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2" r:id="rId9"/>
    <p:sldId id="260" r:id="rId10"/>
    <p:sldId id="261" r:id="rId11"/>
    <p:sldId id="264" r:id="rId12"/>
    <p:sldId id="266" r:id="rId13"/>
    <p:sldId id="267" r:id="rId14"/>
    <p:sldId id="268" r:id="rId15"/>
    <p:sldId id="285" r:id="rId16"/>
    <p:sldId id="269" r:id="rId17"/>
    <p:sldId id="311" r:id="rId18"/>
    <p:sldId id="312" r:id="rId19"/>
    <p:sldId id="270" r:id="rId20"/>
    <p:sldId id="296" r:id="rId21"/>
    <p:sldId id="288" r:id="rId22"/>
    <p:sldId id="297" r:id="rId23"/>
    <p:sldId id="299" r:id="rId24"/>
    <p:sldId id="300" r:id="rId25"/>
    <p:sldId id="301" r:id="rId26"/>
    <p:sldId id="302" r:id="rId27"/>
    <p:sldId id="279" r:id="rId28"/>
    <p:sldId id="272" r:id="rId29"/>
    <p:sldId id="274" r:id="rId30"/>
    <p:sldId id="275" r:id="rId31"/>
    <p:sldId id="276" r:id="rId32"/>
    <p:sldId id="277" r:id="rId33"/>
    <p:sldId id="273" r:id="rId34"/>
    <p:sldId id="278" r:id="rId35"/>
    <p:sldId id="321" r:id="rId36"/>
    <p:sldId id="322" r:id="rId37"/>
    <p:sldId id="320" r:id="rId38"/>
    <p:sldId id="303" r:id="rId39"/>
    <p:sldId id="323" r:id="rId40"/>
    <p:sldId id="324" r:id="rId41"/>
    <p:sldId id="326" r:id="rId42"/>
    <p:sldId id="304" r:id="rId43"/>
    <p:sldId id="327" r:id="rId44"/>
    <p:sldId id="283" r:id="rId45"/>
    <p:sldId id="286" r:id="rId46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04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6784"/>
    <p:restoredTop sz="95701" autoAdjust="0"/>
  </p:normalViewPr>
  <p:slideViewPr>
    <p:cSldViewPr>
      <p:cViewPr varScale="1">
        <p:scale>
          <a:sx n="62" d="100"/>
          <a:sy n="62" d="100"/>
        </p:scale>
        <p:origin x="972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D5099-294C-4DD2-8A5F-CD9D6A48A421}" type="datetimeFigureOut">
              <a:rPr lang="hu-HU"/>
              <a:pPr>
                <a:defRPr/>
              </a:pPr>
              <a:t>2024. 03. 04.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5E03F-D87B-4029-A21F-D046F6D72E8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96120-33E0-40AE-A586-1108DA2FAAA3}" type="datetimeFigureOut">
              <a:rPr lang="hu-HU"/>
              <a:pPr>
                <a:defRPr/>
              </a:pPr>
              <a:t>2024. 03. 04.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43A56-96D1-4B55-9412-8880D5C46FD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75EB5-5C49-4E00-A8D5-59D5CDB16DF6}" type="datetimeFigureOut">
              <a:rPr lang="hu-HU"/>
              <a:pPr>
                <a:defRPr/>
              </a:pPr>
              <a:t>2024. 03. 04.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E8BA3-64B0-4C12-BE50-09617059748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364FE-8C8C-43F1-8011-481FEDCD0F2D}" type="datetimeFigureOut">
              <a:rPr lang="hu-HU"/>
              <a:pPr>
                <a:defRPr/>
              </a:pPr>
              <a:t>2024. 03. 04.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DBACC-67D2-4F25-AA9E-00362D0074C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136C8-6D7A-4CA6-8EE7-5595926549D1}" type="datetimeFigureOut">
              <a:rPr lang="hu-HU"/>
              <a:pPr>
                <a:defRPr/>
              </a:pPr>
              <a:t>2024. 03. 04.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AC0E8-EFC7-474A-B763-6AD3148CFFD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EDDBE-BA90-46D5-A94F-488A48CA6EDF}" type="datetimeFigureOut">
              <a:rPr lang="hu-HU"/>
              <a:pPr>
                <a:defRPr/>
              </a:pPr>
              <a:t>2024. 03. 04.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82806-482A-4964-93E2-5A5419B1D38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BCC21-78A6-49EC-8F08-BAEB9C6EF370}" type="datetimeFigureOut">
              <a:rPr lang="hu-HU"/>
              <a:pPr>
                <a:defRPr/>
              </a:pPr>
              <a:t>2024. 03. 04.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EE4C5-B2D0-449E-A0C0-8899D28ACE0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A393B-E5DB-427A-ADD2-2E28E2D39FAA}" type="datetimeFigureOut">
              <a:rPr lang="hu-HU"/>
              <a:pPr>
                <a:defRPr/>
              </a:pPr>
              <a:t>2024. 03. 04.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BF1CF-15EA-42CF-88BF-DCA8F3E3629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BEFEF-77DA-418B-822E-775843AB72D9}" type="datetimeFigureOut">
              <a:rPr lang="hu-HU"/>
              <a:pPr>
                <a:defRPr/>
              </a:pPr>
              <a:t>2024. 03. 04.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C9410-49FF-48F7-BD8A-77001F8ADC8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C697A-5BC1-417B-AC90-5BB743CECDD3}" type="datetimeFigureOut">
              <a:rPr lang="hu-HU"/>
              <a:pPr>
                <a:defRPr/>
              </a:pPr>
              <a:t>2024. 03. 04.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9090B-EDAD-47AF-BC70-A48571A6B67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65FFC-9EB8-42BA-BB63-A64FDB2DADB5}" type="datetimeFigureOut">
              <a:rPr lang="hu-HU"/>
              <a:pPr>
                <a:defRPr/>
              </a:pPr>
              <a:t>2024. 03. 04.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F1289-87C1-4E1C-A23D-29E9863921D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297432-84B3-4972-8A35-97667DBCB9C6}" type="datetimeFigureOut">
              <a:rPr lang="hu-HU"/>
              <a:pPr>
                <a:defRPr/>
              </a:pPr>
              <a:t>2024. 03. 04.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A3F1C9D-78C3-49C0-9296-8A750D34D59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hu.wikipedia.org/wiki/1936._%C3%83%C2%A9vi_ny%C3%83%C2%A1ri_olimpiai_j%C3%83%C2%A1t%C3%83%C2%A9kok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aaf.org/athletes/athlete=2317" TargetMode="External"/><Relationship Id="rId13" Type="http://schemas.openxmlformats.org/officeDocument/2006/relationships/hyperlink" Target="https://www.iaaf.org/athletes/athlete=207467" TargetMode="External"/><Relationship Id="rId3" Type="http://schemas.openxmlformats.org/officeDocument/2006/relationships/hyperlink" Target="https://www.iaaf.org/athletes/athlete=253964" TargetMode="External"/><Relationship Id="rId7" Type="http://schemas.openxmlformats.org/officeDocument/2006/relationships/hyperlink" Target="https://www.iaaf.org/athletes/athlete=202396" TargetMode="External"/><Relationship Id="rId12" Type="http://schemas.openxmlformats.org/officeDocument/2006/relationships/hyperlink" Target="https://www.iaaf.org/athletes/athlete=234968" TargetMode="External"/><Relationship Id="rId2" Type="http://schemas.openxmlformats.org/officeDocument/2006/relationships/hyperlink" Target="https://www.iaaf.org/athletes/athlete=271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aaf.org/athletes/athlete=2179" TargetMode="External"/><Relationship Id="rId11" Type="http://schemas.openxmlformats.org/officeDocument/2006/relationships/hyperlink" Target="https://www.iaaf.org/athletes/athlete=50389" TargetMode="External"/><Relationship Id="rId5" Type="http://schemas.openxmlformats.org/officeDocument/2006/relationships/hyperlink" Target="https://www.iaaf.org/athletes/athlete=207466" TargetMode="External"/><Relationship Id="rId10" Type="http://schemas.openxmlformats.org/officeDocument/2006/relationships/hyperlink" Target="https://www.iaaf.org/athletes/athlete=128" TargetMode="External"/><Relationship Id="rId4" Type="http://schemas.openxmlformats.org/officeDocument/2006/relationships/hyperlink" Target="https://www.iaaf.org/athletes/athlete=2680" TargetMode="External"/><Relationship Id="rId9" Type="http://schemas.openxmlformats.org/officeDocument/2006/relationships/hyperlink" Target="https://www.iaaf.org/athletes/athlete=1773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aaf.org/athletes/athlete=176990" TargetMode="External"/><Relationship Id="rId3" Type="http://schemas.openxmlformats.org/officeDocument/2006/relationships/hyperlink" Target="https://www.iaaf.org/athletes/athlete=171037" TargetMode="External"/><Relationship Id="rId7" Type="http://schemas.openxmlformats.org/officeDocument/2006/relationships/hyperlink" Target="https://www.iaaf.org/athletes/athlete=110060" TargetMode="External"/><Relationship Id="rId2" Type="http://schemas.openxmlformats.org/officeDocument/2006/relationships/hyperlink" Target="https://www.iaaf.org/athletes/athlete=6098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aaf.org/athletes/athlete=68437" TargetMode="External"/><Relationship Id="rId5" Type="http://schemas.openxmlformats.org/officeDocument/2006/relationships/hyperlink" Target="https://www.iaaf.org/athletes/athlete=136903" TargetMode="External"/><Relationship Id="rId10" Type="http://schemas.openxmlformats.org/officeDocument/2006/relationships/hyperlink" Target="https://www.iaaf.org/athletes/athlete=243170" TargetMode="External"/><Relationship Id="rId4" Type="http://schemas.openxmlformats.org/officeDocument/2006/relationships/hyperlink" Target="https://www.iaaf.org/athletes/athlete=60054" TargetMode="External"/><Relationship Id="rId9" Type="http://schemas.openxmlformats.org/officeDocument/2006/relationships/hyperlink" Target="https://www.iaaf.org/athletes/athlete=190151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aaf.org/athletes/athlete=20596" TargetMode="External"/><Relationship Id="rId3" Type="http://schemas.openxmlformats.org/officeDocument/2006/relationships/hyperlink" Target="https://www.iaaf.org/athletes/athlete=2896" TargetMode="External"/><Relationship Id="rId7" Type="http://schemas.openxmlformats.org/officeDocument/2006/relationships/hyperlink" Target="https://www.iaaf.org/athletes/athlete=536" TargetMode="External"/><Relationship Id="rId2" Type="http://schemas.openxmlformats.org/officeDocument/2006/relationships/hyperlink" Target="https://www.iaaf.org/athletes/athlete=271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aaf.org/athletes/athlete=253964" TargetMode="External"/><Relationship Id="rId5" Type="http://schemas.openxmlformats.org/officeDocument/2006/relationships/hyperlink" Target="https://www.iaaf.org/athletes/athlete=2680" TargetMode="External"/><Relationship Id="rId4" Type="http://schemas.openxmlformats.org/officeDocument/2006/relationships/hyperlink" Target="https://www.iaaf.org/athletes/athlete=202396" TargetMode="External"/><Relationship Id="rId9" Type="http://schemas.openxmlformats.org/officeDocument/2006/relationships/hyperlink" Target="https://www.iaaf.org/athletes/athlete=184192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aaf.org/athletes/athlete=190151" TargetMode="External"/><Relationship Id="rId3" Type="http://schemas.openxmlformats.org/officeDocument/2006/relationships/hyperlink" Target="https://www.iaaf.org/athletes/athlete=60742" TargetMode="External"/><Relationship Id="rId7" Type="http://schemas.openxmlformats.org/officeDocument/2006/relationships/hyperlink" Target="https://www.iaaf.org/athletes/athlete=137767" TargetMode="External"/><Relationship Id="rId12" Type="http://schemas.openxmlformats.org/officeDocument/2006/relationships/hyperlink" Target="https://www.iaaf.org/athletes/athlete=243170" TargetMode="External"/><Relationship Id="rId2" Type="http://schemas.openxmlformats.org/officeDocument/2006/relationships/hyperlink" Target="https://www.iaaf.org/athletes/athlete=6843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aaf.org/athletes/athlete=136903" TargetMode="External"/><Relationship Id="rId11" Type="http://schemas.openxmlformats.org/officeDocument/2006/relationships/hyperlink" Target="https://www.iaaf.org/athletes/athlete=177467" TargetMode="External"/><Relationship Id="rId5" Type="http://schemas.openxmlformats.org/officeDocument/2006/relationships/hyperlink" Target="https://www.iaaf.org/athletes/athlete=171037" TargetMode="External"/><Relationship Id="rId10" Type="http://schemas.openxmlformats.org/officeDocument/2006/relationships/hyperlink" Target="https://www.iaaf.org/athletes/athlete=176990" TargetMode="External"/><Relationship Id="rId4" Type="http://schemas.openxmlformats.org/officeDocument/2006/relationships/hyperlink" Target="https://www.iaaf.org/athletes/athlete=60986" TargetMode="External"/><Relationship Id="rId9" Type="http://schemas.openxmlformats.org/officeDocument/2006/relationships/hyperlink" Target="https://www.iaaf.org/athletes/athlete=60082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1.jpeg"/><Relationship Id="rId7" Type="http://schemas.openxmlformats.org/officeDocument/2006/relationships/image" Target="../media/image4.jpe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Cím 1"/>
          <p:cNvSpPr>
            <a:spLocks noGrp="1"/>
          </p:cNvSpPr>
          <p:nvPr>
            <p:ph type="ctrTitle"/>
          </p:nvPr>
        </p:nvSpPr>
        <p:spPr>
          <a:xfrm>
            <a:off x="107503" y="116632"/>
            <a:ext cx="8904915" cy="1368153"/>
          </a:xfrm>
        </p:spPr>
        <p:txBody>
          <a:bodyPr/>
          <a:lstStyle/>
          <a:p>
            <a:r>
              <a:rPr lang="hu-HU" b="1" dirty="0"/>
              <a:t>Osztatlan II. évf. </a:t>
            </a:r>
            <a:br>
              <a:rPr lang="hu-HU" b="1" dirty="0"/>
            </a:br>
            <a:r>
              <a:rPr lang="hu-HU" dirty="0"/>
              <a:t>ATLÉTIKA II.    Magasugrás 2024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51520" y="1340769"/>
            <a:ext cx="8712968" cy="475252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u-HU" sz="28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175A6D-91F4-AC43-8E7A-89BE9B88F2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9008">
            <a:off x="285764" y="1761299"/>
            <a:ext cx="3913102" cy="22011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8B4312-8EC8-D04B-988F-253B98E793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833" y="4553541"/>
            <a:ext cx="3723327" cy="22339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19A374-B0B6-C74F-9DC6-1DC5DE32D183}"/>
              </a:ext>
            </a:extLst>
          </p:cNvPr>
          <p:cNvSpPr txBox="1"/>
          <p:nvPr/>
        </p:nvSpPr>
        <p:spPr>
          <a:xfrm rot="1214526">
            <a:off x="6692833" y="1891075"/>
            <a:ext cx="2557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/>
              <a:t>Gianmarco</a:t>
            </a:r>
            <a:r>
              <a:rPr lang="hu-HU" b="1" dirty="0"/>
              <a:t> </a:t>
            </a:r>
            <a:r>
              <a:rPr lang="hu-HU" b="1" dirty="0" err="1"/>
              <a:t>Tamberi</a:t>
            </a:r>
            <a:endParaRPr lang="hu-HU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1AD3AF-9226-3E4A-9F01-16AE78A5A343}"/>
              </a:ext>
            </a:extLst>
          </p:cNvPr>
          <p:cNvSpPr txBox="1"/>
          <p:nvPr/>
        </p:nvSpPr>
        <p:spPr>
          <a:xfrm>
            <a:off x="1120300" y="4085572"/>
            <a:ext cx="6404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Jaroslava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Mahulcsih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Maria </a:t>
            </a:r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Lasitskene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  <p:pic>
        <p:nvPicPr>
          <p:cNvPr id="2" name="Kép 1" descr="Yaroslava Mahuchikh wins high jump gold after three-day drive from Ukraine">
            <a:extLst>
              <a:ext uri="{FF2B5EF4-FFF2-40B4-BE49-F238E27FC236}">
                <a16:creationId xmlns:a16="http://schemas.microsoft.com/office/drawing/2014/main" id="{1985701C-6F11-BD53-19E5-F5C4816BFB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91" y="4432129"/>
            <a:ext cx="3504314" cy="2340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 descr="Gianmarco Tamberi in finale nel salto in alto ai Mondiali di Atletica 2023  di Budapest">
            <a:extLst>
              <a:ext uri="{FF2B5EF4-FFF2-40B4-BE49-F238E27FC236}">
                <a16:creationId xmlns:a16="http://schemas.microsoft.com/office/drawing/2014/main" id="{22903148-3104-1072-377E-3FF6A78011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4800">
            <a:off x="4798979" y="1898344"/>
            <a:ext cx="3643730" cy="204978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6">
            <a:extLst>
              <a:ext uri="{FF2B5EF4-FFF2-40B4-BE49-F238E27FC236}">
                <a16:creationId xmlns:a16="http://schemas.microsoft.com/office/drawing/2014/main" id="{A248AA9D-2EE7-5758-205D-82043A47265F}"/>
              </a:ext>
            </a:extLst>
          </p:cNvPr>
          <p:cNvSpPr txBox="1"/>
          <p:nvPr/>
        </p:nvSpPr>
        <p:spPr>
          <a:xfrm rot="21061042">
            <a:off x="19856" y="1509041"/>
            <a:ext cx="2557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/>
              <a:t>Mutaz</a:t>
            </a:r>
            <a:r>
              <a:rPr lang="hu-HU" b="1" dirty="0"/>
              <a:t> </a:t>
            </a:r>
            <a:r>
              <a:rPr lang="hu-HU" b="1" dirty="0" err="1"/>
              <a:t>Essa</a:t>
            </a:r>
            <a:r>
              <a:rPr lang="hu-HU" b="1" dirty="0"/>
              <a:t> </a:t>
            </a:r>
            <a:r>
              <a:rPr lang="hu-HU" b="1" dirty="0" err="1"/>
              <a:t>Barshim</a:t>
            </a:r>
            <a:endParaRPr lang="hu-H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Történet 8</a:t>
            </a:r>
          </a:p>
        </p:txBody>
      </p:sp>
      <p:sp>
        <p:nvSpPr>
          <p:cNvPr id="23554" name="Tartalom helye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r>
              <a:rPr lang="hu-HU" sz="2400"/>
              <a:t>Sotomayor, J. (CUB)</a:t>
            </a:r>
            <a:r>
              <a:rPr lang="hu-HU" sz="2400" i="1"/>
              <a:t> 1993-ban 245 cm-rel a világ mindmáig legjobb eredményét érte el.</a:t>
            </a:r>
          </a:p>
          <a:p>
            <a:pPr>
              <a:buFont typeface="Arial" charset="0"/>
              <a:buNone/>
            </a:pPr>
            <a:endParaRPr lang="hu-HU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8824F97-FD40-7B46-B2CD-5295A00D4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5048250"/>
            <a:ext cx="23812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EF477F0A-5AB8-BD41-B138-F2724E411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4941888"/>
            <a:ext cx="2624137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2A283D35-23E2-944F-ABCF-C51620DFD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7450" y="5013325"/>
            <a:ext cx="255270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8A31D4EE-FC59-3F4D-9A85-74B2A6BBB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413" y="2020888"/>
            <a:ext cx="4321175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hu-HU"/>
              <a:t>Történet Hölgyek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288" y="981075"/>
            <a:ext cx="8291512" cy="5688013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400" dirty="0"/>
              <a:t>1922-ben 146 cm volt a nem hivatalos világcsúcs, amelyet ollózó technikával ugrottak.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400" dirty="0"/>
              <a:t>1928-ban vették föl az olimpia műsorában </a:t>
            </a:r>
            <a:r>
              <a:rPr lang="hu-HU" sz="2400" i="1" dirty="0"/>
              <a:t>( 1. </a:t>
            </a:r>
            <a:r>
              <a:rPr lang="hu-HU" sz="2400" i="1" dirty="0" err="1"/>
              <a:t>Catherwood</a:t>
            </a:r>
            <a:r>
              <a:rPr lang="hu-HU" sz="2400" i="1" dirty="0"/>
              <a:t>,  E. (CAN)    159 cm)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400" dirty="0" err="1"/>
              <a:t>Blankers-Koen</a:t>
            </a:r>
            <a:r>
              <a:rPr lang="hu-HU" sz="2400" dirty="0"/>
              <a:t>, F.  (HOL) 171 cm-es teljesítménye 1943-ban sokáig elérhetetlennek látszott.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400" dirty="0"/>
              <a:t>1956-tól  Balázs Jolán (ROM) ollózóval 14 x </a:t>
            </a:r>
            <a:r>
              <a:rPr lang="hu-HU" sz="2400" dirty="0" err="1"/>
              <a:t>vcs</a:t>
            </a:r>
            <a:r>
              <a:rPr lang="hu-HU" sz="2400" dirty="0"/>
              <a:t>. (190 cm)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400" dirty="0" err="1"/>
              <a:t>Meyfart</a:t>
            </a:r>
            <a:r>
              <a:rPr lang="hu-HU" sz="2400" dirty="0"/>
              <a:t>, U.</a:t>
            </a:r>
            <a:r>
              <a:rPr lang="hu-HU" sz="2400" i="1" dirty="0"/>
              <a:t> 1972-ben 192 cm </a:t>
            </a:r>
            <a:r>
              <a:rPr lang="hu-HU" sz="2400" i="1" dirty="0" err="1"/>
              <a:t>vcs</a:t>
            </a:r>
            <a:r>
              <a:rPr lang="hu-HU" sz="2400" i="1" dirty="0"/>
              <a:t> OJ I. hely</a:t>
            </a:r>
            <a:endParaRPr lang="hu-HU" sz="24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400" dirty="0"/>
              <a:t>Az első 200 cm-es női magasugró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400" dirty="0"/>
              <a:t>      </a:t>
            </a:r>
            <a:r>
              <a:rPr lang="hu-HU" sz="2400" dirty="0" err="1"/>
              <a:t>Ackermann</a:t>
            </a:r>
            <a:r>
              <a:rPr lang="hu-HU" sz="2400" dirty="0"/>
              <a:t>,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400" dirty="0" err="1"/>
              <a:t>Flop</a:t>
            </a:r>
            <a:r>
              <a:rPr lang="hu-HU" sz="2400" dirty="0"/>
              <a:t> technika    </a:t>
            </a:r>
            <a:r>
              <a:rPr lang="hu-HU" sz="2400" dirty="0" err="1"/>
              <a:t>Bikova</a:t>
            </a:r>
            <a:r>
              <a:rPr lang="hu-HU" sz="2400" dirty="0"/>
              <a:t>, T. </a:t>
            </a:r>
            <a:r>
              <a:rPr lang="hu-HU" sz="2400" dirty="0" err="1"/>
              <a:t>Andonova</a:t>
            </a:r>
            <a:r>
              <a:rPr lang="hu-HU" sz="2400" dirty="0"/>
              <a:t>, L.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400" i="1" dirty="0"/>
              <a:t>      </a:t>
            </a:r>
            <a:r>
              <a:rPr lang="hu-HU" sz="2400" dirty="0"/>
              <a:t>1987-ben a bolgár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400" b="1" dirty="0"/>
              <a:t>      </a:t>
            </a:r>
            <a:r>
              <a:rPr lang="hu-HU" sz="2400" b="1" dirty="0" err="1"/>
              <a:t>Kosztadinova</a:t>
            </a:r>
            <a:r>
              <a:rPr lang="hu-HU" sz="2400" b="1" dirty="0"/>
              <a:t>, S. 209 cm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400" dirty="0"/>
              <a:t>Napjainkban R. </a:t>
            </a:r>
            <a:r>
              <a:rPr lang="hu-HU" sz="2400" dirty="0" err="1"/>
              <a:t>Beitia</a:t>
            </a:r>
            <a:r>
              <a:rPr lang="hu-HU" sz="2400" dirty="0"/>
              <a:t>, M. </a:t>
            </a:r>
            <a:r>
              <a:rPr lang="hu-HU" sz="2400" dirty="0" err="1"/>
              <a:t>Lasitskene</a:t>
            </a:r>
            <a:r>
              <a:rPr lang="hu-HU" sz="2400" dirty="0"/>
              <a:t>,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hu-HU" sz="2400" dirty="0"/>
              <a:t>     J. </a:t>
            </a:r>
            <a:r>
              <a:rPr lang="hu-HU" sz="2400" dirty="0" err="1"/>
              <a:t>Mahucsih</a:t>
            </a:r>
            <a:r>
              <a:rPr lang="hu-HU" sz="2400" dirty="0"/>
              <a:t>…</a:t>
            </a:r>
          </a:p>
        </p:txBody>
      </p:sp>
      <p:pic>
        <p:nvPicPr>
          <p:cNvPr id="5" name="Picture 4" descr="C:\Users\Szalma László\Desktop\Magasugró képek másod évfolyam előadás 2012\tia_blanka_bruxelles500.jpg">
            <a:extLst>
              <a:ext uri="{FF2B5EF4-FFF2-40B4-BE49-F238E27FC236}">
                <a16:creationId xmlns:a16="http://schemas.microsoft.com/office/drawing/2014/main" id="{2558C2E5-0A84-B948-A3DE-56A0E537C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4099" y="4093798"/>
            <a:ext cx="3409901" cy="2764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hu-H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199509-3936-0447-9E6F-108619BE29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417" y="4076700"/>
            <a:ext cx="4084296" cy="2581275"/>
          </a:xfrm>
          <a:prstGeom prst="rect">
            <a:avLst/>
          </a:prstGeom>
        </p:spPr>
      </p:pic>
      <p:pic>
        <p:nvPicPr>
          <p:cNvPr id="9" name="Picture 10" descr="S">
            <a:extLst>
              <a:ext uri="{FF2B5EF4-FFF2-40B4-BE49-F238E27FC236}">
                <a16:creationId xmlns:a16="http://schemas.microsoft.com/office/drawing/2014/main" id="{444F8CF3-BE11-A34C-B6C3-537B06558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04813"/>
            <a:ext cx="456565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Szalma László\Desktop\Magasugró képek másod évfolyam előadás 2012\766x575.jpg">
            <a:extLst>
              <a:ext uri="{FF2B5EF4-FFF2-40B4-BE49-F238E27FC236}">
                <a16:creationId xmlns:a16="http://schemas.microsoft.com/office/drawing/2014/main" id="{F5D70917-833A-6D44-9FD3-9F1B010EF3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6066" y="816397"/>
            <a:ext cx="4016226" cy="3009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Users\Szalma László\Desktop\Magasugró képek másod évfolyam előadás 2012\blanka.jpg">
            <a:extLst>
              <a:ext uri="{FF2B5EF4-FFF2-40B4-BE49-F238E27FC236}">
                <a16:creationId xmlns:a16="http://schemas.microsoft.com/office/drawing/2014/main" id="{7B813F11-82CF-3646-9497-1B76269A4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4076700"/>
            <a:ext cx="381635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Magyar történet</a:t>
            </a:r>
          </a:p>
        </p:txBody>
      </p:sp>
      <p:sp>
        <p:nvSpPr>
          <p:cNvPr id="26626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400" i="1" dirty="0"/>
              <a:t>1875-ben, az első hivatalos atlétikai versenyen zsinór felett</a:t>
            </a:r>
          </a:p>
          <a:p>
            <a:r>
              <a:rPr lang="hu-HU" sz="2400" dirty="0"/>
              <a:t>Frey Ferenc</a:t>
            </a:r>
            <a:r>
              <a:rPr lang="hu-HU" sz="2400" i="1" dirty="0"/>
              <a:t> állította föl 1897- </a:t>
            </a:r>
            <a:r>
              <a:rPr lang="hu-HU" sz="2400" i="1" dirty="0" err="1"/>
              <a:t>ben</a:t>
            </a:r>
            <a:r>
              <a:rPr lang="hu-HU" sz="2400" i="1" dirty="0"/>
              <a:t> 168 cm</a:t>
            </a:r>
          </a:p>
          <a:p>
            <a:r>
              <a:rPr lang="hu-HU" sz="2400" dirty="0" err="1"/>
              <a:t>Gönczy</a:t>
            </a:r>
            <a:r>
              <a:rPr lang="hu-HU" sz="2400" dirty="0"/>
              <a:t> Lajos</a:t>
            </a:r>
            <a:r>
              <a:rPr lang="hu-HU" sz="2400" i="1" dirty="0"/>
              <a:t> egyedi, kezdetleges technikájával 1900-ban 3., 1904-ben 4. lett az olimpián</a:t>
            </a:r>
          </a:p>
          <a:p>
            <a:r>
              <a:rPr lang="hu-HU" sz="2400" dirty="0"/>
              <a:t>Somodi István</a:t>
            </a:r>
            <a:r>
              <a:rPr lang="hu-HU" sz="2400" i="1" dirty="0"/>
              <a:t>  az 1908-as olimpián holtversenyben 2. lett 188 cm-rel</a:t>
            </a:r>
          </a:p>
          <a:p>
            <a:r>
              <a:rPr lang="hu-HU" sz="2400" dirty="0" err="1"/>
              <a:t>Wardener</a:t>
            </a:r>
            <a:r>
              <a:rPr lang="hu-HU" sz="2400" dirty="0"/>
              <a:t> Iván,  Gáspár Jenő</a:t>
            </a:r>
            <a:r>
              <a:rPr lang="hu-HU" sz="2400" i="1" dirty="0"/>
              <a:t> 191 cm magyar technika</a:t>
            </a:r>
          </a:p>
          <a:p>
            <a:r>
              <a:rPr lang="hu-HU" sz="2400" i="1" dirty="0"/>
              <a:t>1969-ben</a:t>
            </a:r>
            <a:r>
              <a:rPr lang="hu-HU" sz="2400" dirty="0"/>
              <a:t> Major István</a:t>
            </a:r>
            <a:r>
              <a:rPr lang="hu-HU" sz="2400" i="1" dirty="0"/>
              <a:t> 214 cm-re javította a csúcsot </a:t>
            </a:r>
            <a:r>
              <a:rPr lang="hu-HU" sz="2400" i="1" dirty="0" err="1"/>
              <a:t>flop</a:t>
            </a:r>
            <a:r>
              <a:rPr lang="hu-HU" sz="2400" i="1" dirty="0"/>
              <a:t> technikával.  </a:t>
            </a:r>
            <a:r>
              <a:rPr lang="hu-HU" sz="2400" i="1" dirty="0" err="1"/>
              <a:t>Fp</a:t>
            </a:r>
            <a:r>
              <a:rPr lang="hu-HU" sz="2400" i="1" dirty="0"/>
              <a:t> EB 3 x</a:t>
            </a:r>
          </a:p>
          <a:p>
            <a:r>
              <a:rPr lang="hu-HU" sz="2400" i="1" dirty="0"/>
              <a:t>Jelenleg 228 cm a csúcs,</a:t>
            </a:r>
            <a:r>
              <a:rPr lang="hu-HU" sz="2400" dirty="0"/>
              <a:t> </a:t>
            </a:r>
            <a:r>
              <a:rPr lang="es-ES" sz="2400" dirty="0"/>
              <a:t>B</a:t>
            </a:r>
            <a:r>
              <a:rPr lang="hu-HU" sz="2400" dirty="0" err="1"/>
              <a:t>oros</a:t>
            </a:r>
            <a:r>
              <a:rPr lang="es-ES" sz="2400" dirty="0"/>
              <a:t> László</a:t>
            </a:r>
            <a:r>
              <a:rPr lang="hu-HU" sz="2400" dirty="0"/>
              <a:t>  </a:t>
            </a:r>
            <a:r>
              <a:rPr lang="es-ES" sz="2400" dirty="0"/>
              <a:t>2005.</a:t>
            </a:r>
          </a:p>
          <a:p>
            <a:endParaRPr lang="hu-HU" sz="2400" i="1" dirty="0"/>
          </a:p>
          <a:p>
            <a:endParaRPr lang="hu-HU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Magyar technika</a:t>
            </a:r>
          </a:p>
        </p:txBody>
      </p:sp>
      <p:pic>
        <p:nvPicPr>
          <p:cNvPr id="10" name="Picture 2" descr="image7">
            <a:extLst>
              <a:ext uri="{FF2B5EF4-FFF2-40B4-BE49-F238E27FC236}">
                <a16:creationId xmlns:a16="http://schemas.microsoft.com/office/drawing/2014/main" id="{BCCEA527-0C73-7D4B-8253-641F45F0B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844675"/>
            <a:ext cx="8526463" cy="472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7834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A magasugrás technikája</a:t>
            </a:r>
          </a:p>
        </p:txBody>
      </p:sp>
      <p:sp>
        <p:nvSpPr>
          <p:cNvPr id="31746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hu-HU" sz="2400" i="1"/>
              <a:t>flop technikák:</a:t>
            </a:r>
            <a:endParaRPr lang="hu-HU" sz="2400"/>
          </a:p>
          <a:p>
            <a:r>
              <a:rPr lang="hu-HU" sz="2400" i="1"/>
              <a:t>Stones-féle flop</a:t>
            </a:r>
          </a:p>
          <a:p>
            <a:r>
              <a:rPr lang="hu-HU" sz="2400"/>
              <a:t>Fosbury-</a:t>
            </a:r>
            <a:r>
              <a:rPr lang="hu-HU" sz="2400" i="1"/>
              <a:t>féle flop ,</a:t>
            </a:r>
          </a:p>
          <a:p>
            <a:r>
              <a:rPr lang="hu-HU" sz="2400"/>
              <a:t>Grigorjev-</a:t>
            </a:r>
            <a:r>
              <a:rPr lang="hu-HU" sz="2400" i="1"/>
              <a:t>féle flop ,</a:t>
            </a:r>
            <a:endParaRPr lang="hu-HU" sz="2400"/>
          </a:p>
          <a:p>
            <a:r>
              <a:rPr lang="hu-HU" sz="2400"/>
              <a:t>Major-féle</a:t>
            </a:r>
            <a:r>
              <a:rPr lang="hu-HU" sz="2400" i="1"/>
              <a:t> flop</a:t>
            </a:r>
            <a:endParaRPr lang="hu-HU" sz="2400"/>
          </a:p>
        </p:txBody>
      </p:sp>
      <p:pic>
        <p:nvPicPr>
          <p:cNvPr id="8" name="Picture 2" descr="image18">
            <a:extLst>
              <a:ext uri="{FF2B5EF4-FFF2-40B4-BE49-F238E27FC236}">
                <a16:creationId xmlns:a16="http://schemas.microsoft.com/office/drawing/2014/main" id="{1673D0B1-4254-4142-A9A8-C59583665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1412875"/>
            <a:ext cx="3057525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image19">
            <a:extLst>
              <a:ext uri="{FF2B5EF4-FFF2-40B4-BE49-F238E27FC236}">
                <a16:creationId xmlns:a16="http://schemas.microsoft.com/office/drawing/2014/main" id="{8A9FDC8D-436C-C043-A88F-1D2318345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6700"/>
            <a:ext cx="3240088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image20">
            <a:extLst>
              <a:ext uri="{FF2B5EF4-FFF2-40B4-BE49-F238E27FC236}">
                <a16:creationId xmlns:a16="http://schemas.microsoft.com/office/drawing/2014/main" id="{844D1CBF-3EFB-7F4E-909A-D6B5F1FEA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3933825"/>
            <a:ext cx="2982913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image21">
            <a:extLst>
              <a:ext uri="{FF2B5EF4-FFF2-40B4-BE49-F238E27FC236}">
                <a16:creationId xmlns:a16="http://schemas.microsoft.com/office/drawing/2014/main" id="{F543572E-E9B3-BC48-AD80-359E04DD1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9675" y="5229225"/>
            <a:ext cx="28543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4070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/>
              <a:t>        Magyar történet 2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329237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400" i="1" dirty="0"/>
              <a:t>Női magasugrást 1928 óta jegyzik.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400" i="1" dirty="0"/>
              <a:t>     </a:t>
            </a:r>
            <a:r>
              <a:rPr lang="hu-HU" sz="2400" i="1" dirty="0" err="1"/>
              <a:t>Vértessy</a:t>
            </a:r>
            <a:r>
              <a:rPr lang="hu-HU" sz="2400" i="1" dirty="0"/>
              <a:t> Katalin 138 cm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400" b="1" dirty="0"/>
              <a:t>Csák Ibolya</a:t>
            </a:r>
            <a:r>
              <a:rPr lang="hu-HU" sz="2400" b="1" i="1" dirty="0"/>
              <a:t> </a:t>
            </a:r>
            <a:r>
              <a:rPr lang="hu-HU" sz="2400" i="1" dirty="0"/>
              <a:t>ollózó technikájával 1936-ban olimpiai bajnokságot nyert (160 cm), 1938. évi Európa-bajnokságon 164 cm-es országos csúccsal győzött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400" i="1" dirty="0"/>
              <a:t>1967-ben </a:t>
            </a:r>
            <a:r>
              <a:rPr lang="hu-HU" sz="2400" i="1" dirty="0" err="1"/>
              <a:t>hasmánttal</a:t>
            </a:r>
            <a:r>
              <a:rPr lang="hu-HU" sz="2400" i="1" dirty="0"/>
              <a:t> ugró</a:t>
            </a:r>
            <a:r>
              <a:rPr lang="hu-HU" sz="2400" dirty="0"/>
              <a:t> </a:t>
            </a:r>
            <a:r>
              <a:rPr lang="hu-HU" sz="2400" dirty="0" err="1"/>
              <a:t>Komka</a:t>
            </a:r>
            <a:r>
              <a:rPr lang="hu-HU" sz="2400" dirty="0"/>
              <a:t> Magdolna,</a:t>
            </a:r>
            <a:r>
              <a:rPr lang="hu-HU" sz="2400" i="1" dirty="0"/>
              <a:t> 184 cm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400" i="1" dirty="0"/>
              <a:t>1972-ben</a:t>
            </a:r>
            <a:r>
              <a:rPr lang="hu-HU" sz="2400" dirty="0"/>
              <a:t> </a:t>
            </a:r>
            <a:r>
              <a:rPr lang="hu-HU" sz="2400" dirty="0" err="1"/>
              <a:t>Mátay</a:t>
            </a:r>
            <a:r>
              <a:rPr lang="hu-HU" sz="2400" dirty="0"/>
              <a:t> Andrea</a:t>
            </a:r>
            <a:r>
              <a:rPr lang="hu-HU" sz="2400" i="1" dirty="0"/>
              <a:t>, szabad téren 195 cm-rel, fedett pályán 198 cm, </a:t>
            </a:r>
            <a:r>
              <a:rPr lang="hu-HU" sz="2400" i="1" dirty="0" err="1"/>
              <a:t>fp</a:t>
            </a:r>
            <a:r>
              <a:rPr lang="hu-HU" sz="2400" i="1" dirty="0"/>
              <a:t> EB 1.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400" dirty="0"/>
              <a:t>Juha Olga</a:t>
            </a:r>
            <a:r>
              <a:rPr lang="hu-HU" sz="2400" i="1" dirty="0"/>
              <a:t> 1983-ban  197 cm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400" i="1" dirty="0"/>
              <a:t>     1986-ban </a:t>
            </a:r>
            <a:r>
              <a:rPr lang="hu-HU" sz="2400" dirty="0" err="1"/>
              <a:t>Sterk</a:t>
            </a:r>
            <a:r>
              <a:rPr lang="hu-HU" sz="2400" dirty="0"/>
              <a:t> Katalin</a:t>
            </a:r>
            <a:r>
              <a:rPr lang="hu-HU" sz="2400" i="1" dirty="0"/>
              <a:t> 198 cm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400" i="1" dirty="0"/>
              <a:t>Jelenleg a csúcs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400" i="1" dirty="0"/>
              <a:t>Győrffy Dóra 200 cm   (2001)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400" i="1" dirty="0"/>
              <a:t>                                                                   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2400" i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2400" i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24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B626FE9-430B-2049-A1DF-B8FD6E43D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9563" y="188913"/>
            <a:ext cx="2286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Szalma László\Desktop\Magasugró képek másod évfolyam előadás 2012\Györffy Dóri.jpg">
            <a:extLst>
              <a:ext uri="{FF2B5EF4-FFF2-40B4-BE49-F238E27FC236}">
                <a16:creationId xmlns:a16="http://schemas.microsoft.com/office/drawing/2014/main" id="{4D98BEA0-2B6F-7C4C-B377-FE7AF0A4C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3933825"/>
            <a:ext cx="3744912" cy="281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Csák Ibolya</a:t>
            </a:r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196752"/>
            <a:ext cx="4038600" cy="566124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hu-HU" sz="2000" dirty="0"/>
              <a:t>Az </a:t>
            </a:r>
            <a:r>
              <a:rPr lang="hu-HU" sz="2000" b="1" u="sng" dirty="0">
                <a:hlinkClick r:id="rId2" tooltip="1936. évi nyári olimpiai játékok"/>
              </a:rPr>
              <a:t>1936-os berlini olimpiai játékokon</a:t>
            </a:r>
            <a:r>
              <a:rPr lang="hu-HU" sz="2000" dirty="0"/>
              <a:t> nagyon szoros küzdelemben győzött. 18 női induló vágott neki a női magasugrásnak, ebből három atléta ugrotta át a 160 cm-es magasságot, a német </a:t>
            </a:r>
            <a:r>
              <a:rPr lang="hu-HU" sz="2000" dirty="0" err="1"/>
              <a:t>Kaun</a:t>
            </a:r>
            <a:r>
              <a:rPr lang="hu-HU" sz="2000" dirty="0"/>
              <a:t>, az angol </a:t>
            </a:r>
            <a:r>
              <a:rPr lang="hu-HU" sz="2000" dirty="0" err="1"/>
              <a:t>Odam</a:t>
            </a:r>
            <a:r>
              <a:rPr lang="hu-HU" sz="2000" dirty="0"/>
              <a:t> és Csák Ibolya, de a 162 cm egyiküknek sem sikerült, ezért kaptak egy negyedik lehetőséget is. Hármuk közül csak neki sikerült ezt a magasságot átvinnie, ezzel ő lett a magyar női atlétika első olimpiai bajnoka. Csák Ibolya az olimpiai bajnokságért 50 márkát kapott, és mikor hazajött ezt kiegészítették egy évre szóló, ingyenes színház- és mozibérlettel. Berlinből hazatérve nagyon szép fogadtatást kaptak bajnokaink.</a:t>
            </a:r>
            <a:endParaRPr lang="hu-HU" sz="2000" b="1" dirty="0"/>
          </a:p>
          <a:p>
            <a:pPr>
              <a:lnSpc>
                <a:spcPct val="80000"/>
              </a:lnSpc>
            </a:pPr>
            <a:br>
              <a:rPr lang="hu-HU" sz="1600" b="1" dirty="0"/>
            </a:br>
            <a:endParaRPr lang="hu-HU" sz="1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319A8-31A0-ED4F-AB92-9D808936545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84836BE6-9906-9842-A5C8-E1F1C6F3D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100" y="1125538"/>
            <a:ext cx="3652838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Csák Ibolya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C1EB9-3897-AA41-8BE2-7A8BB60D6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E5424EDA-C8D5-C14B-BF17-5B4E01E1B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836613"/>
            <a:ext cx="168592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DCCDBD7-785E-1F47-A3A5-4BAD4027D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620713"/>
            <a:ext cx="19050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2E81681-6B2C-7544-98E3-EA71C6F5C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1412875"/>
            <a:ext cx="3221037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F504D50-570A-7446-92AF-B92EC4904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588" y="2997200"/>
            <a:ext cx="1143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404870B2-B114-DE47-B9DC-193CB7A64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4213" y="3644900"/>
            <a:ext cx="1822450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995936" y="620688"/>
            <a:ext cx="4690864" cy="55054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sz="2400" b="1" dirty="0"/>
              <a:t>1938-ban</a:t>
            </a:r>
            <a:r>
              <a:rPr lang="hu-HU" sz="2400" dirty="0"/>
              <a:t>, Bécsben </a:t>
            </a:r>
            <a:r>
              <a:rPr lang="hu-HU" sz="2400" b="1" dirty="0"/>
              <a:t>Európa-bajnoki címet</a:t>
            </a:r>
            <a:r>
              <a:rPr lang="hu-HU" sz="2400" dirty="0"/>
              <a:t> nyert, miután az eredeti nyertesről, a német </a:t>
            </a:r>
            <a:r>
              <a:rPr lang="hu-HU" sz="2400" dirty="0" err="1"/>
              <a:t>Dora</a:t>
            </a:r>
            <a:r>
              <a:rPr lang="hu-HU" sz="2400" dirty="0"/>
              <a:t> </a:t>
            </a:r>
            <a:r>
              <a:rPr lang="hu-HU" sz="2400" dirty="0" err="1"/>
              <a:t>Ratzenről</a:t>
            </a:r>
            <a:r>
              <a:rPr lang="hu-HU" sz="2400" dirty="0"/>
              <a:t> kiderült, hogy valójában férfi. A postás hozta neki a csomagot benne az aranyéremmel.  Az itt elért Európa-csúcsa (164 cm) csak egy centiméterrel maradt el a világrekordtól, és huszonnégy évig magyar rekord maradt. Pályafutása alatt összesen nyolcszor javította meg a női magasugrás magyar rekordját, ő az első magyar női atléta, aki túlugrotta a 160 centimétert. Az olimpiai bajnoknő 2006. február 9-én hunyt el Budapesten.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CA632-C05E-3345-8D5F-7EC9E3964B1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B7CCA9-771F-6545-99A8-939200D0C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60649"/>
            <a:ext cx="1728192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6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hu-HU" dirty="0"/>
          </a:p>
        </p:txBody>
      </p:sp>
      <p:sp>
        <p:nvSpPr>
          <p:cNvPr id="14338" name="Tartalom helye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r>
              <a:rPr lang="hu-HU" b="1" dirty="0"/>
              <a:t>Történet</a:t>
            </a:r>
            <a:r>
              <a:rPr lang="hu-HU" dirty="0"/>
              <a:t> – nemzetközi, hazai </a:t>
            </a:r>
          </a:p>
          <a:p>
            <a:r>
              <a:rPr lang="hu-HU" b="1" dirty="0"/>
              <a:t>Technika</a:t>
            </a:r>
            <a:r>
              <a:rPr lang="hu-HU" dirty="0"/>
              <a:t> – </a:t>
            </a:r>
            <a:r>
              <a:rPr lang="hu-HU" dirty="0" err="1"/>
              <a:t>biomechanika</a:t>
            </a:r>
            <a:r>
              <a:rPr lang="hu-HU" dirty="0"/>
              <a:t>,</a:t>
            </a:r>
          </a:p>
          <a:p>
            <a:r>
              <a:rPr lang="hu-HU" b="1" dirty="0"/>
              <a:t>Szabály</a:t>
            </a:r>
            <a:r>
              <a:rPr lang="hu-HU" dirty="0"/>
              <a:t> – általános, speciális, versenyrendezés</a:t>
            </a:r>
          </a:p>
          <a:p>
            <a:endParaRPr lang="hu-HU" dirty="0"/>
          </a:p>
        </p:txBody>
      </p:sp>
      <p:pic>
        <p:nvPicPr>
          <p:cNvPr id="5" name="Picture 7" descr="S">
            <a:extLst>
              <a:ext uri="{FF2B5EF4-FFF2-40B4-BE49-F238E27FC236}">
                <a16:creationId xmlns:a16="http://schemas.microsoft.com/office/drawing/2014/main" id="{42E992F4-698E-6942-8C05-79945A358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3531" y="2492896"/>
            <a:ext cx="5976937" cy="39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Magasugrás férfi örök ranglistája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endParaRPr lang="hu-HU" sz="20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CE05A1D-B3CF-B74A-934E-30AF19A9CE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821367"/>
              </p:ext>
            </p:extLst>
          </p:nvPr>
        </p:nvGraphicFramePr>
        <p:xfrm>
          <a:off x="457200" y="1196752"/>
          <a:ext cx="8686801" cy="512989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90961">
                  <a:extLst>
                    <a:ext uri="{9D8B030D-6E8A-4147-A177-3AD203B41FA5}">
                      <a16:colId xmlns:a16="http://schemas.microsoft.com/office/drawing/2014/main" val="2271190532"/>
                    </a:ext>
                  </a:extLst>
                </a:gridCol>
                <a:gridCol w="532059">
                  <a:extLst>
                    <a:ext uri="{9D8B030D-6E8A-4147-A177-3AD203B41FA5}">
                      <a16:colId xmlns:a16="http://schemas.microsoft.com/office/drawing/2014/main" val="105751775"/>
                    </a:ext>
                  </a:extLst>
                </a:gridCol>
                <a:gridCol w="2508279">
                  <a:extLst>
                    <a:ext uri="{9D8B030D-6E8A-4147-A177-3AD203B41FA5}">
                      <a16:colId xmlns:a16="http://schemas.microsoft.com/office/drawing/2014/main" val="4040025544"/>
                    </a:ext>
                  </a:extLst>
                </a:gridCol>
                <a:gridCol w="1748194">
                  <a:extLst>
                    <a:ext uri="{9D8B030D-6E8A-4147-A177-3AD203B41FA5}">
                      <a16:colId xmlns:a16="http://schemas.microsoft.com/office/drawing/2014/main" val="3927298702"/>
                    </a:ext>
                  </a:extLst>
                </a:gridCol>
                <a:gridCol w="517419">
                  <a:extLst>
                    <a:ext uri="{9D8B030D-6E8A-4147-A177-3AD203B41FA5}">
                      <a16:colId xmlns:a16="http://schemas.microsoft.com/office/drawing/2014/main" val="3026861866"/>
                    </a:ext>
                  </a:extLst>
                </a:gridCol>
                <a:gridCol w="218088">
                  <a:extLst>
                    <a:ext uri="{9D8B030D-6E8A-4147-A177-3AD203B41FA5}">
                      <a16:colId xmlns:a16="http://schemas.microsoft.com/office/drawing/2014/main" val="204769737"/>
                    </a:ext>
                  </a:extLst>
                </a:gridCol>
                <a:gridCol w="176595">
                  <a:extLst>
                    <a:ext uri="{9D8B030D-6E8A-4147-A177-3AD203B41FA5}">
                      <a16:colId xmlns:a16="http://schemas.microsoft.com/office/drawing/2014/main" val="2802363162"/>
                    </a:ext>
                  </a:extLst>
                </a:gridCol>
                <a:gridCol w="1479589">
                  <a:extLst>
                    <a:ext uri="{9D8B030D-6E8A-4147-A177-3AD203B41FA5}">
                      <a16:colId xmlns:a16="http://schemas.microsoft.com/office/drawing/2014/main" val="1291008494"/>
                    </a:ext>
                  </a:extLst>
                </a:gridCol>
                <a:gridCol w="1115617">
                  <a:extLst>
                    <a:ext uri="{9D8B030D-6E8A-4147-A177-3AD203B41FA5}">
                      <a16:colId xmlns:a16="http://schemas.microsoft.com/office/drawing/2014/main" val="3245982083"/>
                    </a:ext>
                  </a:extLst>
                </a:gridCol>
              </a:tblGrid>
              <a:tr h="240883">
                <a:tc>
                  <a:txBody>
                    <a:bodyPr/>
                    <a:lstStyle/>
                    <a:p>
                      <a:pPr fontAlgn="t"/>
                      <a:r>
                        <a:rPr lang="hu-HU" sz="1400" dirty="0">
                          <a:effectLst/>
                        </a:rPr>
                        <a:t>1 </a:t>
                      </a:r>
                      <a:endParaRPr lang="hu-HU" sz="1400" b="0" dirty="0">
                        <a:effectLst/>
                      </a:endParaRPr>
                    </a:p>
                  </a:txBody>
                  <a:tcPr marL="31963" marR="31963" marT="39954" marB="3995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400">
                          <a:effectLst/>
                        </a:rPr>
                        <a:t>2.45</a:t>
                      </a:r>
                      <a:endParaRPr lang="hu-HU" sz="1400" b="0">
                        <a:effectLst/>
                      </a:endParaRPr>
                    </a:p>
                  </a:txBody>
                  <a:tcPr marL="31963" marR="31963" marT="39954" marB="3995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400" u="none" strike="noStrike">
                          <a:effectLst/>
                          <a:hlinkClick r:id="rId2"/>
                        </a:rPr>
                        <a:t>Javier SOTOMAYOR</a:t>
                      </a:r>
                      <a:endParaRPr lang="hu-HU" sz="1400" b="0">
                        <a:effectLst/>
                      </a:endParaRPr>
                    </a:p>
                  </a:txBody>
                  <a:tcPr marL="31963" marR="31963" marT="39954" marB="3995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400">
                          <a:effectLst/>
                        </a:rPr>
                        <a:t>13 OCT 1967</a:t>
                      </a:r>
                      <a:endParaRPr lang="hu-HU" sz="1400" b="0">
                        <a:effectLst/>
                      </a:endParaRPr>
                    </a:p>
                  </a:txBody>
                  <a:tcPr marL="31963" marR="31963" marT="39954" marB="3995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400">
                          <a:effectLst/>
                        </a:rPr>
                        <a:t>CUB</a:t>
                      </a:r>
                      <a:endParaRPr lang="hu-HU" sz="1400" b="0">
                        <a:effectLst/>
                      </a:endParaRPr>
                    </a:p>
                  </a:txBody>
                  <a:tcPr marL="31963" marR="31963" marT="39954" marB="3995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400">
                          <a:effectLst/>
                        </a:rPr>
                        <a:t>1</a:t>
                      </a:r>
                      <a:endParaRPr lang="hu-HU" sz="1400" b="0">
                        <a:effectLst/>
                      </a:endParaRPr>
                    </a:p>
                  </a:txBody>
                  <a:tcPr marL="31963" marR="31963" marT="39954" marB="39954"/>
                </a:tc>
                <a:tc>
                  <a:txBody>
                    <a:bodyPr/>
                    <a:lstStyle/>
                    <a:p>
                      <a:pPr fontAlgn="t"/>
                      <a:endParaRPr lang="hu-HU" sz="1400" b="0">
                        <a:effectLst/>
                      </a:endParaRPr>
                    </a:p>
                  </a:txBody>
                  <a:tcPr marL="31963" marR="31963" marT="39954" marB="3995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400">
                          <a:effectLst/>
                        </a:rPr>
                        <a:t>Salamanca (ESP)</a:t>
                      </a:r>
                      <a:endParaRPr lang="hu-HU" sz="1400" b="0">
                        <a:effectLst/>
                      </a:endParaRPr>
                    </a:p>
                  </a:txBody>
                  <a:tcPr marL="31963" marR="31963" marT="39954" marB="3995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400">
                          <a:effectLst/>
                        </a:rPr>
                        <a:t>27 JUL 1993</a:t>
                      </a:r>
                      <a:endParaRPr lang="hu-HU" sz="1400" b="0">
                        <a:effectLst/>
                      </a:endParaRPr>
                    </a:p>
                  </a:txBody>
                  <a:tcPr marL="31963" marR="31963" marT="39954" marB="39954"/>
                </a:tc>
                <a:extLst>
                  <a:ext uri="{0D108BD9-81ED-4DB2-BD59-A6C34878D82A}">
                    <a16:rowId xmlns:a16="http://schemas.microsoft.com/office/drawing/2014/main" val="3276067558"/>
                  </a:ext>
                </a:extLst>
              </a:tr>
              <a:tr h="384899">
                <a:tc>
                  <a:txBody>
                    <a:bodyPr/>
                    <a:lstStyle/>
                    <a:p>
                      <a:pPr fontAlgn="t"/>
                      <a:r>
                        <a:rPr lang="hu-HU" sz="1400">
                          <a:effectLst/>
                        </a:rPr>
                        <a:t>2 </a:t>
                      </a:r>
                      <a:endParaRPr lang="hu-HU" sz="1400" b="0">
                        <a:effectLst/>
                      </a:endParaRPr>
                    </a:p>
                  </a:txBody>
                  <a:tcPr marL="31963" marR="31963" marT="39954" marB="3995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400">
                          <a:effectLst/>
                        </a:rPr>
                        <a:t>2.43</a:t>
                      </a:r>
                      <a:endParaRPr lang="hu-HU" sz="1400" b="0">
                        <a:effectLst/>
                      </a:endParaRPr>
                    </a:p>
                  </a:txBody>
                  <a:tcPr marL="31963" marR="31963" marT="39954" marB="3995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400" u="none" strike="noStrike">
                          <a:effectLst/>
                          <a:hlinkClick r:id="rId3"/>
                        </a:rPr>
                        <a:t>Mutaz Essa BARSHIM</a:t>
                      </a:r>
                      <a:endParaRPr lang="hu-HU" sz="1400" b="0">
                        <a:effectLst/>
                      </a:endParaRPr>
                    </a:p>
                  </a:txBody>
                  <a:tcPr marL="31963" marR="31963" marT="39954" marB="3995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400">
                          <a:effectLst/>
                        </a:rPr>
                        <a:t>24 JUN 1991</a:t>
                      </a:r>
                      <a:endParaRPr lang="hu-HU" sz="1400" b="0">
                        <a:effectLst/>
                      </a:endParaRPr>
                    </a:p>
                  </a:txBody>
                  <a:tcPr marL="31963" marR="31963" marT="39954" marB="3995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400">
                          <a:effectLst/>
                        </a:rPr>
                        <a:t>QAT</a:t>
                      </a:r>
                      <a:endParaRPr lang="hu-HU" sz="1400" b="0">
                        <a:effectLst/>
                      </a:endParaRPr>
                    </a:p>
                  </a:txBody>
                  <a:tcPr marL="31963" marR="31963" marT="39954" marB="3995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400">
                          <a:effectLst/>
                        </a:rPr>
                        <a:t>1</a:t>
                      </a:r>
                      <a:endParaRPr lang="hu-HU" sz="1400" b="0">
                        <a:effectLst/>
                      </a:endParaRPr>
                    </a:p>
                  </a:txBody>
                  <a:tcPr marL="31963" marR="31963" marT="39954" marB="39954"/>
                </a:tc>
                <a:tc>
                  <a:txBody>
                    <a:bodyPr/>
                    <a:lstStyle/>
                    <a:p>
                      <a:pPr fontAlgn="t"/>
                      <a:endParaRPr lang="hu-HU" sz="1400" b="0">
                        <a:effectLst/>
                      </a:endParaRPr>
                    </a:p>
                  </a:txBody>
                  <a:tcPr marL="31963" marR="31963" marT="39954" marB="3995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400">
                          <a:effectLst/>
                        </a:rPr>
                        <a:t>Bruxelles (BEL)</a:t>
                      </a:r>
                      <a:endParaRPr lang="hu-HU" sz="1400" b="0">
                        <a:effectLst/>
                      </a:endParaRPr>
                    </a:p>
                  </a:txBody>
                  <a:tcPr marL="31963" marR="31963" marT="39954" marB="3995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400">
                          <a:effectLst/>
                        </a:rPr>
                        <a:t>05 SEP 2014</a:t>
                      </a:r>
                      <a:endParaRPr lang="hu-HU" sz="1400" b="0">
                        <a:effectLst/>
                      </a:endParaRPr>
                    </a:p>
                  </a:txBody>
                  <a:tcPr marL="31963" marR="31963" marT="39954" marB="39954"/>
                </a:tc>
                <a:extLst>
                  <a:ext uri="{0D108BD9-81ED-4DB2-BD59-A6C34878D82A}">
                    <a16:rowId xmlns:a16="http://schemas.microsoft.com/office/drawing/2014/main" val="3026828500"/>
                  </a:ext>
                </a:extLst>
              </a:tr>
              <a:tr h="252701">
                <a:tc>
                  <a:txBody>
                    <a:bodyPr/>
                    <a:lstStyle/>
                    <a:p>
                      <a:pPr fontAlgn="t"/>
                      <a:r>
                        <a:rPr lang="hu-HU" sz="1400">
                          <a:effectLst/>
                        </a:rPr>
                        <a:t>3 </a:t>
                      </a:r>
                      <a:endParaRPr lang="hu-HU" sz="1400" b="0">
                        <a:effectLst/>
                      </a:endParaRPr>
                    </a:p>
                  </a:txBody>
                  <a:tcPr marL="31963" marR="31963" marT="39954" marB="3995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400">
                          <a:effectLst/>
                        </a:rPr>
                        <a:t>2.42</a:t>
                      </a:r>
                      <a:endParaRPr lang="hu-HU" sz="1400" b="0">
                        <a:effectLst/>
                      </a:endParaRPr>
                    </a:p>
                  </a:txBody>
                  <a:tcPr marL="31963" marR="31963" marT="39954" marB="3995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400" u="none" strike="noStrike" dirty="0">
                          <a:effectLst/>
                          <a:hlinkClick r:id="rId4"/>
                        </a:rPr>
                        <a:t>Patrik SJÖBERG</a:t>
                      </a:r>
                      <a:endParaRPr lang="hu-HU" sz="1400" b="0" dirty="0">
                        <a:effectLst/>
                      </a:endParaRPr>
                    </a:p>
                  </a:txBody>
                  <a:tcPr marL="31963" marR="31963" marT="39954" marB="3995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400">
                          <a:effectLst/>
                        </a:rPr>
                        <a:t>05 JAN 1965</a:t>
                      </a:r>
                      <a:endParaRPr lang="hu-HU" sz="1400" b="0">
                        <a:effectLst/>
                      </a:endParaRPr>
                    </a:p>
                  </a:txBody>
                  <a:tcPr marL="31963" marR="31963" marT="39954" marB="3995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400">
                          <a:effectLst/>
                        </a:rPr>
                        <a:t>SWE</a:t>
                      </a:r>
                      <a:endParaRPr lang="hu-HU" sz="1400" b="0">
                        <a:effectLst/>
                      </a:endParaRPr>
                    </a:p>
                  </a:txBody>
                  <a:tcPr marL="31963" marR="31963" marT="39954" marB="3995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400">
                          <a:effectLst/>
                        </a:rPr>
                        <a:t>1</a:t>
                      </a:r>
                      <a:endParaRPr lang="hu-HU" sz="1400" b="0">
                        <a:effectLst/>
                      </a:endParaRPr>
                    </a:p>
                  </a:txBody>
                  <a:tcPr marL="31963" marR="31963" marT="39954" marB="39954"/>
                </a:tc>
                <a:tc>
                  <a:txBody>
                    <a:bodyPr/>
                    <a:lstStyle/>
                    <a:p>
                      <a:pPr fontAlgn="t"/>
                      <a:endParaRPr lang="hu-HU" sz="1400" b="0">
                        <a:effectLst/>
                      </a:endParaRPr>
                    </a:p>
                  </a:txBody>
                  <a:tcPr marL="31963" marR="31963" marT="39954" marB="3995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400" dirty="0">
                          <a:effectLst/>
                        </a:rPr>
                        <a:t>Stockholm (SWE)</a:t>
                      </a:r>
                      <a:endParaRPr lang="hu-HU" sz="1400" b="0" dirty="0">
                        <a:effectLst/>
                      </a:endParaRPr>
                    </a:p>
                  </a:txBody>
                  <a:tcPr marL="31963" marR="31963" marT="39954" marB="3995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400">
                          <a:effectLst/>
                        </a:rPr>
                        <a:t>30 JUN 1987</a:t>
                      </a:r>
                      <a:endParaRPr lang="hu-HU" sz="1400" b="0">
                        <a:effectLst/>
                      </a:endParaRPr>
                    </a:p>
                  </a:txBody>
                  <a:tcPr marL="31963" marR="31963" marT="39954" marB="39954"/>
                </a:tc>
                <a:extLst>
                  <a:ext uri="{0D108BD9-81ED-4DB2-BD59-A6C34878D82A}">
                    <a16:rowId xmlns:a16="http://schemas.microsoft.com/office/drawing/2014/main" val="3515982876"/>
                  </a:ext>
                </a:extLst>
              </a:tr>
              <a:tr h="462051">
                <a:tc>
                  <a:txBody>
                    <a:bodyPr/>
                    <a:lstStyle/>
                    <a:p>
                      <a:pPr fontAlgn="t"/>
                      <a:r>
                        <a:rPr lang="hu-HU" sz="1400">
                          <a:effectLst/>
                        </a:rPr>
                        <a:t>3 </a:t>
                      </a:r>
                      <a:endParaRPr lang="hu-HU" sz="1400" b="0">
                        <a:effectLst/>
                      </a:endParaRPr>
                    </a:p>
                  </a:txBody>
                  <a:tcPr marL="31963" marR="31963" marT="39954" marB="3995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400">
                          <a:effectLst/>
                        </a:rPr>
                        <a:t>2.42</a:t>
                      </a:r>
                      <a:endParaRPr lang="hu-HU" sz="1400" b="0">
                        <a:effectLst/>
                      </a:endParaRPr>
                    </a:p>
                  </a:txBody>
                  <a:tcPr marL="31963" marR="31963" marT="39954" marB="3995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400" u="none" strike="noStrike">
                          <a:effectLst/>
                          <a:hlinkClick r:id="rId5"/>
                        </a:rPr>
                        <a:t>Bohdan BONDARENKO</a:t>
                      </a:r>
                      <a:endParaRPr lang="hu-HU" sz="1400" b="0">
                        <a:effectLst/>
                      </a:endParaRPr>
                    </a:p>
                  </a:txBody>
                  <a:tcPr marL="31963" marR="31963" marT="39954" marB="3995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400">
                          <a:effectLst/>
                        </a:rPr>
                        <a:t>30 AUG 1989</a:t>
                      </a:r>
                      <a:endParaRPr lang="hu-HU" sz="1400" b="0">
                        <a:effectLst/>
                      </a:endParaRPr>
                    </a:p>
                  </a:txBody>
                  <a:tcPr marL="31963" marR="31963" marT="39954" marB="3995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400">
                          <a:effectLst/>
                        </a:rPr>
                        <a:t>UKR</a:t>
                      </a:r>
                      <a:endParaRPr lang="hu-HU" sz="1400" b="0">
                        <a:effectLst/>
                      </a:endParaRPr>
                    </a:p>
                  </a:txBody>
                  <a:tcPr marL="31963" marR="31963" marT="39954" marB="3995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400">
                          <a:effectLst/>
                        </a:rPr>
                        <a:t>1</a:t>
                      </a:r>
                      <a:endParaRPr lang="hu-HU" sz="1400" b="0">
                        <a:effectLst/>
                      </a:endParaRPr>
                    </a:p>
                  </a:txBody>
                  <a:tcPr marL="31963" marR="31963" marT="39954" marB="39954"/>
                </a:tc>
                <a:tc>
                  <a:txBody>
                    <a:bodyPr/>
                    <a:lstStyle/>
                    <a:p>
                      <a:pPr fontAlgn="t"/>
                      <a:endParaRPr lang="hu-HU" sz="1400" b="0">
                        <a:effectLst/>
                      </a:endParaRPr>
                    </a:p>
                  </a:txBody>
                  <a:tcPr marL="31963" marR="31963" marT="39954" marB="3995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400">
                          <a:effectLst/>
                        </a:rPr>
                        <a:t>New York (USA)</a:t>
                      </a:r>
                      <a:endParaRPr lang="hu-HU" sz="1400" b="0">
                        <a:effectLst/>
                      </a:endParaRPr>
                    </a:p>
                  </a:txBody>
                  <a:tcPr marL="31963" marR="31963" marT="39954" marB="3995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400">
                          <a:effectLst/>
                        </a:rPr>
                        <a:t>14 JUN 2014</a:t>
                      </a:r>
                      <a:endParaRPr lang="hu-HU" sz="1400" b="0">
                        <a:effectLst/>
                      </a:endParaRPr>
                    </a:p>
                  </a:txBody>
                  <a:tcPr marL="31963" marR="31963" marT="39954" marB="39954"/>
                </a:tc>
                <a:extLst>
                  <a:ext uri="{0D108BD9-81ED-4DB2-BD59-A6C34878D82A}">
                    <a16:rowId xmlns:a16="http://schemas.microsoft.com/office/drawing/2014/main" val="3133402790"/>
                  </a:ext>
                </a:extLst>
              </a:tr>
              <a:tr h="462051">
                <a:tc>
                  <a:txBody>
                    <a:bodyPr/>
                    <a:lstStyle/>
                    <a:p>
                      <a:pPr fontAlgn="t"/>
                      <a:r>
                        <a:rPr lang="hu-HU" sz="1400">
                          <a:effectLst/>
                        </a:rPr>
                        <a:t>5 </a:t>
                      </a:r>
                      <a:endParaRPr lang="hu-HU" sz="1400" b="0">
                        <a:effectLst/>
                      </a:endParaRPr>
                    </a:p>
                  </a:txBody>
                  <a:tcPr marL="31963" marR="31963" marT="39954" marB="3995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400">
                          <a:effectLst/>
                        </a:rPr>
                        <a:t>2.41</a:t>
                      </a:r>
                      <a:endParaRPr lang="hu-HU" sz="1400" b="0">
                        <a:effectLst/>
                      </a:endParaRPr>
                    </a:p>
                  </a:txBody>
                  <a:tcPr marL="31963" marR="31963" marT="39954" marB="3995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400" u="none" strike="noStrike" dirty="0">
                          <a:effectLst/>
                          <a:hlinkClick r:id="rId6"/>
                        </a:rPr>
                        <a:t>Igor PAKLIN</a:t>
                      </a:r>
                      <a:endParaRPr lang="hu-HU" sz="1400" b="0" dirty="0">
                        <a:effectLst/>
                      </a:endParaRPr>
                    </a:p>
                  </a:txBody>
                  <a:tcPr marL="31963" marR="31963" marT="39954" marB="3995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400" dirty="0">
                          <a:effectLst/>
                        </a:rPr>
                        <a:t>15 JUN 1963</a:t>
                      </a:r>
                      <a:endParaRPr lang="hu-HU" sz="1400" b="0" dirty="0">
                        <a:effectLst/>
                      </a:endParaRPr>
                    </a:p>
                  </a:txBody>
                  <a:tcPr marL="31963" marR="31963" marT="39954" marB="3995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400">
                          <a:effectLst/>
                        </a:rPr>
                        <a:t>URS</a:t>
                      </a:r>
                      <a:endParaRPr lang="hu-HU" sz="1400" b="0">
                        <a:effectLst/>
                      </a:endParaRPr>
                    </a:p>
                  </a:txBody>
                  <a:tcPr marL="31963" marR="31963" marT="39954" marB="3995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400">
                          <a:effectLst/>
                        </a:rPr>
                        <a:t>1</a:t>
                      </a:r>
                      <a:endParaRPr lang="hu-HU" sz="1400" b="0">
                        <a:effectLst/>
                      </a:endParaRPr>
                    </a:p>
                  </a:txBody>
                  <a:tcPr marL="31963" marR="31963" marT="39954" marB="39954"/>
                </a:tc>
                <a:tc>
                  <a:txBody>
                    <a:bodyPr/>
                    <a:lstStyle/>
                    <a:p>
                      <a:pPr fontAlgn="t"/>
                      <a:endParaRPr lang="hu-HU" sz="1400" b="0">
                        <a:effectLst/>
                      </a:endParaRPr>
                    </a:p>
                  </a:txBody>
                  <a:tcPr marL="31963" marR="31963" marT="39954" marB="3995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400">
                          <a:effectLst/>
                        </a:rPr>
                        <a:t>Kobe (JPN)</a:t>
                      </a:r>
                      <a:endParaRPr lang="hu-HU" sz="1400" b="0">
                        <a:effectLst/>
                      </a:endParaRPr>
                    </a:p>
                  </a:txBody>
                  <a:tcPr marL="31963" marR="31963" marT="39954" marB="3995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400">
                          <a:effectLst/>
                        </a:rPr>
                        <a:t>04 SEP 1985</a:t>
                      </a:r>
                      <a:endParaRPr lang="hu-HU" sz="1400" b="0">
                        <a:effectLst/>
                      </a:endParaRPr>
                    </a:p>
                  </a:txBody>
                  <a:tcPr marL="31963" marR="31963" marT="39954" marB="39954"/>
                </a:tc>
                <a:extLst>
                  <a:ext uri="{0D108BD9-81ED-4DB2-BD59-A6C34878D82A}">
                    <a16:rowId xmlns:a16="http://schemas.microsoft.com/office/drawing/2014/main" val="3901259175"/>
                  </a:ext>
                </a:extLst>
              </a:tr>
              <a:tr h="462051">
                <a:tc>
                  <a:txBody>
                    <a:bodyPr/>
                    <a:lstStyle/>
                    <a:p>
                      <a:pPr fontAlgn="t"/>
                      <a:r>
                        <a:rPr lang="hu-HU" sz="1400">
                          <a:effectLst/>
                        </a:rPr>
                        <a:t>5 </a:t>
                      </a:r>
                      <a:endParaRPr lang="hu-HU" sz="1400" b="0">
                        <a:effectLst/>
                      </a:endParaRPr>
                    </a:p>
                  </a:txBody>
                  <a:tcPr marL="31963" marR="31963" marT="39954" marB="3995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400">
                          <a:effectLst/>
                        </a:rPr>
                        <a:t>2.41</a:t>
                      </a:r>
                      <a:endParaRPr lang="hu-HU" sz="1400" b="0">
                        <a:effectLst/>
                      </a:endParaRPr>
                    </a:p>
                  </a:txBody>
                  <a:tcPr marL="31963" marR="31963" marT="39954" marB="3995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400" u="none" strike="noStrike">
                          <a:effectLst/>
                          <a:hlinkClick r:id="rId7"/>
                        </a:rPr>
                        <a:t>Ivan UKHOV</a:t>
                      </a:r>
                      <a:endParaRPr lang="hu-HU" sz="1400" b="0">
                        <a:effectLst/>
                      </a:endParaRPr>
                    </a:p>
                  </a:txBody>
                  <a:tcPr marL="31963" marR="31963" marT="39954" marB="3995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400">
                          <a:effectLst/>
                        </a:rPr>
                        <a:t>29 MAR 1986</a:t>
                      </a:r>
                      <a:endParaRPr lang="hu-HU" sz="1400" b="0">
                        <a:effectLst/>
                      </a:endParaRPr>
                    </a:p>
                  </a:txBody>
                  <a:tcPr marL="31963" marR="31963" marT="39954" marB="3995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400">
                          <a:effectLst/>
                        </a:rPr>
                        <a:t>RUS</a:t>
                      </a:r>
                      <a:endParaRPr lang="hu-HU" sz="1400" b="0">
                        <a:effectLst/>
                      </a:endParaRPr>
                    </a:p>
                  </a:txBody>
                  <a:tcPr marL="31963" marR="31963" marT="39954" marB="3995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400">
                          <a:effectLst/>
                        </a:rPr>
                        <a:t>1</a:t>
                      </a:r>
                      <a:endParaRPr lang="hu-HU" sz="1400" b="0">
                        <a:effectLst/>
                      </a:endParaRPr>
                    </a:p>
                  </a:txBody>
                  <a:tcPr marL="31963" marR="31963" marT="39954" marB="39954"/>
                </a:tc>
                <a:tc>
                  <a:txBody>
                    <a:bodyPr/>
                    <a:lstStyle/>
                    <a:p>
                      <a:pPr fontAlgn="t"/>
                      <a:endParaRPr lang="hu-HU" sz="1400" b="0">
                        <a:effectLst/>
                      </a:endParaRPr>
                    </a:p>
                  </a:txBody>
                  <a:tcPr marL="31963" marR="31963" marT="39954" marB="3995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400">
                          <a:effectLst/>
                        </a:rPr>
                        <a:t>Doha (QAT)</a:t>
                      </a:r>
                      <a:endParaRPr lang="hu-HU" sz="1400" b="0">
                        <a:effectLst/>
                      </a:endParaRPr>
                    </a:p>
                  </a:txBody>
                  <a:tcPr marL="31963" marR="31963" marT="39954" marB="3995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400">
                          <a:effectLst/>
                        </a:rPr>
                        <a:t>09 MAY 2014</a:t>
                      </a:r>
                      <a:endParaRPr lang="hu-HU" sz="1400" b="0">
                        <a:effectLst/>
                      </a:endParaRPr>
                    </a:p>
                  </a:txBody>
                  <a:tcPr marL="31963" marR="31963" marT="39954" marB="39954"/>
                </a:tc>
                <a:extLst>
                  <a:ext uri="{0D108BD9-81ED-4DB2-BD59-A6C34878D82A}">
                    <a16:rowId xmlns:a16="http://schemas.microsoft.com/office/drawing/2014/main" val="1027714110"/>
                  </a:ext>
                </a:extLst>
              </a:tr>
              <a:tr h="462051">
                <a:tc>
                  <a:txBody>
                    <a:bodyPr/>
                    <a:lstStyle/>
                    <a:p>
                      <a:pPr fontAlgn="t"/>
                      <a:r>
                        <a:rPr lang="hu-HU" sz="1400">
                          <a:effectLst/>
                        </a:rPr>
                        <a:t>7 </a:t>
                      </a:r>
                      <a:endParaRPr lang="hu-HU" sz="1400" b="0">
                        <a:effectLst/>
                      </a:endParaRPr>
                    </a:p>
                  </a:txBody>
                  <a:tcPr marL="31963" marR="31963" marT="39954" marB="3995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400">
                          <a:effectLst/>
                        </a:rPr>
                        <a:t>2.40</a:t>
                      </a:r>
                      <a:endParaRPr lang="hu-HU" sz="1400" b="0">
                        <a:effectLst/>
                      </a:endParaRPr>
                    </a:p>
                  </a:txBody>
                  <a:tcPr marL="31963" marR="31963" marT="39954" marB="3995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400" u="none" strike="noStrike">
                          <a:effectLst/>
                          <a:hlinkClick r:id="rId8"/>
                        </a:rPr>
                        <a:t>Rudolf POVARNITSYN</a:t>
                      </a:r>
                      <a:endParaRPr lang="hu-HU" sz="1400" b="0">
                        <a:effectLst/>
                      </a:endParaRPr>
                    </a:p>
                  </a:txBody>
                  <a:tcPr marL="31963" marR="31963" marT="39954" marB="3995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400">
                          <a:effectLst/>
                        </a:rPr>
                        <a:t>13 JUN 1962</a:t>
                      </a:r>
                      <a:endParaRPr lang="hu-HU" sz="1400" b="0">
                        <a:effectLst/>
                      </a:endParaRPr>
                    </a:p>
                  </a:txBody>
                  <a:tcPr marL="31963" marR="31963" marT="39954" marB="3995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400">
                          <a:effectLst/>
                        </a:rPr>
                        <a:t>URS</a:t>
                      </a:r>
                      <a:endParaRPr lang="hu-HU" sz="1400" b="0">
                        <a:effectLst/>
                      </a:endParaRPr>
                    </a:p>
                  </a:txBody>
                  <a:tcPr marL="31963" marR="31963" marT="39954" marB="3995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400">
                          <a:effectLst/>
                        </a:rPr>
                        <a:t>1</a:t>
                      </a:r>
                      <a:endParaRPr lang="hu-HU" sz="1400" b="0">
                        <a:effectLst/>
                      </a:endParaRPr>
                    </a:p>
                  </a:txBody>
                  <a:tcPr marL="31963" marR="31963" marT="39954" marB="39954"/>
                </a:tc>
                <a:tc>
                  <a:txBody>
                    <a:bodyPr/>
                    <a:lstStyle/>
                    <a:p>
                      <a:pPr fontAlgn="t"/>
                      <a:endParaRPr lang="hu-HU" sz="1400" b="0">
                        <a:effectLst/>
                      </a:endParaRPr>
                    </a:p>
                  </a:txBody>
                  <a:tcPr marL="31963" marR="31963" marT="39954" marB="3995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400">
                          <a:effectLst/>
                        </a:rPr>
                        <a:t>Donetsk (URS)</a:t>
                      </a:r>
                      <a:endParaRPr lang="hu-HU" sz="1400" b="0">
                        <a:effectLst/>
                      </a:endParaRPr>
                    </a:p>
                  </a:txBody>
                  <a:tcPr marL="31963" marR="31963" marT="39954" marB="3995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400">
                          <a:effectLst/>
                        </a:rPr>
                        <a:t>11 AUG 1985</a:t>
                      </a:r>
                      <a:endParaRPr lang="hu-HU" sz="1400" b="0">
                        <a:effectLst/>
                      </a:endParaRPr>
                    </a:p>
                  </a:txBody>
                  <a:tcPr marL="31963" marR="31963" marT="39954" marB="39954"/>
                </a:tc>
                <a:extLst>
                  <a:ext uri="{0D108BD9-81ED-4DB2-BD59-A6C34878D82A}">
                    <a16:rowId xmlns:a16="http://schemas.microsoft.com/office/drawing/2014/main" val="1693408107"/>
                  </a:ext>
                </a:extLst>
              </a:tr>
              <a:tr h="462051">
                <a:tc>
                  <a:txBody>
                    <a:bodyPr/>
                    <a:lstStyle/>
                    <a:p>
                      <a:pPr fontAlgn="t"/>
                      <a:r>
                        <a:rPr lang="hu-HU" sz="1400">
                          <a:effectLst/>
                        </a:rPr>
                        <a:t>7 </a:t>
                      </a:r>
                      <a:endParaRPr lang="hu-HU" sz="1400" b="0">
                        <a:effectLst/>
                      </a:endParaRPr>
                    </a:p>
                  </a:txBody>
                  <a:tcPr marL="31963" marR="31963" marT="39954" marB="3995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400">
                          <a:effectLst/>
                        </a:rPr>
                        <a:t>2.40</a:t>
                      </a:r>
                      <a:endParaRPr lang="hu-HU" sz="1400" b="0">
                        <a:effectLst/>
                      </a:endParaRPr>
                    </a:p>
                  </a:txBody>
                  <a:tcPr marL="31963" marR="31963" marT="39954" marB="3995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400" u="none" strike="noStrike">
                          <a:effectLst/>
                          <a:hlinkClick r:id="rId9"/>
                        </a:rPr>
                        <a:t>Sorin MATEI</a:t>
                      </a:r>
                      <a:endParaRPr lang="hu-HU" sz="1400" b="0">
                        <a:effectLst/>
                      </a:endParaRPr>
                    </a:p>
                  </a:txBody>
                  <a:tcPr marL="31963" marR="31963" marT="39954" marB="3995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400">
                          <a:effectLst/>
                        </a:rPr>
                        <a:t>08 JUL 1963</a:t>
                      </a:r>
                      <a:endParaRPr lang="hu-HU" sz="1400" b="0">
                        <a:effectLst/>
                      </a:endParaRPr>
                    </a:p>
                  </a:txBody>
                  <a:tcPr marL="31963" marR="31963" marT="39954" marB="3995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400">
                          <a:effectLst/>
                        </a:rPr>
                        <a:t>ROU</a:t>
                      </a:r>
                      <a:endParaRPr lang="hu-HU" sz="1400" b="0">
                        <a:effectLst/>
                      </a:endParaRPr>
                    </a:p>
                  </a:txBody>
                  <a:tcPr marL="31963" marR="31963" marT="39954" marB="3995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400">
                          <a:effectLst/>
                        </a:rPr>
                        <a:t>1</a:t>
                      </a:r>
                      <a:endParaRPr lang="hu-HU" sz="1400" b="0">
                        <a:effectLst/>
                      </a:endParaRPr>
                    </a:p>
                  </a:txBody>
                  <a:tcPr marL="31963" marR="31963" marT="39954" marB="39954"/>
                </a:tc>
                <a:tc>
                  <a:txBody>
                    <a:bodyPr/>
                    <a:lstStyle/>
                    <a:p>
                      <a:pPr fontAlgn="t"/>
                      <a:endParaRPr lang="hu-HU" sz="1400" b="0">
                        <a:effectLst/>
                      </a:endParaRPr>
                    </a:p>
                  </a:txBody>
                  <a:tcPr marL="31963" marR="31963" marT="39954" marB="3995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400">
                          <a:effectLst/>
                        </a:rPr>
                        <a:t>Bratislava (TCH)</a:t>
                      </a:r>
                      <a:endParaRPr lang="hu-HU" sz="1400" b="0">
                        <a:effectLst/>
                      </a:endParaRPr>
                    </a:p>
                  </a:txBody>
                  <a:tcPr marL="31963" marR="31963" marT="39954" marB="3995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400">
                          <a:effectLst/>
                        </a:rPr>
                        <a:t>20 JUN 1990</a:t>
                      </a:r>
                      <a:endParaRPr lang="hu-HU" sz="1400" b="0">
                        <a:effectLst/>
                      </a:endParaRPr>
                    </a:p>
                  </a:txBody>
                  <a:tcPr marL="31963" marR="31963" marT="39954" marB="39954"/>
                </a:tc>
                <a:extLst>
                  <a:ext uri="{0D108BD9-81ED-4DB2-BD59-A6C34878D82A}">
                    <a16:rowId xmlns:a16="http://schemas.microsoft.com/office/drawing/2014/main" val="3373389298"/>
                  </a:ext>
                </a:extLst>
              </a:tr>
              <a:tr h="462051">
                <a:tc>
                  <a:txBody>
                    <a:bodyPr/>
                    <a:lstStyle/>
                    <a:p>
                      <a:pPr fontAlgn="t"/>
                      <a:r>
                        <a:rPr lang="hu-HU" sz="1400">
                          <a:effectLst/>
                        </a:rPr>
                        <a:t>7 </a:t>
                      </a:r>
                      <a:endParaRPr lang="hu-HU" sz="1400" b="0">
                        <a:effectLst/>
                      </a:endParaRPr>
                    </a:p>
                  </a:txBody>
                  <a:tcPr marL="31963" marR="31963" marT="39954" marB="3995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400">
                          <a:effectLst/>
                        </a:rPr>
                        <a:t>2.40</a:t>
                      </a:r>
                      <a:endParaRPr lang="hu-HU" sz="1400" b="0">
                        <a:effectLst/>
                      </a:endParaRPr>
                    </a:p>
                  </a:txBody>
                  <a:tcPr marL="31963" marR="31963" marT="39954" marB="3995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400" u="none" strike="noStrike">
                          <a:effectLst/>
                          <a:hlinkClick r:id="rId10"/>
                        </a:rPr>
                        <a:t>Charles AUSTIN</a:t>
                      </a:r>
                      <a:endParaRPr lang="hu-HU" sz="1400" b="0">
                        <a:effectLst/>
                      </a:endParaRPr>
                    </a:p>
                  </a:txBody>
                  <a:tcPr marL="31963" marR="31963" marT="39954" marB="3995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400">
                          <a:effectLst/>
                        </a:rPr>
                        <a:t>19 DEC 1967</a:t>
                      </a:r>
                      <a:endParaRPr lang="hu-HU" sz="1400" b="0">
                        <a:effectLst/>
                      </a:endParaRPr>
                    </a:p>
                  </a:txBody>
                  <a:tcPr marL="31963" marR="31963" marT="39954" marB="3995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400">
                          <a:effectLst/>
                        </a:rPr>
                        <a:t>USA</a:t>
                      </a:r>
                      <a:endParaRPr lang="hu-HU" sz="1400" b="0">
                        <a:effectLst/>
                      </a:endParaRPr>
                    </a:p>
                  </a:txBody>
                  <a:tcPr marL="31963" marR="31963" marT="39954" marB="3995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400">
                          <a:effectLst/>
                        </a:rPr>
                        <a:t>1</a:t>
                      </a:r>
                      <a:endParaRPr lang="hu-HU" sz="1400" b="0">
                        <a:effectLst/>
                      </a:endParaRPr>
                    </a:p>
                  </a:txBody>
                  <a:tcPr marL="31963" marR="31963" marT="39954" marB="39954"/>
                </a:tc>
                <a:tc>
                  <a:txBody>
                    <a:bodyPr/>
                    <a:lstStyle/>
                    <a:p>
                      <a:pPr fontAlgn="t"/>
                      <a:endParaRPr lang="hu-HU" sz="1400" b="0">
                        <a:effectLst/>
                      </a:endParaRPr>
                    </a:p>
                  </a:txBody>
                  <a:tcPr marL="31963" marR="31963" marT="39954" marB="3995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400">
                          <a:effectLst/>
                        </a:rPr>
                        <a:t>Zürich (SUI)</a:t>
                      </a:r>
                      <a:endParaRPr lang="hu-HU" sz="1400" b="0">
                        <a:effectLst/>
                      </a:endParaRPr>
                    </a:p>
                  </a:txBody>
                  <a:tcPr marL="31963" marR="31963" marT="39954" marB="3995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400">
                          <a:effectLst/>
                        </a:rPr>
                        <a:t>07 AUG 1991</a:t>
                      </a:r>
                      <a:endParaRPr lang="hu-HU" sz="1400" b="0">
                        <a:effectLst/>
                      </a:endParaRPr>
                    </a:p>
                  </a:txBody>
                  <a:tcPr marL="31963" marR="31963" marT="39954" marB="39954"/>
                </a:tc>
                <a:extLst>
                  <a:ext uri="{0D108BD9-81ED-4DB2-BD59-A6C34878D82A}">
                    <a16:rowId xmlns:a16="http://schemas.microsoft.com/office/drawing/2014/main" val="92396116"/>
                  </a:ext>
                </a:extLst>
              </a:tr>
              <a:tr h="462051">
                <a:tc>
                  <a:txBody>
                    <a:bodyPr/>
                    <a:lstStyle/>
                    <a:p>
                      <a:pPr fontAlgn="t"/>
                      <a:r>
                        <a:rPr lang="hu-HU" sz="1400">
                          <a:effectLst/>
                        </a:rPr>
                        <a:t>7 </a:t>
                      </a:r>
                      <a:endParaRPr lang="hu-HU" sz="1400" b="0">
                        <a:effectLst/>
                      </a:endParaRPr>
                    </a:p>
                  </a:txBody>
                  <a:tcPr marL="31963" marR="31963" marT="39954" marB="3995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400">
                          <a:effectLst/>
                        </a:rPr>
                        <a:t>2.40</a:t>
                      </a:r>
                      <a:endParaRPr lang="hu-HU" sz="1400" b="0">
                        <a:effectLst/>
                      </a:endParaRPr>
                    </a:p>
                  </a:txBody>
                  <a:tcPr marL="31963" marR="31963" marT="39954" marB="3995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400" u="none" strike="noStrike">
                          <a:effectLst/>
                          <a:hlinkClick r:id="rId11"/>
                        </a:rPr>
                        <a:t>Vyacheslav VORONIN</a:t>
                      </a:r>
                      <a:endParaRPr lang="hu-HU" sz="1400" b="0">
                        <a:effectLst/>
                      </a:endParaRPr>
                    </a:p>
                  </a:txBody>
                  <a:tcPr marL="31963" marR="31963" marT="39954" marB="3995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400">
                          <a:effectLst/>
                        </a:rPr>
                        <a:t>05 APR 1974</a:t>
                      </a:r>
                      <a:endParaRPr lang="hu-HU" sz="1400" b="0">
                        <a:effectLst/>
                      </a:endParaRPr>
                    </a:p>
                  </a:txBody>
                  <a:tcPr marL="31963" marR="31963" marT="39954" marB="3995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400">
                          <a:effectLst/>
                        </a:rPr>
                        <a:t>RUS</a:t>
                      </a:r>
                      <a:endParaRPr lang="hu-HU" sz="1400" b="0">
                        <a:effectLst/>
                      </a:endParaRPr>
                    </a:p>
                  </a:txBody>
                  <a:tcPr marL="31963" marR="31963" marT="39954" marB="3995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400">
                          <a:effectLst/>
                        </a:rPr>
                        <a:t>1</a:t>
                      </a:r>
                      <a:endParaRPr lang="hu-HU" sz="1400" b="0">
                        <a:effectLst/>
                      </a:endParaRPr>
                    </a:p>
                  </a:txBody>
                  <a:tcPr marL="31963" marR="31963" marT="39954" marB="39954"/>
                </a:tc>
                <a:tc>
                  <a:txBody>
                    <a:bodyPr/>
                    <a:lstStyle/>
                    <a:p>
                      <a:pPr fontAlgn="t"/>
                      <a:endParaRPr lang="hu-HU" sz="1400" b="0">
                        <a:effectLst/>
                      </a:endParaRPr>
                    </a:p>
                  </a:txBody>
                  <a:tcPr marL="31963" marR="31963" marT="39954" marB="3995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400">
                          <a:effectLst/>
                        </a:rPr>
                        <a:t>London (GBR)</a:t>
                      </a:r>
                      <a:endParaRPr lang="hu-HU" sz="1400" b="0">
                        <a:effectLst/>
                      </a:endParaRPr>
                    </a:p>
                  </a:txBody>
                  <a:tcPr marL="31963" marR="31963" marT="39954" marB="3995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400">
                          <a:effectLst/>
                        </a:rPr>
                        <a:t>05 AUG 2000</a:t>
                      </a:r>
                      <a:endParaRPr lang="hu-HU" sz="1400" b="0">
                        <a:effectLst/>
                      </a:endParaRPr>
                    </a:p>
                  </a:txBody>
                  <a:tcPr marL="31963" marR="31963" marT="39954" marB="39954"/>
                </a:tc>
                <a:extLst>
                  <a:ext uri="{0D108BD9-81ED-4DB2-BD59-A6C34878D82A}">
                    <a16:rowId xmlns:a16="http://schemas.microsoft.com/office/drawing/2014/main" val="1154408368"/>
                  </a:ext>
                </a:extLst>
              </a:tr>
              <a:tr h="462051">
                <a:tc>
                  <a:txBody>
                    <a:bodyPr/>
                    <a:lstStyle/>
                    <a:p>
                      <a:pPr fontAlgn="t"/>
                      <a:r>
                        <a:rPr lang="hu-HU" sz="1400">
                          <a:effectLst/>
                        </a:rPr>
                        <a:t>7 </a:t>
                      </a:r>
                      <a:endParaRPr lang="hu-HU" sz="1400" b="0">
                        <a:effectLst/>
                      </a:endParaRPr>
                    </a:p>
                  </a:txBody>
                  <a:tcPr marL="31963" marR="31963" marT="39954" marB="3995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400">
                          <a:effectLst/>
                        </a:rPr>
                        <a:t>2.40</a:t>
                      </a:r>
                      <a:endParaRPr lang="hu-HU" sz="1400" b="0">
                        <a:effectLst/>
                      </a:endParaRPr>
                    </a:p>
                  </a:txBody>
                  <a:tcPr marL="31963" marR="31963" marT="39954" marB="3995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400" u="none" strike="noStrike">
                          <a:effectLst/>
                          <a:hlinkClick r:id="rId12"/>
                        </a:rPr>
                        <a:t>Derek DROUIN</a:t>
                      </a:r>
                      <a:endParaRPr lang="hu-HU" sz="1400" b="0">
                        <a:effectLst/>
                      </a:endParaRPr>
                    </a:p>
                  </a:txBody>
                  <a:tcPr marL="31963" marR="31963" marT="39954" marB="3995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400">
                          <a:effectLst/>
                        </a:rPr>
                        <a:t>06 MAR 1990</a:t>
                      </a:r>
                      <a:endParaRPr lang="hu-HU" sz="1400" b="0">
                        <a:effectLst/>
                      </a:endParaRPr>
                    </a:p>
                  </a:txBody>
                  <a:tcPr marL="31963" marR="31963" marT="39954" marB="3995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400">
                          <a:effectLst/>
                        </a:rPr>
                        <a:t>CAN</a:t>
                      </a:r>
                      <a:endParaRPr lang="hu-HU" sz="1400" b="0">
                        <a:effectLst/>
                      </a:endParaRPr>
                    </a:p>
                  </a:txBody>
                  <a:tcPr marL="31963" marR="31963" marT="39954" marB="3995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400">
                          <a:effectLst/>
                        </a:rPr>
                        <a:t>1</a:t>
                      </a:r>
                      <a:endParaRPr lang="hu-HU" sz="1400" b="0">
                        <a:effectLst/>
                      </a:endParaRPr>
                    </a:p>
                  </a:txBody>
                  <a:tcPr marL="31963" marR="31963" marT="39954" marB="39954"/>
                </a:tc>
                <a:tc>
                  <a:txBody>
                    <a:bodyPr/>
                    <a:lstStyle/>
                    <a:p>
                      <a:pPr fontAlgn="t"/>
                      <a:endParaRPr lang="hu-HU" sz="1400" b="0">
                        <a:effectLst/>
                      </a:endParaRPr>
                    </a:p>
                  </a:txBody>
                  <a:tcPr marL="31963" marR="31963" marT="39954" marB="3995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400">
                          <a:effectLst/>
                        </a:rPr>
                        <a:t>Des Moines (USA)</a:t>
                      </a:r>
                      <a:endParaRPr lang="hu-HU" sz="1400" b="0">
                        <a:effectLst/>
                      </a:endParaRPr>
                    </a:p>
                  </a:txBody>
                  <a:tcPr marL="31963" marR="31963" marT="39954" marB="3995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400">
                          <a:effectLst/>
                        </a:rPr>
                        <a:t>25 APR 2014</a:t>
                      </a:r>
                      <a:endParaRPr lang="hu-HU" sz="1400" b="0">
                        <a:effectLst/>
                      </a:endParaRPr>
                    </a:p>
                  </a:txBody>
                  <a:tcPr marL="31963" marR="31963" marT="39954" marB="39954"/>
                </a:tc>
                <a:extLst>
                  <a:ext uri="{0D108BD9-81ED-4DB2-BD59-A6C34878D82A}">
                    <a16:rowId xmlns:a16="http://schemas.microsoft.com/office/drawing/2014/main" val="3219463669"/>
                  </a:ext>
                </a:extLst>
              </a:tr>
              <a:tr h="462051">
                <a:tc>
                  <a:txBody>
                    <a:bodyPr/>
                    <a:lstStyle/>
                    <a:p>
                      <a:pPr fontAlgn="t"/>
                      <a:r>
                        <a:rPr lang="hu-HU" sz="1400">
                          <a:effectLst/>
                        </a:rPr>
                        <a:t>7 </a:t>
                      </a:r>
                      <a:endParaRPr lang="hu-HU" sz="1400" b="0">
                        <a:effectLst/>
                      </a:endParaRPr>
                    </a:p>
                  </a:txBody>
                  <a:tcPr marL="31963" marR="31963" marT="39954" marB="3995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400">
                          <a:effectLst/>
                        </a:rPr>
                        <a:t>2.40</a:t>
                      </a:r>
                      <a:endParaRPr lang="hu-HU" sz="1400" b="0">
                        <a:effectLst/>
                      </a:endParaRPr>
                    </a:p>
                  </a:txBody>
                  <a:tcPr marL="31963" marR="31963" marT="39954" marB="3995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400" u="none" strike="noStrike">
                          <a:effectLst/>
                          <a:hlinkClick r:id="rId13"/>
                        </a:rPr>
                        <a:t>Andriy PROTSENKO</a:t>
                      </a:r>
                      <a:endParaRPr lang="hu-HU" sz="1400" b="0">
                        <a:effectLst/>
                      </a:endParaRPr>
                    </a:p>
                  </a:txBody>
                  <a:tcPr marL="31963" marR="31963" marT="39954" marB="3995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400">
                          <a:effectLst/>
                        </a:rPr>
                        <a:t>20 MAY 1988</a:t>
                      </a:r>
                      <a:endParaRPr lang="hu-HU" sz="1400" b="0">
                        <a:effectLst/>
                      </a:endParaRPr>
                    </a:p>
                  </a:txBody>
                  <a:tcPr marL="31963" marR="31963" marT="39954" marB="3995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400">
                          <a:effectLst/>
                        </a:rPr>
                        <a:t>UKR</a:t>
                      </a:r>
                      <a:endParaRPr lang="hu-HU" sz="1400" b="0">
                        <a:effectLst/>
                      </a:endParaRPr>
                    </a:p>
                  </a:txBody>
                  <a:tcPr marL="31963" marR="31963" marT="39954" marB="3995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400">
                          <a:effectLst/>
                        </a:rPr>
                        <a:t>2</a:t>
                      </a:r>
                      <a:endParaRPr lang="hu-HU" sz="1400" b="0">
                        <a:effectLst/>
                      </a:endParaRPr>
                    </a:p>
                  </a:txBody>
                  <a:tcPr marL="31963" marR="31963" marT="39954" marB="39954"/>
                </a:tc>
                <a:tc>
                  <a:txBody>
                    <a:bodyPr/>
                    <a:lstStyle/>
                    <a:p>
                      <a:pPr fontAlgn="t"/>
                      <a:endParaRPr lang="hu-HU" sz="1400" b="0">
                        <a:effectLst/>
                      </a:endParaRPr>
                    </a:p>
                  </a:txBody>
                  <a:tcPr marL="31963" marR="31963" marT="39954" marB="3995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400">
                          <a:effectLst/>
                        </a:rPr>
                        <a:t>Lausanne (SUI)</a:t>
                      </a:r>
                      <a:endParaRPr lang="hu-HU" sz="1400" b="0">
                        <a:effectLst/>
                      </a:endParaRPr>
                    </a:p>
                  </a:txBody>
                  <a:tcPr marL="31963" marR="31963" marT="39954" marB="3995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400" dirty="0">
                          <a:effectLst/>
                        </a:rPr>
                        <a:t>03 JUL 2014</a:t>
                      </a:r>
                      <a:endParaRPr lang="hu-HU" sz="1400" b="0" dirty="0">
                        <a:effectLst/>
                      </a:endParaRPr>
                    </a:p>
                  </a:txBody>
                  <a:tcPr marL="31963" marR="31963" marT="39954" marB="39954"/>
                </a:tc>
                <a:extLst>
                  <a:ext uri="{0D108BD9-81ED-4DB2-BD59-A6C34878D82A}">
                    <a16:rowId xmlns:a16="http://schemas.microsoft.com/office/drawing/2014/main" val="250855489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Női örök ranglista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EFFD161-A5A0-214B-8802-C7D0D126D0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497561"/>
              </p:ext>
            </p:extLst>
          </p:nvPr>
        </p:nvGraphicFramePr>
        <p:xfrm>
          <a:off x="323528" y="1124745"/>
          <a:ext cx="8568953" cy="504056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60040">
                  <a:extLst>
                    <a:ext uri="{9D8B030D-6E8A-4147-A177-3AD203B41FA5}">
                      <a16:colId xmlns:a16="http://schemas.microsoft.com/office/drawing/2014/main" val="1102116486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772984212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3406184974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3644526829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6920103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3034239018"/>
                    </a:ext>
                  </a:extLst>
                </a:gridCol>
                <a:gridCol w="144016">
                  <a:extLst>
                    <a:ext uri="{9D8B030D-6E8A-4147-A177-3AD203B41FA5}">
                      <a16:colId xmlns:a16="http://schemas.microsoft.com/office/drawing/2014/main" val="1679874434"/>
                    </a:ext>
                  </a:extLst>
                </a:gridCol>
                <a:gridCol w="1912559">
                  <a:extLst>
                    <a:ext uri="{9D8B030D-6E8A-4147-A177-3AD203B41FA5}">
                      <a16:colId xmlns:a16="http://schemas.microsoft.com/office/drawing/2014/main" val="169665764"/>
                    </a:ext>
                  </a:extLst>
                </a:gridCol>
                <a:gridCol w="1255794">
                  <a:extLst>
                    <a:ext uri="{9D8B030D-6E8A-4147-A177-3AD203B41FA5}">
                      <a16:colId xmlns:a16="http://schemas.microsoft.com/office/drawing/2014/main" val="3126115049"/>
                    </a:ext>
                  </a:extLst>
                </a:gridCol>
              </a:tblGrid>
              <a:tr h="615816">
                <a:tc>
                  <a:txBody>
                    <a:bodyPr/>
                    <a:lstStyle/>
                    <a:p>
                      <a:pPr fontAlgn="t"/>
                      <a:r>
                        <a:rPr lang="hu-HU" sz="1600" dirty="0">
                          <a:effectLst/>
                        </a:rPr>
                        <a:t>1 </a:t>
                      </a:r>
                      <a:endParaRPr lang="hu-HU" sz="1600" b="0" dirty="0">
                        <a:effectLst/>
                      </a:endParaRPr>
                    </a:p>
                  </a:txBody>
                  <a:tcPr marL="41561" marR="41561" marT="51951" marB="51951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2.09</a:t>
                      </a:r>
                      <a:endParaRPr lang="hu-HU" sz="1600" b="0">
                        <a:effectLst/>
                      </a:endParaRPr>
                    </a:p>
                  </a:txBody>
                  <a:tcPr marL="41561" marR="41561" marT="51951" marB="51951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 u="none" strike="noStrike">
                          <a:effectLst/>
                          <a:hlinkClick r:id="rId2"/>
                        </a:rPr>
                        <a:t>Stefka KOSTADINOVA</a:t>
                      </a:r>
                      <a:endParaRPr lang="hu-HU" sz="1600" b="0">
                        <a:effectLst/>
                      </a:endParaRPr>
                    </a:p>
                  </a:txBody>
                  <a:tcPr marL="41561" marR="41561" marT="51951" marB="51951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25 MAR 1965</a:t>
                      </a:r>
                      <a:endParaRPr lang="hu-HU" sz="1600" b="0">
                        <a:effectLst/>
                      </a:endParaRPr>
                    </a:p>
                  </a:txBody>
                  <a:tcPr marL="41561" marR="41561" marT="51951" marB="51951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BUL</a:t>
                      </a:r>
                      <a:endParaRPr lang="hu-HU" sz="1600" b="0">
                        <a:effectLst/>
                      </a:endParaRPr>
                    </a:p>
                  </a:txBody>
                  <a:tcPr marL="41561" marR="41561" marT="51951" marB="51951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1</a:t>
                      </a:r>
                      <a:endParaRPr lang="hu-HU" sz="1600" b="0">
                        <a:effectLst/>
                      </a:endParaRPr>
                    </a:p>
                  </a:txBody>
                  <a:tcPr marL="41561" marR="41561" marT="51951" marB="51951"/>
                </a:tc>
                <a:tc>
                  <a:txBody>
                    <a:bodyPr/>
                    <a:lstStyle/>
                    <a:p>
                      <a:pPr fontAlgn="t"/>
                      <a:endParaRPr lang="hu-HU" sz="1600" b="0" dirty="0">
                        <a:effectLst/>
                      </a:endParaRPr>
                    </a:p>
                  </a:txBody>
                  <a:tcPr marL="41561" marR="41561" marT="51951" marB="51951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Roma (ITA)</a:t>
                      </a:r>
                      <a:endParaRPr lang="hu-HU" sz="1600" b="0">
                        <a:effectLst/>
                      </a:endParaRPr>
                    </a:p>
                  </a:txBody>
                  <a:tcPr marL="41561" marR="41561" marT="51951" marB="51951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30 AUG 1987</a:t>
                      </a:r>
                      <a:endParaRPr lang="hu-HU" sz="1600" b="0">
                        <a:effectLst/>
                      </a:endParaRPr>
                    </a:p>
                  </a:txBody>
                  <a:tcPr marL="41561" marR="41561" marT="51951" marB="51951"/>
                </a:tc>
                <a:extLst>
                  <a:ext uri="{0D108BD9-81ED-4DB2-BD59-A6C34878D82A}">
                    <a16:rowId xmlns:a16="http://schemas.microsoft.com/office/drawing/2014/main" val="72202900"/>
                  </a:ext>
                </a:extLst>
              </a:tr>
              <a:tr h="448555"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2 </a:t>
                      </a:r>
                      <a:endParaRPr lang="hu-HU" sz="1600" b="0">
                        <a:effectLst/>
                      </a:endParaRPr>
                    </a:p>
                  </a:txBody>
                  <a:tcPr marL="41561" marR="41561" marT="51951" marB="51951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 dirty="0">
                          <a:effectLst/>
                        </a:rPr>
                        <a:t>2.08</a:t>
                      </a:r>
                      <a:endParaRPr lang="hu-HU" sz="1600" b="0" dirty="0">
                        <a:effectLst/>
                      </a:endParaRPr>
                    </a:p>
                  </a:txBody>
                  <a:tcPr marL="41561" marR="41561" marT="51951" marB="51951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 u="none" strike="noStrike">
                          <a:effectLst/>
                          <a:hlinkClick r:id="rId3"/>
                        </a:rPr>
                        <a:t>Blanka VLAŠIĆ</a:t>
                      </a:r>
                      <a:endParaRPr lang="hu-HU" sz="1600" b="0">
                        <a:effectLst/>
                      </a:endParaRPr>
                    </a:p>
                  </a:txBody>
                  <a:tcPr marL="41561" marR="41561" marT="51951" marB="51951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08 NOV 1983</a:t>
                      </a:r>
                      <a:endParaRPr lang="hu-HU" sz="1600" b="0">
                        <a:effectLst/>
                      </a:endParaRPr>
                    </a:p>
                  </a:txBody>
                  <a:tcPr marL="41561" marR="41561" marT="51951" marB="51951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CRO</a:t>
                      </a:r>
                      <a:endParaRPr lang="hu-HU" sz="1600" b="0">
                        <a:effectLst/>
                      </a:endParaRPr>
                    </a:p>
                  </a:txBody>
                  <a:tcPr marL="41561" marR="41561" marT="51951" marB="51951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1</a:t>
                      </a:r>
                      <a:endParaRPr lang="hu-HU" sz="1600" b="0">
                        <a:effectLst/>
                      </a:endParaRPr>
                    </a:p>
                  </a:txBody>
                  <a:tcPr marL="41561" marR="41561" marT="51951" marB="51951"/>
                </a:tc>
                <a:tc>
                  <a:txBody>
                    <a:bodyPr/>
                    <a:lstStyle/>
                    <a:p>
                      <a:pPr fontAlgn="t"/>
                      <a:endParaRPr lang="hu-HU" sz="1600" b="0">
                        <a:effectLst/>
                      </a:endParaRPr>
                    </a:p>
                  </a:txBody>
                  <a:tcPr marL="41561" marR="41561" marT="51951" marB="51951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Zagreb (CRO)</a:t>
                      </a:r>
                      <a:endParaRPr lang="hu-HU" sz="1600" b="0">
                        <a:effectLst/>
                      </a:endParaRPr>
                    </a:p>
                  </a:txBody>
                  <a:tcPr marL="41561" marR="41561" marT="51951" marB="51951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31 AUG 2009</a:t>
                      </a:r>
                      <a:endParaRPr lang="hu-HU" sz="1600" b="0">
                        <a:effectLst/>
                      </a:endParaRPr>
                    </a:p>
                  </a:txBody>
                  <a:tcPr marL="41561" marR="41561" marT="51951" marB="51951"/>
                </a:tc>
                <a:extLst>
                  <a:ext uri="{0D108BD9-81ED-4DB2-BD59-A6C34878D82A}">
                    <a16:rowId xmlns:a16="http://schemas.microsoft.com/office/drawing/2014/main" val="3284143559"/>
                  </a:ext>
                </a:extLst>
              </a:tr>
              <a:tr h="615816"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3 </a:t>
                      </a:r>
                      <a:endParaRPr lang="hu-HU" sz="1600" b="0">
                        <a:effectLst/>
                      </a:endParaRPr>
                    </a:p>
                  </a:txBody>
                  <a:tcPr marL="41561" marR="41561" marT="51951" marB="51951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2.07</a:t>
                      </a:r>
                      <a:endParaRPr lang="hu-HU" sz="1600" b="0">
                        <a:effectLst/>
                      </a:endParaRPr>
                    </a:p>
                  </a:txBody>
                  <a:tcPr marL="41561" marR="41561" marT="51951" marB="51951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 u="none" strike="noStrike">
                          <a:effectLst/>
                          <a:hlinkClick r:id="rId4"/>
                        </a:rPr>
                        <a:t>Lyudmila ANDONOVA</a:t>
                      </a:r>
                      <a:endParaRPr lang="hu-HU" sz="1600" b="0">
                        <a:effectLst/>
                      </a:endParaRPr>
                    </a:p>
                  </a:txBody>
                  <a:tcPr marL="41561" marR="41561" marT="51951" marB="51951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06 MAY 1960</a:t>
                      </a:r>
                      <a:endParaRPr lang="hu-HU" sz="1600" b="0">
                        <a:effectLst/>
                      </a:endParaRPr>
                    </a:p>
                  </a:txBody>
                  <a:tcPr marL="41561" marR="41561" marT="51951" marB="51951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BUL</a:t>
                      </a:r>
                      <a:endParaRPr lang="hu-HU" sz="1600" b="0">
                        <a:effectLst/>
                      </a:endParaRPr>
                    </a:p>
                  </a:txBody>
                  <a:tcPr marL="41561" marR="41561" marT="51951" marB="51951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1</a:t>
                      </a:r>
                      <a:endParaRPr lang="hu-HU" sz="1600" b="0">
                        <a:effectLst/>
                      </a:endParaRPr>
                    </a:p>
                  </a:txBody>
                  <a:tcPr marL="41561" marR="41561" marT="51951" marB="51951"/>
                </a:tc>
                <a:tc>
                  <a:txBody>
                    <a:bodyPr/>
                    <a:lstStyle/>
                    <a:p>
                      <a:pPr fontAlgn="t"/>
                      <a:endParaRPr lang="hu-HU" sz="1600" b="0">
                        <a:effectLst/>
                      </a:endParaRPr>
                    </a:p>
                  </a:txBody>
                  <a:tcPr marL="41561" marR="41561" marT="51951" marB="51951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Berlin (GER)</a:t>
                      </a:r>
                      <a:endParaRPr lang="hu-HU" sz="1600" b="0">
                        <a:effectLst/>
                      </a:endParaRPr>
                    </a:p>
                  </a:txBody>
                  <a:tcPr marL="41561" marR="41561" marT="51951" marB="51951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20 JUL 1984</a:t>
                      </a:r>
                      <a:endParaRPr lang="hu-HU" sz="1600" b="0">
                        <a:effectLst/>
                      </a:endParaRPr>
                    </a:p>
                  </a:txBody>
                  <a:tcPr marL="41561" marR="41561" marT="51951" marB="51951"/>
                </a:tc>
                <a:extLst>
                  <a:ext uri="{0D108BD9-81ED-4DB2-BD59-A6C34878D82A}">
                    <a16:rowId xmlns:a16="http://schemas.microsoft.com/office/drawing/2014/main" val="3609554764"/>
                  </a:ext>
                </a:extLst>
              </a:tr>
              <a:tr h="615816"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3 </a:t>
                      </a:r>
                      <a:endParaRPr lang="hu-HU" sz="1600" b="0">
                        <a:effectLst/>
                      </a:endParaRPr>
                    </a:p>
                  </a:txBody>
                  <a:tcPr marL="41561" marR="41561" marT="51951" marB="51951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2.07</a:t>
                      </a:r>
                      <a:endParaRPr lang="hu-HU" sz="1600" b="0">
                        <a:effectLst/>
                      </a:endParaRPr>
                    </a:p>
                  </a:txBody>
                  <a:tcPr marL="41561" marR="41561" marT="51951" marB="51951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 u="none" strike="noStrike" dirty="0">
                          <a:effectLst/>
                          <a:hlinkClick r:id="rId5"/>
                        </a:rPr>
                        <a:t>Anna CHICHEROVA</a:t>
                      </a:r>
                      <a:endParaRPr lang="hu-HU" sz="1600" b="0" dirty="0">
                        <a:effectLst/>
                      </a:endParaRPr>
                    </a:p>
                  </a:txBody>
                  <a:tcPr marL="41561" marR="41561" marT="51951" marB="51951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22 JUL 1982</a:t>
                      </a:r>
                      <a:endParaRPr lang="hu-HU" sz="1600" b="0">
                        <a:effectLst/>
                      </a:endParaRPr>
                    </a:p>
                  </a:txBody>
                  <a:tcPr marL="41561" marR="41561" marT="51951" marB="51951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RUS</a:t>
                      </a:r>
                      <a:endParaRPr lang="hu-HU" sz="1600" b="0">
                        <a:effectLst/>
                      </a:endParaRPr>
                    </a:p>
                  </a:txBody>
                  <a:tcPr marL="41561" marR="41561" marT="51951" marB="51951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1</a:t>
                      </a:r>
                      <a:endParaRPr lang="hu-HU" sz="1600" b="0">
                        <a:effectLst/>
                      </a:endParaRPr>
                    </a:p>
                  </a:txBody>
                  <a:tcPr marL="41561" marR="41561" marT="51951" marB="51951"/>
                </a:tc>
                <a:tc>
                  <a:txBody>
                    <a:bodyPr/>
                    <a:lstStyle/>
                    <a:p>
                      <a:pPr fontAlgn="t"/>
                      <a:endParaRPr lang="hu-HU" sz="1600" b="0">
                        <a:effectLst/>
                      </a:endParaRPr>
                    </a:p>
                  </a:txBody>
                  <a:tcPr marL="41561" marR="41561" marT="51951" marB="51951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Cheboksary (RUS)</a:t>
                      </a:r>
                      <a:endParaRPr lang="hu-HU" sz="1600" b="0">
                        <a:effectLst/>
                      </a:endParaRPr>
                    </a:p>
                  </a:txBody>
                  <a:tcPr marL="41561" marR="41561" marT="51951" marB="51951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22 JUL 2011</a:t>
                      </a:r>
                      <a:endParaRPr lang="hu-HU" sz="1600" b="0">
                        <a:effectLst/>
                      </a:endParaRPr>
                    </a:p>
                  </a:txBody>
                  <a:tcPr marL="41561" marR="41561" marT="51951" marB="51951"/>
                </a:tc>
                <a:extLst>
                  <a:ext uri="{0D108BD9-81ED-4DB2-BD59-A6C34878D82A}">
                    <a16:rowId xmlns:a16="http://schemas.microsoft.com/office/drawing/2014/main" val="2918832608"/>
                  </a:ext>
                </a:extLst>
              </a:tr>
              <a:tr h="615816"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5 </a:t>
                      </a:r>
                      <a:endParaRPr lang="hu-HU" sz="1600" b="0">
                        <a:effectLst/>
                      </a:endParaRPr>
                    </a:p>
                  </a:txBody>
                  <a:tcPr marL="41561" marR="41561" marT="51951" marB="51951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2.06</a:t>
                      </a:r>
                      <a:endParaRPr lang="hu-HU" sz="1600" b="0">
                        <a:effectLst/>
                      </a:endParaRPr>
                    </a:p>
                  </a:txBody>
                  <a:tcPr marL="41561" marR="41561" marT="51951" marB="51951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 u="none" strike="noStrike">
                          <a:effectLst/>
                          <a:hlinkClick r:id="rId6"/>
                        </a:rPr>
                        <a:t>Kajsa BERGQVIST</a:t>
                      </a:r>
                      <a:endParaRPr lang="hu-HU" sz="1600" b="0">
                        <a:effectLst/>
                      </a:endParaRPr>
                    </a:p>
                  </a:txBody>
                  <a:tcPr marL="41561" marR="41561" marT="51951" marB="51951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12 OCT 1976</a:t>
                      </a:r>
                      <a:endParaRPr lang="hu-HU" sz="1600" b="0">
                        <a:effectLst/>
                      </a:endParaRPr>
                    </a:p>
                  </a:txBody>
                  <a:tcPr marL="41561" marR="41561" marT="51951" marB="51951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SWE</a:t>
                      </a:r>
                      <a:endParaRPr lang="hu-HU" sz="1600" b="0">
                        <a:effectLst/>
                      </a:endParaRPr>
                    </a:p>
                  </a:txBody>
                  <a:tcPr marL="41561" marR="41561" marT="51951" marB="51951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1</a:t>
                      </a:r>
                      <a:endParaRPr lang="hu-HU" sz="1600" b="0">
                        <a:effectLst/>
                      </a:endParaRPr>
                    </a:p>
                  </a:txBody>
                  <a:tcPr marL="41561" marR="41561" marT="51951" marB="51951"/>
                </a:tc>
                <a:tc>
                  <a:txBody>
                    <a:bodyPr/>
                    <a:lstStyle/>
                    <a:p>
                      <a:pPr fontAlgn="t"/>
                      <a:endParaRPr lang="hu-HU" sz="1600" b="0">
                        <a:effectLst/>
                      </a:endParaRPr>
                    </a:p>
                  </a:txBody>
                  <a:tcPr marL="41561" marR="41561" marT="51951" marB="51951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Eberstadt (GER)</a:t>
                      </a:r>
                      <a:endParaRPr lang="hu-HU" sz="1600" b="0">
                        <a:effectLst/>
                      </a:endParaRPr>
                    </a:p>
                  </a:txBody>
                  <a:tcPr marL="41561" marR="41561" marT="51951" marB="51951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26 JUL 2003</a:t>
                      </a:r>
                      <a:endParaRPr lang="hu-HU" sz="1600" b="0">
                        <a:effectLst/>
                      </a:endParaRPr>
                    </a:p>
                  </a:txBody>
                  <a:tcPr marL="41561" marR="41561" marT="51951" marB="51951"/>
                </a:tc>
                <a:extLst>
                  <a:ext uri="{0D108BD9-81ED-4DB2-BD59-A6C34878D82A}">
                    <a16:rowId xmlns:a16="http://schemas.microsoft.com/office/drawing/2014/main" val="2917217404"/>
                  </a:ext>
                </a:extLst>
              </a:tr>
              <a:tr h="448555"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5 </a:t>
                      </a:r>
                      <a:endParaRPr lang="hu-HU" sz="1600" b="0">
                        <a:effectLst/>
                      </a:endParaRPr>
                    </a:p>
                  </a:txBody>
                  <a:tcPr marL="41561" marR="41561" marT="51951" marB="51951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2.06</a:t>
                      </a:r>
                      <a:endParaRPr lang="hu-HU" sz="1600" b="0">
                        <a:effectLst/>
                      </a:endParaRPr>
                    </a:p>
                  </a:txBody>
                  <a:tcPr marL="41561" marR="41561" marT="51951" marB="51951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 u="none" strike="noStrike">
                          <a:effectLst/>
                          <a:hlinkClick r:id="rId7"/>
                        </a:rPr>
                        <a:t>Hestrie CLOETE</a:t>
                      </a:r>
                      <a:endParaRPr lang="hu-HU" sz="1600" b="0">
                        <a:effectLst/>
                      </a:endParaRPr>
                    </a:p>
                  </a:txBody>
                  <a:tcPr marL="41561" marR="41561" marT="51951" marB="51951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26 AUG 1978</a:t>
                      </a:r>
                      <a:endParaRPr lang="hu-HU" sz="1600" b="0">
                        <a:effectLst/>
                      </a:endParaRPr>
                    </a:p>
                  </a:txBody>
                  <a:tcPr marL="41561" marR="41561" marT="51951" marB="51951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RSA</a:t>
                      </a:r>
                      <a:endParaRPr lang="hu-HU" sz="1600" b="0">
                        <a:effectLst/>
                      </a:endParaRPr>
                    </a:p>
                  </a:txBody>
                  <a:tcPr marL="41561" marR="41561" marT="51951" marB="51951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1</a:t>
                      </a:r>
                      <a:endParaRPr lang="hu-HU" sz="1600" b="0">
                        <a:effectLst/>
                      </a:endParaRPr>
                    </a:p>
                  </a:txBody>
                  <a:tcPr marL="41561" marR="41561" marT="51951" marB="51951"/>
                </a:tc>
                <a:tc>
                  <a:txBody>
                    <a:bodyPr/>
                    <a:lstStyle/>
                    <a:p>
                      <a:pPr fontAlgn="t"/>
                      <a:endParaRPr lang="hu-HU" sz="1600" b="0">
                        <a:effectLst/>
                      </a:endParaRPr>
                    </a:p>
                  </a:txBody>
                  <a:tcPr marL="41561" marR="41561" marT="51951" marB="51951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 dirty="0">
                          <a:effectLst/>
                        </a:rPr>
                        <a:t>Paris (FRA)</a:t>
                      </a:r>
                      <a:endParaRPr lang="hu-HU" sz="1600" b="0" dirty="0">
                        <a:effectLst/>
                      </a:endParaRPr>
                    </a:p>
                  </a:txBody>
                  <a:tcPr marL="41561" marR="41561" marT="51951" marB="51951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31 AUG 2003</a:t>
                      </a:r>
                      <a:endParaRPr lang="hu-HU" sz="1600" b="0">
                        <a:effectLst/>
                      </a:endParaRPr>
                    </a:p>
                  </a:txBody>
                  <a:tcPr marL="41561" marR="41561" marT="51951" marB="51951"/>
                </a:tc>
                <a:extLst>
                  <a:ext uri="{0D108BD9-81ED-4DB2-BD59-A6C34878D82A}">
                    <a16:rowId xmlns:a16="http://schemas.microsoft.com/office/drawing/2014/main" val="1325109212"/>
                  </a:ext>
                </a:extLst>
              </a:tr>
              <a:tr h="615816"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5 </a:t>
                      </a:r>
                      <a:endParaRPr lang="hu-HU" sz="1600" b="0">
                        <a:effectLst/>
                      </a:endParaRPr>
                    </a:p>
                  </a:txBody>
                  <a:tcPr marL="41561" marR="41561" marT="51951" marB="51951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2.06</a:t>
                      </a:r>
                      <a:endParaRPr lang="hu-HU" sz="1600" b="0">
                        <a:effectLst/>
                      </a:endParaRPr>
                    </a:p>
                  </a:txBody>
                  <a:tcPr marL="41561" marR="41561" marT="51951" marB="51951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 u="none" strike="noStrike">
                          <a:effectLst/>
                          <a:hlinkClick r:id="rId8"/>
                        </a:rPr>
                        <a:t>Yelena SLESARENKO</a:t>
                      </a:r>
                      <a:endParaRPr lang="hu-HU" sz="1600" b="0">
                        <a:effectLst/>
                      </a:endParaRPr>
                    </a:p>
                  </a:txBody>
                  <a:tcPr marL="41561" marR="41561" marT="51951" marB="51951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28 FEB 1982</a:t>
                      </a:r>
                      <a:endParaRPr lang="hu-HU" sz="1600" b="0">
                        <a:effectLst/>
                      </a:endParaRPr>
                    </a:p>
                  </a:txBody>
                  <a:tcPr marL="41561" marR="41561" marT="51951" marB="51951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RUS</a:t>
                      </a:r>
                      <a:endParaRPr lang="hu-HU" sz="1600" b="0">
                        <a:effectLst/>
                      </a:endParaRPr>
                    </a:p>
                  </a:txBody>
                  <a:tcPr marL="41561" marR="41561" marT="51951" marB="51951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1</a:t>
                      </a:r>
                      <a:endParaRPr lang="hu-HU" sz="1600" b="0">
                        <a:effectLst/>
                      </a:endParaRPr>
                    </a:p>
                  </a:txBody>
                  <a:tcPr marL="41561" marR="41561" marT="51951" marB="51951"/>
                </a:tc>
                <a:tc>
                  <a:txBody>
                    <a:bodyPr/>
                    <a:lstStyle/>
                    <a:p>
                      <a:pPr fontAlgn="t"/>
                      <a:endParaRPr lang="hu-HU" sz="1600" b="0">
                        <a:effectLst/>
                      </a:endParaRPr>
                    </a:p>
                  </a:txBody>
                  <a:tcPr marL="41561" marR="41561" marT="51951" marB="51951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Athina (GRE)</a:t>
                      </a:r>
                      <a:endParaRPr lang="hu-HU" sz="1600" b="0">
                        <a:effectLst/>
                      </a:endParaRPr>
                    </a:p>
                  </a:txBody>
                  <a:tcPr marL="41561" marR="41561" marT="51951" marB="51951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28 AUG 2004</a:t>
                      </a:r>
                      <a:endParaRPr lang="hu-HU" sz="1600" b="0">
                        <a:effectLst/>
                      </a:endParaRPr>
                    </a:p>
                  </a:txBody>
                  <a:tcPr marL="41561" marR="41561" marT="51951" marB="51951"/>
                </a:tc>
                <a:extLst>
                  <a:ext uri="{0D108BD9-81ED-4DB2-BD59-A6C34878D82A}">
                    <a16:rowId xmlns:a16="http://schemas.microsoft.com/office/drawing/2014/main" val="1195417910"/>
                  </a:ext>
                </a:extLst>
              </a:tr>
              <a:tr h="448555"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5 </a:t>
                      </a:r>
                      <a:endParaRPr lang="hu-HU" sz="1600" b="0">
                        <a:effectLst/>
                      </a:endParaRPr>
                    </a:p>
                  </a:txBody>
                  <a:tcPr marL="41561" marR="41561" marT="51951" marB="51951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2.06</a:t>
                      </a:r>
                      <a:endParaRPr lang="hu-HU" sz="1600" b="0">
                        <a:effectLst/>
                      </a:endParaRPr>
                    </a:p>
                  </a:txBody>
                  <a:tcPr marL="41561" marR="41561" marT="51951" marB="51951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 u="none" strike="noStrike">
                          <a:effectLst/>
                          <a:hlinkClick r:id="rId9"/>
                        </a:rPr>
                        <a:t>Ariane FRIEDRICH</a:t>
                      </a:r>
                      <a:endParaRPr lang="hu-HU" sz="1600" b="0">
                        <a:effectLst/>
                      </a:endParaRPr>
                    </a:p>
                  </a:txBody>
                  <a:tcPr marL="41561" marR="41561" marT="51951" marB="51951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10 JAN 1984</a:t>
                      </a:r>
                      <a:endParaRPr lang="hu-HU" sz="1600" b="0">
                        <a:effectLst/>
                      </a:endParaRPr>
                    </a:p>
                  </a:txBody>
                  <a:tcPr marL="41561" marR="41561" marT="51951" marB="51951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GER</a:t>
                      </a:r>
                      <a:endParaRPr lang="hu-HU" sz="1600" b="0">
                        <a:effectLst/>
                      </a:endParaRPr>
                    </a:p>
                  </a:txBody>
                  <a:tcPr marL="41561" marR="41561" marT="51951" marB="51951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1</a:t>
                      </a:r>
                      <a:endParaRPr lang="hu-HU" sz="1600" b="0">
                        <a:effectLst/>
                      </a:endParaRPr>
                    </a:p>
                  </a:txBody>
                  <a:tcPr marL="41561" marR="41561" marT="51951" marB="51951"/>
                </a:tc>
                <a:tc>
                  <a:txBody>
                    <a:bodyPr/>
                    <a:lstStyle/>
                    <a:p>
                      <a:pPr fontAlgn="t"/>
                      <a:endParaRPr lang="hu-HU" sz="1600" b="0">
                        <a:effectLst/>
                      </a:endParaRPr>
                    </a:p>
                  </a:txBody>
                  <a:tcPr marL="41561" marR="41561" marT="51951" marB="51951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Berlin (GER)</a:t>
                      </a:r>
                      <a:endParaRPr lang="hu-HU" sz="1600" b="0">
                        <a:effectLst/>
                      </a:endParaRPr>
                    </a:p>
                  </a:txBody>
                  <a:tcPr marL="41561" marR="41561" marT="51951" marB="51951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14 JUN 2009</a:t>
                      </a:r>
                      <a:endParaRPr lang="hu-HU" sz="1600" b="0">
                        <a:effectLst/>
                      </a:endParaRPr>
                    </a:p>
                  </a:txBody>
                  <a:tcPr marL="41561" marR="41561" marT="51951" marB="51951"/>
                </a:tc>
                <a:extLst>
                  <a:ext uri="{0D108BD9-81ED-4DB2-BD59-A6C34878D82A}">
                    <a16:rowId xmlns:a16="http://schemas.microsoft.com/office/drawing/2014/main" val="1705785323"/>
                  </a:ext>
                </a:extLst>
              </a:tr>
              <a:tr h="615816"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5 </a:t>
                      </a:r>
                      <a:endParaRPr lang="hu-HU" sz="1600" b="0">
                        <a:effectLst/>
                      </a:endParaRPr>
                    </a:p>
                  </a:txBody>
                  <a:tcPr marL="41561" marR="41561" marT="51951" marB="51951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2.06</a:t>
                      </a:r>
                      <a:endParaRPr lang="hu-HU" sz="1600" b="0">
                        <a:effectLst/>
                      </a:endParaRPr>
                    </a:p>
                  </a:txBody>
                  <a:tcPr marL="41561" marR="41561" marT="51951" marB="51951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 u="none" strike="noStrike">
                          <a:effectLst/>
                          <a:hlinkClick r:id="rId10"/>
                        </a:rPr>
                        <a:t>Mariya LASITSKENE</a:t>
                      </a:r>
                      <a:endParaRPr lang="hu-HU" sz="1600" b="0">
                        <a:effectLst/>
                      </a:endParaRPr>
                    </a:p>
                  </a:txBody>
                  <a:tcPr marL="41561" marR="41561" marT="51951" marB="51951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14 JAN 1993</a:t>
                      </a:r>
                      <a:endParaRPr lang="hu-HU" sz="1600" b="0">
                        <a:effectLst/>
                      </a:endParaRPr>
                    </a:p>
                  </a:txBody>
                  <a:tcPr marL="41561" marR="41561" marT="51951" marB="51951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ANA</a:t>
                      </a:r>
                      <a:endParaRPr lang="hu-HU" sz="1600" b="0">
                        <a:effectLst/>
                      </a:endParaRPr>
                    </a:p>
                  </a:txBody>
                  <a:tcPr marL="41561" marR="41561" marT="51951" marB="51951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1</a:t>
                      </a:r>
                      <a:endParaRPr lang="hu-HU" sz="1600" b="0">
                        <a:effectLst/>
                      </a:endParaRPr>
                    </a:p>
                  </a:txBody>
                  <a:tcPr marL="41561" marR="41561" marT="51951" marB="51951"/>
                </a:tc>
                <a:tc>
                  <a:txBody>
                    <a:bodyPr/>
                    <a:lstStyle/>
                    <a:p>
                      <a:pPr fontAlgn="t"/>
                      <a:endParaRPr lang="hu-HU" sz="1600" b="0">
                        <a:effectLst/>
                      </a:endParaRPr>
                    </a:p>
                  </a:txBody>
                  <a:tcPr marL="41561" marR="41561" marT="51951" marB="51951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Lausanne (SUI)</a:t>
                      </a:r>
                      <a:endParaRPr lang="hu-HU" sz="1600" b="0">
                        <a:effectLst/>
                      </a:endParaRPr>
                    </a:p>
                  </a:txBody>
                  <a:tcPr marL="41561" marR="41561" marT="51951" marB="51951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 dirty="0">
                          <a:effectLst/>
                        </a:rPr>
                        <a:t>06 JUL 2017</a:t>
                      </a:r>
                      <a:endParaRPr lang="hu-HU" sz="1600" b="0" dirty="0">
                        <a:effectLst/>
                      </a:endParaRPr>
                    </a:p>
                  </a:txBody>
                  <a:tcPr marL="41561" marR="41561" marT="51951" marB="51951"/>
                </a:tc>
                <a:extLst>
                  <a:ext uri="{0D108BD9-81ED-4DB2-BD59-A6C34878D82A}">
                    <a16:rowId xmlns:a16="http://schemas.microsoft.com/office/drawing/2014/main" val="62443857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b="1" dirty="0" err="1"/>
              <a:t>Men</a:t>
            </a:r>
            <a:r>
              <a:rPr lang="hu-HU" sz="4000" b="1" dirty="0"/>
              <a:t> (</a:t>
            </a:r>
            <a:r>
              <a:rPr lang="hu-HU" sz="4000" b="1" dirty="0" err="1"/>
              <a:t>indoor</a:t>
            </a:r>
            <a:r>
              <a:rPr lang="hu-HU" sz="4000" b="1" dirty="0"/>
              <a:t>)</a:t>
            </a:r>
            <a:br>
              <a:rPr lang="hu-HU" sz="4000" b="1" dirty="0"/>
            </a:br>
            <a:endParaRPr lang="hu-HU" sz="4000" b="1" dirty="0"/>
          </a:p>
        </p:txBody>
      </p:sp>
      <p:sp>
        <p:nvSpPr>
          <p:cNvPr id="6" name="Cím 1"/>
          <p:cNvSpPr txBox="1">
            <a:spLocks/>
          </p:cNvSpPr>
          <p:nvPr/>
        </p:nvSpPr>
        <p:spPr bwMode="auto">
          <a:xfrm>
            <a:off x="457200" y="476672"/>
            <a:ext cx="82296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0037F04-45EB-9546-B3DC-B409B5B921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103867"/>
              </p:ext>
            </p:extLst>
          </p:nvPr>
        </p:nvGraphicFramePr>
        <p:xfrm>
          <a:off x="179512" y="1268760"/>
          <a:ext cx="8784979" cy="504028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129689477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1425145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1162486071"/>
                    </a:ext>
                  </a:extLst>
                </a:gridCol>
                <a:gridCol w="1566274">
                  <a:extLst>
                    <a:ext uri="{9D8B030D-6E8A-4147-A177-3AD203B41FA5}">
                      <a16:colId xmlns:a16="http://schemas.microsoft.com/office/drawing/2014/main" val="516591179"/>
                    </a:ext>
                  </a:extLst>
                </a:gridCol>
                <a:gridCol w="521958">
                  <a:extLst>
                    <a:ext uri="{9D8B030D-6E8A-4147-A177-3AD203B41FA5}">
                      <a16:colId xmlns:a16="http://schemas.microsoft.com/office/drawing/2014/main" val="3879308577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3573902151"/>
                    </a:ext>
                  </a:extLst>
                </a:gridCol>
                <a:gridCol w="144016">
                  <a:extLst>
                    <a:ext uri="{9D8B030D-6E8A-4147-A177-3AD203B41FA5}">
                      <a16:colId xmlns:a16="http://schemas.microsoft.com/office/drawing/2014/main" val="112467893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396760171"/>
                    </a:ext>
                  </a:extLst>
                </a:gridCol>
                <a:gridCol w="1512171">
                  <a:extLst>
                    <a:ext uri="{9D8B030D-6E8A-4147-A177-3AD203B41FA5}">
                      <a16:colId xmlns:a16="http://schemas.microsoft.com/office/drawing/2014/main" val="588390953"/>
                    </a:ext>
                  </a:extLst>
                </a:gridCol>
              </a:tblGrid>
              <a:tr h="728482">
                <a:tc>
                  <a:txBody>
                    <a:bodyPr/>
                    <a:lstStyle/>
                    <a:p>
                      <a:pPr fontAlgn="t"/>
                      <a:r>
                        <a:rPr lang="hu-HU" sz="1600" dirty="0">
                          <a:effectLst/>
                        </a:rPr>
                        <a:t>1 </a:t>
                      </a:r>
                      <a:endParaRPr lang="hu-HU" sz="1600" b="0" dirty="0">
                        <a:effectLst/>
                      </a:endParaRPr>
                    </a:p>
                  </a:txBody>
                  <a:tcPr marL="51199" marR="51199" marT="63998" marB="6399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2.43</a:t>
                      </a:r>
                      <a:endParaRPr lang="hu-HU" sz="1600" b="0">
                        <a:effectLst/>
                      </a:endParaRPr>
                    </a:p>
                  </a:txBody>
                  <a:tcPr marL="51199" marR="51199" marT="63998" marB="6399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 u="none" strike="noStrike">
                          <a:effectLst/>
                          <a:hlinkClick r:id="rId2"/>
                        </a:rPr>
                        <a:t>Javier SOTOMAYOR</a:t>
                      </a:r>
                      <a:endParaRPr lang="hu-HU" sz="1600" b="0">
                        <a:effectLst/>
                      </a:endParaRPr>
                    </a:p>
                  </a:txBody>
                  <a:tcPr marL="51199" marR="51199" marT="63998" marB="6399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13 OCT 1967</a:t>
                      </a:r>
                      <a:endParaRPr lang="hu-HU" sz="1600" b="0">
                        <a:effectLst/>
                      </a:endParaRPr>
                    </a:p>
                  </a:txBody>
                  <a:tcPr marL="51199" marR="51199" marT="63998" marB="6399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CUB</a:t>
                      </a:r>
                      <a:endParaRPr lang="hu-HU" sz="1600" b="0">
                        <a:effectLst/>
                      </a:endParaRPr>
                    </a:p>
                  </a:txBody>
                  <a:tcPr marL="51199" marR="51199" marT="63998" marB="6399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1</a:t>
                      </a:r>
                      <a:endParaRPr lang="hu-HU" sz="1600" b="0">
                        <a:effectLst/>
                      </a:endParaRPr>
                    </a:p>
                  </a:txBody>
                  <a:tcPr marL="51199" marR="51199" marT="63998" marB="63998"/>
                </a:tc>
                <a:tc>
                  <a:txBody>
                    <a:bodyPr/>
                    <a:lstStyle/>
                    <a:p>
                      <a:pPr fontAlgn="t"/>
                      <a:endParaRPr lang="hu-HU" sz="1600" b="0">
                        <a:effectLst/>
                      </a:endParaRPr>
                    </a:p>
                  </a:txBody>
                  <a:tcPr marL="51199" marR="51199" marT="63998" marB="6399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Budapest (HUN)</a:t>
                      </a:r>
                      <a:endParaRPr lang="hu-HU" sz="1600" b="0">
                        <a:effectLst/>
                      </a:endParaRPr>
                    </a:p>
                  </a:txBody>
                  <a:tcPr marL="51199" marR="51199" marT="63998" marB="6399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04 MAR 1989</a:t>
                      </a:r>
                      <a:endParaRPr lang="hu-HU" sz="1600" b="0">
                        <a:effectLst/>
                      </a:endParaRPr>
                    </a:p>
                  </a:txBody>
                  <a:tcPr marL="51199" marR="51199" marT="63998" marB="63998"/>
                </a:tc>
                <a:extLst>
                  <a:ext uri="{0D108BD9-81ED-4DB2-BD59-A6C34878D82A}">
                    <a16:rowId xmlns:a16="http://schemas.microsoft.com/office/drawing/2014/main" val="2157016381"/>
                  </a:ext>
                </a:extLst>
              </a:tr>
              <a:tr h="728482"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2 </a:t>
                      </a:r>
                      <a:endParaRPr lang="hu-HU" sz="1600" b="0">
                        <a:effectLst/>
                      </a:endParaRPr>
                    </a:p>
                  </a:txBody>
                  <a:tcPr marL="51199" marR="51199" marT="63998" marB="6399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2.42</a:t>
                      </a:r>
                      <a:endParaRPr lang="hu-HU" sz="1600" b="0">
                        <a:effectLst/>
                      </a:endParaRPr>
                    </a:p>
                  </a:txBody>
                  <a:tcPr marL="51199" marR="51199" marT="63998" marB="6399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 u="none" strike="noStrike">
                          <a:effectLst/>
                          <a:hlinkClick r:id="rId3"/>
                        </a:rPr>
                        <a:t>Carlo THRÄNHARDT</a:t>
                      </a:r>
                      <a:endParaRPr lang="hu-HU" sz="1600" b="0">
                        <a:effectLst/>
                      </a:endParaRPr>
                    </a:p>
                  </a:txBody>
                  <a:tcPr marL="51199" marR="51199" marT="63998" marB="6399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05 JUL 1957</a:t>
                      </a:r>
                      <a:endParaRPr lang="hu-HU" sz="1600" b="0">
                        <a:effectLst/>
                      </a:endParaRPr>
                    </a:p>
                  </a:txBody>
                  <a:tcPr marL="51199" marR="51199" marT="63998" marB="6399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FRG</a:t>
                      </a:r>
                      <a:endParaRPr lang="hu-HU" sz="1600" b="0">
                        <a:effectLst/>
                      </a:endParaRPr>
                    </a:p>
                  </a:txBody>
                  <a:tcPr marL="51199" marR="51199" marT="63998" marB="6399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1</a:t>
                      </a:r>
                      <a:endParaRPr lang="hu-HU" sz="1600" b="0">
                        <a:effectLst/>
                      </a:endParaRPr>
                    </a:p>
                  </a:txBody>
                  <a:tcPr marL="51199" marR="51199" marT="63998" marB="63998"/>
                </a:tc>
                <a:tc>
                  <a:txBody>
                    <a:bodyPr/>
                    <a:lstStyle/>
                    <a:p>
                      <a:pPr fontAlgn="t"/>
                      <a:endParaRPr lang="hu-HU" sz="1600" b="0" dirty="0">
                        <a:effectLst/>
                      </a:endParaRPr>
                    </a:p>
                  </a:txBody>
                  <a:tcPr marL="51199" marR="51199" marT="63998" marB="6399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Berlin (GER)</a:t>
                      </a:r>
                      <a:endParaRPr lang="hu-HU" sz="1600" b="0">
                        <a:effectLst/>
                      </a:endParaRPr>
                    </a:p>
                  </a:txBody>
                  <a:tcPr marL="51199" marR="51199" marT="63998" marB="6399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26 FEB 1988</a:t>
                      </a:r>
                      <a:endParaRPr lang="hu-HU" sz="1600" b="0">
                        <a:effectLst/>
                      </a:endParaRPr>
                    </a:p>
                  </a:txBody>
                  <a:tcPr marL="51199" marR="51199" marT="63998" marB="63998"/>
                </a:tc>
                <a:extLst>
                  <a:ext uri="{0D108BD9-81ED-4DB2-BD59-A6C34878D82A}">
                    <a16:rowId xmlns:a16="http://schemas.microsoft.com/office/drawing/2014/main" val="1538557450"/>
                  </a:ext>
                </a:extLst>
              </a:tr>
              <a:tr h="531589"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2 </a:t>
                      </a:r>
                      <a:endParaRPr lang="hu-HU" sz="1600" b="0">
                        <a:effectLst/>
                      </a:endParaRPr>
                    </a:p>
                  </a:txBody>
                  <a:tcPr marL="51199" marR="51199" marT="63998" marB="6399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2.42</a:t>
                      </a:r>
                      <a:endParaRPr lang="hu-HU" sz="1600" b="0">
                        <a:effectLst/>
                      </a:endParaRPr>
                    </a:p>
                  </a:txBody>
                  <a:tcPr marL="51199" marR="51199" marT="63998" marB="6399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 u="none" strike="noStrike" dirty="0">
                          <a:effectLst/>
                          <a:hlinkClick r:id="rId4"/>
                        </a:rPr>
                        <a:t>Ivan UKHOV</a:t>
                      </a:r>
                      <a:endParaRPr lang="hu-HU" sz="1600" b="0" dirty="0">
                        <a:effectLst/>
                      </a:endParaRPr>
                    </a:p>
                  </a:txBody>
                  <a:tcPr marL="51199" marR="51199" marT="63998" marB="6399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29 MAR 1986</a:t>
                      </a:r>
                      <a:endParaRPr lang="hu-HU" sz="1600" b="0">
                        <a:effectLst/>
                      </a:endParaRPr>
                    </a:p>
                  </a:txBody>
                  <a:tcPr marL="51199" marR="51199" marT="63998" marB="6399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RUS</a:t>
                      </a:r>
                      <a:endParaRPr lang="hu-HU" sz="1600" b="0">
                        <a:effectLst/>
                      </a:endParaRPr>
                    </a:p>
                  </a:txBody>
                  <a:tcPr marL="51199" marR="51199" marT="63998" marB="6399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1</a:t>
                      </a:r>
                      <a:endParaRPr lang="hu-HU" sz="1600" b="0">
                        <a:effectLst/>
                      </a:endParaRPr>
                    </a:p>
                  </a:txBody>
                  <a:tcPr marL="51199" marR="51199" marT="63998" marB="63998"/>
                </a:tc>
                <a:tc>
                  <a:txBody>
                    <a:bodyPr/>
                    <a:lstStyle/>
                    <a:p>
                      <a:pPr fontAlgn="t"/>
                      <a:endParaRPr lang="hu-HU" sz="1600" b="0">
                        <a:effectLst/>
                      </a:endParaRPr>
                    </a:p>
                  </a:txBody>
                  <a:tcPr marL="51199" marR="51199" marT="63998" marB="6399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Praha (CZE)</a:t>
                      </a:r>
                      <a:endParaRPr lang="hu-HU" sz="1600" b="0">
                        <a:effectLst/>
                      </a:endParaRPr>
                    </a:p>
                  </a:txBody>
                  <a:tcPr marL="51199" marR="51199" marT="63998" marB="6399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25 FEB 2014</a:t>
                      </a:r>
                      <a:endParaRPr lang="hu-HU" sz="1600" b="0">
                        <a:effectLst/>
                      </a:endParaRPr>
                    </a:p>
                  </a:txBody>
                  <a:tcPr marL="51199" marR="51199" marT="63998" marB="63998"/>
                </a:tc>
                <a:extLst>
                  <a:ext uri="{0D108BD9-81ED-4DB2-BD59-A6C34878D82A}">
                    <a16:rowId xmlns:a16="http://schemas.microsoft.com/office/drawing/2014/main" val="2298779598"/>
                  </a:ext>
                </a:extLst>
              </a:tr>
              <a:tr h="531589"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4 </a:t>
                      </a:r>
                      <a:endParaRPr lang="hu-HU" sz="1600" b="0">
                        <a:effectLst/>
                      </a:endParaRPr>
                    </a:p>
                  </a:txBody>
                  <a:tcPr marL="51199" marR="51199" marT="63998" marB="6399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2.41</a:t>
                      </a:r>
                      <a:endParaRPr lang="hu-HU" sz="1600" b="0">
                        <a:effectLst/>
                      </a:endParaRPr>
                    </a:p>
                  </a:txBody>
                  <a:tcPr marL="51199" marR="51199" marT="63998" marB="6399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 u="none" strike="noStrike">
                          <a:effectLst/>
                          <a:hlinkClick r:id="rId5"/>
                        </a:rPr>
                        <a:t>Patrik SJÖBERG</a:t>
                      </a:r>
                      <a:endParaRPr lang="hu-HU" sz="1600" b="0">
                        <a:effectLst/>
                      </a:endParaRPr>
                    </a:p>
                  </a:txBody>
                  <a:tcPr marL="51199" marR="51199" marT="63998" marB="6399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05 JAN 1965</a:t>
                      </a:r>
                      <a:endParaRPr lang="hu-HU" sz="1600" b="0">
                        <a:effectLst/>
                      </a:endParaRPr>
                    </a:p>
                  </a:txBody>
                  <a:tcPr marL="51199" marR="51199" marT="63998" marB="6399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SWE</a:t>
                      </a:r>
                      <a:endParaRPr lang="hu-HU" sz="1600" b="0">
                        <a:effectLst/>
                      </a:endParaRPr>
                    </a:p>
                  </a:txBody>
                  <a:tcPr marL="51199" marR="51199" marT="63998" marB="6399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1</a:t>
                      </a:r>
                      <a:endParaRPr lang="hu-HU" sz="1600" b="0">
                        <a:effectLst/>
                      </a:endParaRPr>
                    </a:p>
                  </a:txBody>
                  <a:tcPr marL="51199" marR="51199" marT="63998" marB="63998"/>
                </a:tc>
                <a:tc>
                  <a:txBody>
                    <a:bodyPr/>
                    <a:lstStyle/>
                    <a:p>
                      <a:pPr fontAlgn="t"/>
                      <a:endParaRPr lang="hu-HU" sz="1600" b="0">
                        <a:effectLst/>
                      </a:endParaRPr>
                    </a:p>
                  </a:txBody>
                  <a:tcPr marL="51199" marR="51199" marT="63998" marB="6399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Pireaus (GRE)</a:t>
                      </a:r>
                      <a:endParaRPr lang="hu-HU" sz="1600" b="0">
                        <a:effectLst/>
                      </a:endParaRPr>
                    </a:p>
                  </a:txBody>
                  <a:tcPr marL="51199" marR="51199" marT="63998" marB="6399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01 FEB 1987</a:t>
                      </a:r>
                      <a:endParaRPr lang="hu-HU" sz="1600" b="0">
                        <a:effectLst/>
                      </a:endParaRPr>
                    </a:p>
                  </a:txBody>
                  <a:tcPr marL="51199" marR="51199" marT="63998" marB="63998"/>
                </a:tc>
                <a:extLst>
                  <a:ext uri="{0D108BD9-81ED-4DB2-BD59-A6C34878D82A}">
                    <a16:rowId xmlns:a16="http://schemas.microsoft.com/office/drawing/2014/main" val="764789860"/>
                  </a:ext>
                </a:extLst>
              </a:tr>
              <a:tr h="925374"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4 </a:t>
                      </a:r>
                      <a:endParaRPr lang="hu-HU" sz="1600" b="0">
                        <a:effectLst/>
                      </a:endParaRPr>
                    </a:p>
                  </a:txBody>
                  <a:tcPr marL="51199" marR="51199" marT="63998" marB="6399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2.41</a:t>
                      </a:r>
                      <a:endParaRPr lang="hu-HU" sz="1600" b="0">
                        <a:effectLst/>
                      </a:endParaRPr>
                    </a:p>
                  </a:txBody>
                  <a:tcPr marL="51199" marR="51199" marT="63998" marB="6399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 u="none" strike="noStrike">
                          <a:effectLst/>
                          <a:hlinkClick r:id="rId6"/>
                        </a:rPr>
                        <a:t>Mutaz Essa BARSHIM</a:t>
                      </a:r>
                      <a:endParaRPr lang="hu-HU" sz="1600" b="0">
                        <a:effectLst/>
                      </a:endParaRPr>
                    </a:p>
                  </a:txBody>
                  <a:tcPr marL="51199" marR="51199" marT="63998" marB="6399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24 JUN 1991</a:t>
                      </a:r>
                      <a:endParaRPr lang="hu-HU" sz="1600" b="0">
                        <a:effectLst/>
                      </a:endParaRPr>
                    </a:p>
                  </a:txBody>
                  <a:tcPr marL="51199" marR="51199" marT="63998" marB="6399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QAT</a:t>
                      </a:r>
                      <a:endParaRPr lang="hu-HU" sz="1600" b="0">
                        <a:effectLst/>
                      </a:endParaRPr>
                    </a:p>
                  </a:txBody>
                  <a:tcPr marL="51199" marR="51199" marT="63998" marB="6399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1</a:t>
                      </a:r>
                      <a:endParaRPr lang="hu-HU" sz="1600" b="0">
                        <a:effectLst/>
                      </a:endParaRPr>
                    </a:p>
                  </a:txBody>
                  <a:tcPr marL="51199" marR="51199" marT="63998" marB="63998"/>
                </a:tc>
                <a:tc>
                  <a:txBody>
                    <a:bodyPr/>
                    <a:lstStyle/>
                    <a:p>
                      <a:pPr fontAlgn="t"/>
                      <a:endParaRPr lang="hu-HU" sz="1600" b="0">
                        <a:effectLst/>
                      </a:endParaRPr>
                    </a:p>
                  </a:txBody>
                  <a:tcPr marL="51199" marR="51199" marT="63998" marB="6399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Athlone (IRL)</a:t>
                      </a:r>
                      <a:endParaRPr lang="hu-HU" sz="1600" b="0">
                        <a:effectLst/>
                      </a:endParaRPr>
                    </a:p>
                  </a:txBody>
                  <a:tcPr marL="51199" marR="51199" marT="63998" marB="6399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18 FEB 2015</a:t>
                      </a:r>
                      <a:endParaRPr lang="hu-HU" sz="1600" b="0">
                        <a:effectLst/>
                      </a:endParaRPr>
                    </a:p>
                  </a:txBody>
                  <a:tcPr marL="51199" marR="51199" marT="63998" marB="63998"/>
                </a:tc>
                <a:extLst>
                  <a:ext uri="{0D108BD9-81ED-4DB2-BD59-A6C34878D82A}">
                    <a16:rowId xmlns:a16="http://schemas.microsoft.com/office/drawing/2014/main" val="973059462"/>
                  </a:ext>
                </a:extLst>
              </a:tr>
              <a:tr h="531589"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6 </a:t>
                      </a:r>
                      <a:endParaRPr lang="hu-HU" sz="1600" b="0">
                        <a:effectLst/>
                      </a:endParaRPr>
                    </a:p>
                  </a:txBody>
                  <a:tcPr marL="51199" marR="51199" marT="63998" marB="6399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2.40</a:t>
                      </a:r>
                      <a:endParaRPr lang="hu-HU" sz="1600" b="0">
                        <a:effectLst/>
                      </a:endParaRPr>
                    </a:p>
                  </a:txBody>
                  <a:tcPr marL="51199" marR="51199" marT="63998" marB="6399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 u="none" strike="noStrike">
                          <a:effectLst/>
                          <a:hlinkClick r:id="rId7"/>
                        </a:rPr>
                        <a:t>Hollis CONWAY</a:t>
                      </a:r>
                      <a:endParaRPr lang="hu-HU" sz="1600" b="0">
                        <a:effectLst/>
                      </a:endParaRPr>
                    </a:p>
                  </a:txBody>
                  <a:tcPr marL="51199" marR="51199" marT="63998" marB="6399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08 JAN 1967</a:t>
                      </a:r>
                      <a:endParaRPr lang="hu-HU" sz="1600" b="0">
                        <a:effectLst/>
                      </a:endParaRPr>
                    </a:p>
                  </a:txBody>
                  <a:tcPr marL="51199" marR="51199" marT="63998" marB="6399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USA</a:t>
                      </a:r>
                      <a:endParaRPr lang="hu-HU" sz="1600" b="0">
                        <a:effectLst/>
                      </a:endParaRPr>
                    </a:p>
                  </a:txBody>
                  <a:tcPr marL="51199" marR="51199" marT="63998" marB="6399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1</a:t>
                      </a:r>
                      <a:endParaRPr lang="hu-HU" sz="1600" b="0">
                        <a:effectLst/>
                      </a:endParaRPr>
                    </a:p>
                  </a:txBody>
                  <a:tcPr marL="51199" marR="51199" marT="63998" marB="63998"/>
                </a:tc>
                <a:tc>
                  <a:txBody>
                    <a:bodyPr/>
                    <a:lstStyle/>
                    <a:p>
                      <a:pPr fontAlgn="t"/>
                      <a:endParaRPr lang="hu-HU" sz="1600" b="0">
                        <a:effectLst/>
                      </a:endParaRPr>
                    </a:p>
                  </a:txBody>
                  <a:tcPr marL="51199" marR="51199" marT="63998" marB="6399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Sevilla (ESP)</a:t>
                      </a:r>
                      <a:endParaRPr lang="hu-HU" sz="1600" b="0">
                        <a:effectLst/>
                      </a:endParaRPr>
                    </a:p>
                  </a:txBody>
                  <a:tcPr marL="51199" marR="51199" marT="63998" marB="6399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10 MAR 1991</a:t>
                      </a:r>
                      <a:endParaRPr lang="hu-HU" sz="1600" b="0">
                        <a:effectLst/>
                      </a:endParaRPr>
                    </a:p>
                  </a:txBody>
                  <a:tcPr marL="51199" marR="51199" marT="63998" marB="63998"/>
                </a:tc>
                <a:extLst>
                  <a:ext uri="{0D108BD9-81ED-4DB2-BD59-A6C34878D82A}">
                    <a16:rowId xmlns:a16="http://schemas.microsoft.com/office/drawing/2014/main" val="4139749722"/>
                  </a:ext>
                </a:extLst>
              </a:tr>
              <a:tr h="531589"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6 </a:t>
                      </a:r>
                      <a:endParaRPr lang="hu-HU" sz="1600" b="0">
                        <a:effectLst/>
                      </a:endParaRPr>
                    </a:p>
                  </a:txBody>
                  <a:tcPr marL="51199" marR="51199" marT="63998" marB="6399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2.40</a:t>
                      </a:r>
                      <a:endParaRPr lang="hu-HU" sz="1600" b="0">
                        <a:effectLst/>
                      </a:endParaRPr>
                    </a:p>
                  </a:txBody>
                  <a:tcPr marL="51199" marR="51199" marT="63998" marB="6399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 u="none" strike="noStrike">
                          <a:effectLst/>
                          <a:hlinkClick r:id="rId8"/>
                        </a:rPr>
                        <a:t>Stefan HOLM</a:t>
                      </a:r>
                      <a:endParaRPr lang="hu-HU" sz="1600" b="0">
                        <a:effectLst/>
                      </a:endParaRPr>
                    </a:p>
                  </a:txBody>
                  <a:tcPr marL="51199" marR="51199" marT="63998" marB="6399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25 MAY 1976</a:t>
                      </a:r>
                      <a:endParaRPr lang="hu-HU" sz="1600" b="0">
                        <a:effectLst/>
                      </a:endParaRPr>
                    </a:p>
                  </a:txBody>
                  <a:tcPr marL="51199" marR="51199" marT="63998" marB="6399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SWE</a:t>
                      </a:r>
                      <a:endParaRPr lang="hu-HU" sz="1600" b="0">
                        <a:effectLst/>
                      </a:endParaRPr>
                    </a:p>
                  </a:txBody>
                  <a:tcPr marL="51199" marR="51199" marT="63998" marB="6399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1</a:t>
                      </a:r>
                      <a:endParaRPr lang="hu-HU" sz="1600" b="0">
                        <a:effectLst/>
                      </a:endParaRPr>
                    </a:p>
                  </a:txBody>
                  <a:tcPr marL="51199" marR="51199" marT="63998" marB="63998"/>
                </a:tc>
                <a:tc>
                  <a:txBody>
                    <a:bodyPr/>
                    <a:lstStyle/>
                    <a:p>
                      <a:pPr fontAlgn="t"/>
                      <a:endParaRPr lang="hu-HU" sz="1600" b="0">
                        <a:effectLst/>
                      </a:endParaRPr>
                    </a:p>
                  </a:txBody>
                  <a:tcPr marL="51199" marR="51199" marT="63998" marB="6399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Madrid (ESP)</a:t>
                      </a:r>
                      <a:endParaRPr lang="hu-HU" sz="1600" b="0">
                        <a:effectLst/>
                      </a:endParaRPr>
                    </a:p>
                  </a:txBody>
                  <a:tcPr marL="51199" marR="51199" marT="63998" marB="6399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06 MAR 2005</a:t>
                      </a:r>
                      <a:endParaRPr lang="hu-HU" sz="1600" b="0">
                        <a:effectLst/>
                      </a:endParaRPr>
                    </a:p>
                  </a:txBody>
                  <a:tcPr marL="51199" marR="51199" marT="63998" marB="63998"/>
                </a:tc>
                <a:extLst>
                  <a:ext uri="{0D108BD9-81ED-4DB2-BD59-A6C34878D82A}">
                    <a16:rowId xmlns:a16="http://schemas.microsoft.com/office/drawing/2014/main" val="3055199384"/>
                  </a:ext>
                </a:extLst>
              </a:tr>
              <a:tr h="531589"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6 </a:t>
                      </a:r>
                      <a:endParaRPr lang="hu-HU" sz="1600" b="0">
                        <a:effectLst/>
                      </a:endParaRPr>
                    </a:p>
                  </a:txBody>
                  <a:tcPr marL="51199" marR="51199" marT="63998" marB="6399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2.40</a:t>
                      </a:r>
                      <a:endParaRPr lang="hu-HU" sz="1600" b="0">
                        <a:effectLst/>
                      </a:endParaRPr>
                    </a:p>
                  </a:txBody>
                  <a:tcPr marL="51199" marR="51199" marT="63998" marB="6399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 u="none" strike="noStrike">
                          <a:effectLst/>
                          <a:hlinkClick r:id="rId9"/>
                        </a:rPr>
                        <a:t>Aleksey DMITRIK</a:t>
                      </a:r>
                      <a:endParaRPr lang="hu-HU" sz="1600" b="0">
                        <a:effectLst/>
                      </a:endParaRPr>
                    </a:p>
                  </a:txBody>
                  <a:tcPr marL="51199" marR="51199" marT="63998" marB="6399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12 APR 1984</a:t>
                      </a:r>
                      <a:endParaRPr lang="hu-HU" sz="1600" b="0">
                        <a:effectLst/>
                      </a:endParaRPr>
                    </a:p>
                  </a:txBody>
                  <a:tcPr marL="51199" marR="51199" marT="63998" marB="6399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RUS</a:t>
                      </a:r>
                      <a:endParaRPr lang="hu-HU" sz="1600" b="0">
                        <a:effectLst/>
                      </a:endParaRPr>
                    </a:p>
                  </a:txBody>
                  <a:tcPr marL="51199" marR="51199" marT="63998" marB="6399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2</a:t>
                      </a:r>
                      <a:endParaRPr lang="hu-HU" sz="1600" b="0">
                        <a:effectLst/>
                      </a:endParaRPr>
                    </a:p>
                  </a:txBody>
                  <a:tcPr marL="51199" marR="51199" marT="63998" marB="63998"/>
                </a:tc>
                <a:tc>
                  <a:txBody>
                    <a:bodyPr/>
                    <a:lstStyle/>
                    <a:p>
                      <a:pPr fontAlgn="t"/>
                      <a:endParaRPr lang="hu-HU" sz="1600" b="0">
                        <a:effectLst/>
                      </a:endParaRPr>
                    </a:p>
                  </a:txBody>
                  <a:tcPr marL="51199" marR="51199" marT="63998" marB="6399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Arnstadt (GER)</a:t>
                      </a:r>
                      <a:endParaRPr lang="hu-HU" sz="1600" b="0">
                        <a:effectLst/>
                      </a:endParaRPr>
                    </a:p>
                  </a:txBody>
                  <a:tcPr marL="51199" marR="51199" marT="63998" marB="6399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 dirty="0">
                          <a:effectLst/>
                        </a:rPr>
                        <a:t>08 FEB 2014</a:t>
                      </a:r>
                      <a:endParaRPr lang="hu-HU" sz="1600" b="0" dirty="0">
                        <a:effectLst/>
                      </a:endParaRPr>
                    </a:p>
                  </a:txBody>
                  <a:tcPr marL="51199" marR="51199" marT="63998" marB="63998"/>
                </a:tc>
                <a:extLst>
                  <a:ext uri="{0D108BD9-81ED-4DB2-BD59-A6C34878D82A}">
                    <a16:rowId xmlns:a16="http://schemas.microsoft.com/office/drawing/2014/main" val="7306111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b="1"/>
              <a:t>Women (indoor)</a:t>
            </a:r>
            <a:br>
              <a:rPr lang="hu-HU" sz="4000" b="1"/>
            </a:br>
            <a:endParaRPr lang="hu-HU" sz="4000" b="1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394444C-A87D-F243-82CA-77F4652A4A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873087"/>
              </p:ext>
            </p:extLst>
          </p:nvPr>
        </p:nvGraphicFramePr>
        <p:xfrm>
          <a:off x="179512" y="881118"/>
          <a:ext cx="8784975" cy="524526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83875">
                  <a:extLst>
                    <a:ext uri="{9D8B030D-6E8A-4147-A177-3AD203B41FA5}">
                      <a16:colId xmlns:a16="http://schemas.microsoft.com/office/drawing/2014/main" val="2546416271"/>
                    </a:ext>
                  </a:extLst>
                </a:gridCol>
                <a:gridCol w="787602">
                  <a:extLst>
                    <a:ext uri="{9D8B030D-6E8A-4147-A177-3AD203B41FA5}">
                      <a16:colId xmlns:a16="http://schemas.microsoft.com/office/drawing/2014/main" val="1557044725"/>
                    </a:ext>
                  </a:extLst>
                </a:gridCol>
                <a:gridCol w="2040891">
                  <a:extLst>
                    <a:ext uri="{9D8B030D-6E8A-4147-A177-3AD203B41FA5}">
                      <a16:colId xmlns:a16="http://schemas.microsoft.com/office/drawing/2014/main" val="274147986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05620517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19140151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3616285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991225046"/>
                    </a:ext>
                  </a:extLst>
                </a:gridCol>
                <a:gridCol w="1440159">
                  <a:extLst>
                    <a:ext uri="{9D8B030D-6E8A-4147-A177-3AD203B41FA5}">
                      <a16:colId xmlns:a16="http://schemas.microsoft.com/office/drawing/2014/main" val="3090378229"/>
                    </a:ext>
                  </a:extLst>
                </a:gridCol>
              </a:tblGrid>
              <a:tr h="501460"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1 </a:t>
                      </a:r>
                      <a:endParaRPr lang="hu-HU" sz="1600" b="0">
                        <a:effectLst/>
                      </a:endParaRPr>
                    </a:p>
                  </a:txBody>
                  <a:tcPr marL="34314" marR="34314" marT="42892" marB="42892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 dirty="0">
                          <a:effectLst/>
                        </a:rPr>
                        <a:t>2.08</a:t>
                      </a:r>
                      <a:endParaRPr lang="hu-HU" sz="1600" b="0" dirty="0">
                        <a:effectLst/>
                      </a:endParaRPr>
                    </a:p>
                  </a:txBody>
                  <a:tcPr marL="34314" marR="34314" marT="42892" marB="42892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 u="none" strike="noStrike" dirty="0">
                          <a:effectLst/>
                          <a:hlinkClick r:id="rId2"/>
                        </a:rPr>
                        <a:t>Kajsa BERGQVIST</a:t>
                      </a:r>
                      <a:endParaRPr lang="hu-HU" sz="1600" b="0" dirty="0">
                        <a:effectLst/>
                      </a:endParaRPr>
                    </a:p>
                  </a:txBody>
                  <a:tcPr marL="34314" marR="34314" marT="42892" marB="42892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 dirty="0">
                          <a:effectLst/>
                        </a:rPr>
                        <a:t>12 OCT 1976</a:t>
                      </a:r>
                      <a:endParaRPr lang="hu-HU" sz="1600" b="0" dirty="0">
                        <a:effectLst/>
                      </a:endParaRPr>
                    </a:p>
                  </a:txBody>
                  <a:tcPr marL="34314" marR="34314" marT="42892" marB="42892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SWE</a:t>
                      </a:r>
                      <a:endParaRPr lang="hu-HU" sz="1600" b="0">
                        <a:effectLst/>
                      </a:endParaRPr>
                    </a:p>
                  </a:txBody>
                  <a:tcPr marL="34314" marR="34314" marT="42892" marB="42892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1</a:t>
                      </a:r>
                      <a:endParaRPr lang="hu-HU" sz="1600" b="0">
                        <a:effectLst/>
                      </a:endParaRPr>
                    </a:p>
                  </a:txBody>
                  <a:tcPr marL="34314" marR="34314" marT="42892" marB="42892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Arnstadt (GER)</a:t>
                      </a:r>
                      <a:endParaRPr lang="hu-HU" sz="1600" b="0">
                        <a:effectLst/>
                      </a:endParaRPr>
                    </a:p>
                  </a:txBody>
                  <a:tcPr marL="34314" marR="34314" marT="42892" marB="42892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04 FEB 2006</a:t>
                      </a:r>
                      <a:endParaRPr lang="hu-HU" sz="1600" b="0">
                        <a:effectLst/>
                      </a:endParaRPr>
                    </a:p>
                  </a:txBody>
                  <a:tcPr marL="34314" marR="34314" marT="42892" marB="42892"/>
                </a:tc>
                <a:extLst>
                  <a:ext uri="{0D108BD9-81ED-4DB2-BD59-A6C34878D82A}">
                    <a16:rowId xmlns:a16="http://schemas.microsoft.com/office/drawing/2014/main" val="965763085"/>
                  </a:ext>
                </a:extLst>
              </a:tr>
              <a:tr h="366062"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2 </a:t>
                      </a:r>
                      <a:endParaRPr lang="hu-HU" sz="1600" b="0">
                        <a:effectLst/>
                      </a:endParaRPr>
                    </a:p>
                  </a:txBody>
                  <a:tcPr marL="34314" marR="34314" marT="42892" marB="42892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2.07</a:t>
                      </a:r>
                      <a:endParaRPr lang="hu-HU" sz="1600" b="0">
                        <a:effectLst/>
                      </a:endParaRPr>
                    </a:p>
                  </a:txBody>
                  <a:tcPr marL="34314" marR="34314" marT="42892" marB="42892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 u="none" strike="noStrike">
                          <a:effectLst/>
                          <a:hlinkClick r:id="rId3"/>
                        </a:rPr>
                        <a:t>Heike HENKEL</a:t>
                      </a:r>
                      <a:endParaRPr lang="hu-HU" sz="1600" b="0">
                        <a:effectLst/>
                      </a:endParaRPr>
                    </a:p>
                  </a:txBody>
                  <a:tcPr marL="34314" marR="34314" marT="42892" marB="42892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05 MAY 1964</a:t>
                      </a:r>
                      <a:endParaRPr lang="hu-HU" sz="1600" b="0">
                        <a:effectLst/>
                      </a:endParaRPr>
                    </a:p>
                  </a:txBody>
                  <a:tcPr marL="34314" marR="34314" marT="42892" marB="42892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GER</a:t>
                      </a:r>
                      <a:endParaRPr lang="hu-HU" sz="1600" b="0">
                        <a:effectLst/>
                      </a:endParaRPr>
                    </a:p>
                  </a:txBody>
                  <a:tcPr marL="34314" marR="34314" marT="42892" marB="42892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1</a:t>
                      </a:r>
                      <a:endParaRPr lang="hu-HU" sz="1600" b="0">
                        <a:effectLst/>
                      </a:endParaRPr>
                    </a:p>
                  </a:txBody>
                  <a:tcPr marL="34314" marR="34314" marT="42892" marB="42892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Karlsruhe (GER)</a:t>
                      </a:r>
                      <a:endParaRPr lang="hu-HU" sz="1600" b="0">
                        <a:effectLst/>
                      </a:endParaRPr>
                    </a:p>
                  </a:txBody>
                  <a:tcPr marL="34314" marR="34314" marT="42892" marB="42892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08 FEB 1992</a:t>
                      </a:r>
                      <a:endParaRPr lang="hu-HU" sz="1600" b="0">
                        <a:effectLst/>
                      </a:endParaRPr>
                    </a:p>
                  </a:txBody>
                  <a:tcPr marL="34314" marR="34314" marT="42892" marB="42892"/>
                </a:tc>
                <a:extLst>
                  <a:ext uri="{0D108BD9-81ED-4DB2-BD59-A6C34878D82A}">
                    <a16:rowId xmlns:a16="http://schemas.microsoft.com/office/drawing/2014/main" val="3825999669"/>
                  </a:ext>
                </a:extLst>
              </a:tr>
              <a:tr h="501460"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3 </a:t>
                      </a:r>
                      <a:endParaRPr lang="hu-HU" sz="1600" b="0">
                        <a:effectLst/>
                      </a:endParaRPr>
                    </a:p>
                  </a:txBody>
                  <a:tcPr marL="34314" marR="34314" marT="42892" marB="42892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2.06</a:t>
                      </a:r>
                      <a:endParaRPr lang="hu-HU" sz="1600" b="0">
                        <a:effectLst/>
                      </a:endParaRPr>
                    </a:p>
                  </a:txBody>
                  <a:tcPr marL="34314" marR="34314" marT="42892" marB="42892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 u="none" strike="noStrike">
                          <a:effectLst/>
                          <a:hlinkClick r:id="rId4"/>
                        </a:rPr>
                        <a:t>Stefka KOSTADINOVA</a:t>
                      </a:r>
                      <a:endParaRPr lang="hu-HU" sz="1600" b="0">
                        <a:effectLst/>
                      </a:endParaRPr>
                    </a:p>
                  </a:txBody>
                  <a:tcPr marL="34314" marR="34314" marT="42892" marB="42892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25 MAR 1965</a:t>
                      </a:r>
                      <a:endParaRPr lang="hu-HU" sz="1600" b="0">
                        <a:effectLst/>
                      </a:endParaRPr>
                    </a:p>
                  </a:txBody>
                  <a:tcPr marL="34314" marR="34314" marT="42892" marB="42892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BUL</a:t>
                      </a:r>
                      <a:endParaRPr lang="hu-HU" sz="1600" b="0">
                        <a:effectLst/>
                      </a:endParaRPr>
                    </a:p>
                  </a:txBody>
                  <a:tcPr marL="34314" marR="34314" marT="42892" marB="42892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1</a:t>
                      </a:r>
                      <a:endParaRPr lang="hu-HU" sz="1600" b="0">
                        <a:effectLst/>
                      </a:endParaRPr>
                    </a:p>
                  </a:txBody>
                  <a:tcPr marL="34314" marR="34314" marT="42892" marB="42892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Athina (GRE)</a:t>
                      </a:r>
                      <a:endParaRPr lang="hu-HU" sz="1600" b="0">
                        <a:effectLst/>
                      </a:endParaRPr>
                    </a:p>
                  </a:txBody>
                  <a:tcPr marL="34314" marR="34314" marT="42892" marB="42892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20 FEB 1988</a:t>
                      </a:r>
                      <a:endParaRPr lang="hu-HU" sz="1600" b="0">
                        <a:effectLst/>
                      </a:endParaRPr>
                    </a:p>
                  </a:txBody>
                  <a:tcPr marL="34314" marR="34314" marT="42892" marB="42892"/>
                </a:tc>
                <a:extLst>
                  <a:ext uri="{0D108BD9-81ED-4DB2-BD59-A6C34878D82A}">
                    <a16:rowId xmlns:a16="http://schemas.microsoft.com/office/drawing/2014/main" val="1313965592"/>
                  </a:ext>
                </a:extLst>
              </a:tr>
              <a:tr h="366062"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3 </a:t>
                      </a:r>
                      <a:endParaRPr lang="hu-HU" sz="1600" b="0">
                        <a:effectLst/>
                      </a:endParaRPr>
                    </a:p>
                  </a:txBody>
                  <a:tcPr marL="34314" marR="34314" marT="42892" marB="42892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2.06</a:t>
                      </a:r>
                      <a:endParaRPr lang="hu-HU" sz="1600" b="0">
                        <a:effectLst/>
                      </a:endParaRPr>
                    </a:p>
                  </a:txBody>
                  <a:tcPr marL="34314" marR="34314" marT="42892" marB="42892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 u="none" strike="noStrike">
                          <a:effectLst/>
                          <a:hlinkClick r:id="rId5"/>
                        </a:rPr>
                        <a:t>Blanka VLAŠIĆ</a:t>
                      </a:r>
                      <a:endParaRPr lang="hu-HU" sz="1600" b="0">
                        <a:effectLst/>
                      </a:endParaRPr>
                    </a:p>
                  </a:txBody>
                  <a:tcPr marL="34314" marR="34314" marT="42892" marB="42892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08 NOV 1983</a:t>
                      </a:r>
                      <a:endParaRPr lang="hu-HU" sz="1600" b="0">
                        <a:effectLst/>
                      </a:endParaRPr>
                    </a:p>
                  </a:txBody>
                  <a:tcPr marL="34314" marR="34314" marT="42892" marB="42892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CRO</a:t>
                      </a:r>
                      <a:endParaRPr lang="hu-HU" sz="1600" b="0">
                        <a:effectLst/>
                      </a:endParaRPr>
                    </a:p>
                  </a:txBody>
                  <a:tcPr marL="34314" marR="34314" marT="42892" marB="42892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1</a:t>
                      </a:r>
                      <a:endParaRPr lang="hu-HU" sz="1600" b="0">
                        <a:effectLst/>
                      </a:endParaRPr>
                    </a:p>
                  </a:txBody>
                  <a:tcPr marL="34314" marR="34314" marT="42892" marB="42892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Arnstadt (GER)</a:t>
                      </a:r>
                      <a:endParaRPr lang="hu-HU" sz="1600" b="0">
                        <a:effectLst/>
                      </a:endParaRPr>
                    </a:p>
                  </a:txBody>
                  <a:tcPr marL="34314" marR="34314" marT="42892" marB="42892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06 FEB 2010</a:t>
                      </a:r>
                      <a:endParaRPr lang="hu-HU" sz="1600" b="0">
                        <a:effectLst/>
                      </a:endParaRPr>
                    </a:p>
                  </a:txBody>
                  <a:tcPr marL="34314" marR="34314" marT="42892" marB="42892"/>
                </a:tc>
                <a:extLst>
                  <a:ext uri="{0D108BD9-81ED-4DB2-BD59-A6C34878D82A}">
                    <a16:rowId xmlns:a16="http://schemas.microsoft.com/office/drawing/2014/main" val="569347172"/>
                  </a:ext>
                </a:extLst>
              </a:tr>
              <a:tr h="501460"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3 </a:t>
                      </a:r>
                      <a:endParaRPr lang="hu-HU" sz="1600" b="0">
                        <a:effectLst/>
                      </a:endParaRPr>
                    </a:p>
                  </a:txBody>
                  <a:tcPr marL="34314" marR="34314" marT="42892" marB="42892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2.06</a:t>
                      </a:r>
                      <a:endParaRPr lang="hu-HU" sz="1600" b="0">
                        <a:effectLst/>
                      </a:endParaRPr>
                    </a:p>
                  </a:txBody>
                  <a:tcPr marL="34314" marR="34314" marT="42892" marB="42892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 u="none" strike="noStrike">
                          <a:effectLst/>
                          <a:hlinkClick r:id="rId6"/>
                        </a:rPr>
                        <a:t>Anna CHICHEROVA</a:t>
                      </a:r>
                      <a:endParaRPr lang="hu-HU" sz="1600" b="0">
                        <a:effectLst/>
                      </a:endParaRPr>
                    </a:p>
                  </a:txBody>
                  <a:tcPr marL="34314" marR="34314" marT="42892" marB="42892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22 JUL 1982</a:t>
                      </a:r>
                      <a:endParaRPr lang="hu-HU" sz="1600" b="0">
                        <a:effectLst/>
                      </a:endParaRPr>
                    </a:p>
                  </a:txBody>
                  <a:tcPr marL="34314" marR="34314" marT="42892" marB="42892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RUS</a:t>
                      </a:r>
                      <a:endParaRPr lang="hu-HU" sz="1600" b="0">
                        <a:effectLst/>
                      </a:endParaRPr>
                    </a:p>
                  </a:txBody>
                  <a:tcPr marL="34314" marR="34314" marT="42892" marB="42892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1</a:t>
                      </a:r>
                      <a:endParaRPr lang="hu-HU" sz="1600" b="0">
                        <a:effectLst/>
                      </a:endParaRPr>
                    </a:p>
                  </a:txBody>
                  <a:tcPr marL="34314" marR="34314" marT="42892" marB="42892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Arnstadt (GER)</a:t>
                      </a:r>
                      <a:endParaRPr lang="hu-HU" sz="1600" b="0">
                        <a:effectLst/>
                      </a:endParaRPr>
                    </a:p>
                  </a:txBody>
                  <a:tcPr marL="34314" marR="34314" marT="42892" marB="42892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04 FEB 2012</a:t>
                      </a:r>
                      <a:endParaRPr lang="hu-HU" sz="1600" b="0">
                        <a:effectLst/>
                      </a:endParaRPr>
                    </a:p>
                  </a:txBody>
                  <a:tcPr marL="34314" marR="34314" marT="42892" marB="42892"/>
                </a:tc>
                <a:extLst>
                  <a:ext uri="{0D108BD9-81ED-4DB2-BD59-A6C34878D82A}">
                    <a16:rowId xmlns:a16="http://schemas.microsoft.com/office/drawing/2014/main" val="2586984128"/>
                  </a:ext>
                </a:extLst>
              </a:tr>
              <a:tr h="501460"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6 </a:t>
                      </a:r>
                      <a:endParaRPr lang="hu-HU" sz="1600" b="0">
                        <a:effectLst/>
                      </a:endParaRPr>
                    </a:p>
                  </a:txBody>
                  <a:tcPr marL="34314" marR="34314" marT="42892" marB="42892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2.05</a:t>
                      </a:r>
                      <a:endParaRPr lang="hu-HU" sz="1600" b="0">
                        <a:effectLst/>
                      </a:endParaRPr>
                    </a:p>
                  </a:txBody>
                  <a:tcPr marL="34314" marR="34314" marT="42892" marB="42892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 u="none" strike="noStrike">
                          <a:effectLst/>
                          <a:hlinkClick r:id="rId7"/>
                        </a:rPr>
                        <a:t>Tia HELLEBAUT</a:t>
                      </a:r>
                      <a:endParaRPr lang="hu-HU" sz="1600" b="0">
                        <a:effectLst/>
                      </a:endParaRPr>
                    </a:p>
                  </a:txBody>
                  <a:tcPr marL="34314" marR="34314" marT="42892" marB="42892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16 FEB 1978</a:t>
                      </a:r>
                      <a:endParaRPr lang="hu-HU" sz="1600" b="0">
                        <a:effectLst/>
                      </a:endParaRPr>
                    </a:p>
                  </a:txBody>
                  <a:tcPr marL="34314" marR="34314" marT="42892" marB="42892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BEL</a:t>
                      </a:r>
                      <a:endParaRPr lang="hu-HU" sz="1600" b="0">
                        <a:effectLst/>
                      </a:endParaRPr>
                    </a:p>
                  </a:txBody>
                  <a:tcPr marL="34314" marR="34314" marT="42892" marB="42892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1</a:t>
                      </a:r>
                      <a:endParaRPr lang="hu-HU" sz="1600" b="0">
                        <a:effectLst/>
                      </a:endParaRPr>
                    </a:p>
                  </a:txBody>
                  <a:tcPr marL="34314" marR="34314" marT="42892" marB="42892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Birmingham (GBR)</a:t>
                      </a:r>
                      <a:endParaRPr lang="hu-HU" sz="1600" b="0">
                        <a:effectLst/>
                      </a:endParaRPr>
                    </a:p>
                  </a:txBody>
                  <a:tcPr marL="34314" marR="34314" marT="42892" marB="42892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03 MAR 2007</a:t>
                      </a:r>
                      <a:endParaRPr lang="hu-HU" sz="1600" b="0">
                        <a:effectLst/>
                      </a:endParaRPr>
                    </a:p>
                  </a:txBody>
                  <a:tcPr marL="34314" marR="34314" marT="42892" marB="42892"/>
                </a:tc>
                <a:extLst>
                  <a:ext uri="{0D108BD9-81ED-4DB2-BD59-A6C34878D82A}">
                    <a16:rowId xmlns:a16="http://schemas.microsoft.com/office/drawing/2014/main" val="2684583663"/>
                  </a:ext>
                </a:extLst>
              </a:tr>
              <a:tr h="501460"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6 </a:t>
                      </a:r>
                      <a:endParaRPr lang="hu-HU" sz="1600" b="0">
                        <a:effectLst/>
                      </a:endParaRPr>
                    </a:p>
                  </a:txBody>
                  <a:tcPr marL="34314" marR="34314" marT="42892" marB="42892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2.05</a:t>
                      </a:r>
                      <a:endParaRPr lang="hu-HU" sz="1600" b="0">
                        <a:effectLst/>
                      </a:endParaRPr>
                    </a:p>
                  </a:txBody>
                  <a:tcPr marL="34314" marR="34314" marT="42892" marB="42892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 u="none" strike="noStrike">
                          <a:effectLst/>
                          <a:hlinkClick r:id="rId8"/>
                        </a:rPr>
                        <a:t>Ariane FRIEDRICH</a:t>
                      </a:r>
                      <a:endParaRPr lang="hu-HU" sz="1600" b="0">
                        <a:effectLst/>
                      </a:endParaRPr>
                    </a:p>
                  </a:txBody>
                  <a:tcPr marL="34314" marR="34314" marT="42892" marB="42892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10 JAN 1984</a:t>
                      </a:r>
                      <a:endParaRPr lang="hu-HU" sz="1600" b="0">
                        <a:effectLst/>
                      </a:endParaRPr>
                    </a:p>
                  </a:txBody>
                  <a:tcPr marL="34314" marR="34314" marT="42892" marB="42892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GER</a:t>
                      </a:r>
                      <a:endParaRPr lang="hu-HU" sz="1600" b="0">
                        <a:effectLst/>
                      </a:endParaRPr>
                    </a:p>
                  </a:txBody>
                  <a:tcPr marL="34314" marR="34314" marT="42892" marB="42892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1</a:t>
                      </a:r>
                      <a:endParaRPr lang="hu-HU" sz="1600" b="0">
                        <a:effectLst/>
                      </a:endParaRPr>
                    </a:p>
                  </a:txBody>
                  <a:tcPr marL="34314" marR="34314" marT="42892" marB="42892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Karlsruhe (GER)</a:t>
                      </a:r>
                      <a:endParaRPr lang="hu-HU" sz="1600" b="0">
                        <a:effectLst/>
                      </a:endParaRPr>
                    </a:p>
                  </a:txBody>
                  <a:tcPr marL="34314" marR="34314" marT="42892" marB="42892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15 FEB 2009</a:t>
                      </a:r>
                      <a:endParaRPr lang="hu-HU" sz="1600" b="0">
                        <a:effectLst/>
                      </a:endParaRPr>
                    </a:p>
                  </a:txBody>
                  <a:tcPr marL="34314" marR="34314" marT="42892" marB="42892"/>
                </a:tc>
                <a:extLst>
                  <a:ext uri="{0D108BD9-81ED-4DB2-BD59-A6C34878D82A}">
                    <a16:rowId xmlns:a16="http://schemas.microsoft.com/office/drawing/2014/main" val="1201624592"/>
                  </a:ext>
                </a:extLst>
              </a:tr>
              <a:tr h="366062"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8 </a:t>
                      </a:r>
                      <a:endParaRPr lang="hu-HU" sz="1600" b="0">
                        <a:effectLst/>
                      </a:endParaRPr>
                    </a:p>
                  </a:txBody>
                  <a:tcPr marL="34314" marR="34314" marT="42892" marB="42892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2.04</a:t>
                      </a:r>
                      <a:endParaRPr lang="hu-HU" sz="1600" b="0">
                        <a:effectLst/>
                      </a:endParaRPr>
                    </a:p>
                  </a:txBody>
                  <a:tcPr marL="34314" marR="34314" marT="42892" marB="42892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 u="none" strike="noStrike">
                          <a:effectLst/>
                          <a:hlinkClick r:id="rId9"/>
                        </a:rPr>
                        <a:t>Alina ASTAFEI</a:t>
                      </a:r>
                      <a:endParaRPr lang="hu-HU" sz="1600" b="0">
                        <a:effectLst/>
                      </a:endParaRPr>
                    </a:p>
                  </a:txBody>
                  <a:tcPr marL="34314" marR="34314" marT="42892" marB="42892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07 JUN 1969</a:t>
                      </a:r>
                      <a:endParaRPr lang="hu-HU" sz="1600" b="0">
                        <a:effectLst/>
                      </a:endParaRPr>
                    </a:p>
                  </a:txBody>
                  <a:tcPr marL="34314" marR="34314" marT="42892" marB="42892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GER</a:t>
                      </a:r>
                      <a:endParaRPr lang="hu-HU" sz="1600" b="0">
                        <a:effectLst/>
                      </a:endParaRPr>
                    </a:p>
                  </a:txBody>
                  <a:tcPr marL="34314" marR="34314" marT="42892" marB="42892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1</a:t>
                      </a:r>
                      <a:endParaRPr lang="hu-HU" sz="1600" b="0">
                        <a:effectLst/>
                      </a:endParaRPr>
                    </a:p>
                  </a:txBody>
                  <a:tcPr marL="34314" marR="34314" marT="42892" marB="42892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Berlin (GER)</a:t>
                      </a:r>
                      <a:endParaRPr lang="hu-HU" sz="1600" b="0">
                        <a:effectLst/>
                      </a:endParaRPr>
                    </a:p>
                  </a:txBody>
                  <a:tcPr marL="34314" marR="34314" marT="42892" marB="42892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03 MAR 1995</a:t>
                      </a:r>
                      <a:endParaRPr lang="hu-HU" sz="1600" b="0">
                        <a:effectLst/>
                      </a:endParaRPr>
                    </a:p>
                  </a:txBody>
                  <a:tcPr marL="34314" marR="34314" marT="42892" marB="42892"/>
                </a:tc>
                <a:extLst>
                  <a:ext uri="{0D108BD9-81ED-4DB2-BD59-A6C34878D82A}">
                    <a16:rowId xmlns:a16="http://schemas.microsoft.com/office/drawing/2014/main" val="1034846050"/>
                  </a:ext>
                </a:extLst>
              </a:tr>
              <a:tr h="501460"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8 </a:t>
                      </a:r>
                      <a:endParaRPr lang="hu-HU" sz="1600" b="0">
                        <a:effectLst/>
                      </a:endParaRPr>
                    </a:p>
                  </a:txBody>
                  <a:tcPr marL="34314" marR="34314" marT="42892" marB="42892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2.04</a:t>
                      </a:r>
                      <a:endParaRPr lang="hu-HU" sz="1600" b="0">
                        <a:effectLst/>
                      </a:endParaRPr>
                    </a:p>
                  </a:txBody>
                  <a:tcPr marL="34314" marR="34314" marT="42892" marB="42892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 u="none" strike="noStrike">
                          <a:effectLst/>
                          <a:hlinkClick r:id="rId10"/>
                        </a:rPr>
                        <a:t>Yelena SLESARENKO</a:t>
                      </a:r>
                      <a:endParaRPr lang="hu-HU" sz="1600" b="0">
                        <a:effectLst/>
                      </a:endParaRPr>
                    </a:p>
                  </a:txBody>
                  <a:tcPr marL="34314" marR="34314" marT="42892" marB="42892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28 FEB 1982</a:t>
                      </a:r>
                      <a:endParaRPr lang="hu-HU" sz="1600" b="0">
                        <a:effectLst/>
                      </a:endParaRPr>
                    </a:p>
                  </a:txBody>
                  <a:tcPr marL="34314" marR="34314" marT="42892" marB="42892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RUS</a:t>
                      </a:r>
                      <a:endParaRPr lang="hu-HU" sz="1600" b="0">
                        <a:effectLst/>
                      </a:endParaRPr>
                    </a:p>
                  </a:txBody>
                  <a:tcPr marL="34314" marR="34314" marT="42892" marB="42892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1</a:t>
                      </a:r>
                      <a:endParaRPr lang="hu-HU" sz="1600" b="0">
                        <a:effectLst/>
                      </a:endParaRPr>
                    </a:p>
                  </a:txBody>
                  <a:tcPr marL="34314" marR="34314" marT="42892" marB="42892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Budapest (HUN)</a:t>
                      </a:r>
                      <a:endParaRPr lang="hu-HU" sz="1600" b="0">
                        <a:effectLst/>
                      </a:endParaRPr>
                    </a:p>
                  </a:txBody>
                  <a:tcPr marL="34314" marR="34314" marT="42892" marB="42892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07 MAR 2004</a:t>
                      </a:r>
                      <a:endParaRPr lang="hu-HU" sz="1600" b="0">
                        <a:effectLst/>
                      </a:endParaRPr>
                    </a:p>
                  </a:txBody>
                  <a:tcPr marL="34314" marR="34314" marT="42892" marB="42892"/>
                </a:tc>
                <a:extLst>
                  <a:ext uri="{0D108BD9-81ED-4DB2-BD59-A6C34878D82A}">
                    <a16:rowId xmlns:a16="http://schemas.microsoft.com/office/drawing/2014/main" val="2501212509"/>
                  </a:ext>
                </a:extLst>
              </a:tr>
              <a:tr h="636857"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8 </a:t>
                      </a:r>
                      <a:endParaRPr lang="hu-HU" sz="1600" b="0">
                        <a:effectLst/>
                      </a:endParaRPr>
                    </a:p>
                  </a:txBody>
                  <a:tcPr marL="34314" marR="34314" marT="42892" marB="42892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2.04</a:t>
                      </a:r>
                      <a:endParaRPr lang="hu-HU" sz="1600" b="0">
                        <a:effectLst/>
                      </a:endParaRPr>
                    </a:p>
                  </a:txBody>
                  <a:tcPr marL="34314" marR="34314" marT="42892" marB="42892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 u="none" strike="noStrike">
                          <a:effectLst/>
                          <a:hlinkClick r:id="rId11"/>
                        </a:rPr>
                        <a:t>Antonietta DI MARTINO</a:t>
                      </a:r>
                      <a:endParaRPr lang="hu-HU" sz="1600" b="0">
                        <a:effectLst/>
                      </a:endParaRPr>
                    </a:p>
                  </a:txBody>
                  <a:tcPr marL="34314" marR="34314" marT="42892" marB="42892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01 JUN 1978</a:t>
                      </a:r>
                      <a:endParaRPr lang="hu-HU" sz="1600" b="0">
                        <a:effectLst/>
                      </a:endParaRPr>
                    </a:p>
                  </a:txBody>
                  <a:tcPr marL="34314" marR="34314" marT="42892" marB="42892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ITA</a:t>
                      </a:r>
                      <a:endParaRPr lang="hu-HU" sz="1600" b="0">
                        <a:effectLst/>
                      </a:endParaRPr>
                    </a:p>
                  </a:txBody>
                  <a:tcPr marL="34314" marR="34314" marT="42892" marB="42892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1</a:t>
                      </a:r>
                      <a:endParaRPr lang="hu-HU" sz="1600" b="0">
                        <a:effectLst/>
                      </a:endParaRPr>
                    </a:p>
                  </a:txBody>
                  <a:tcPr marL="34314" marR="34314" marT="42892" marB="42892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Banská Bystrica (SVK)</a:t>
                      </a:r>
                      <a:endParaRPr lang="hu-HU" sz="1600" b="0">
                        <a:effectLst/>
                      </a:endParaRPr>
                    </a:p>
                  </a:txBody>
                  <a:tcPr marL="34314" marR="34314" marT="42892" marB="42892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09 FEB 2011</a:t>
                      </a:r>
                      <a:endParaRPr lang="hu-HU" sz="1600" b="0">
                        <a:effectLst/>
                      </a:endParaRPr>
                    </a:p>
                  </a:txBody>
                  <a:tcPr marL="34314" marR="34314" marT="42892" marB="42892"/>
                </a:tc>
                <a:extLst>
                  <a:ext uri="{0D108BD9-81ED-4DB2-BD59-A6C34878D82A}">
                    <a16:rowId xmlns:a16="http://schemas.microsoft.com/office/drawing/2014/main" val="876167606"/>
                  </a:ext>
                </a:extLst>
              </a:tr>
              <a:tr h="501460"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8 </a:t>
                      </a:r>
                      <a:endParaRPr lang="hu-HU" sz="1600" b="0">
                        <a:effectLst/>
                      </a:endParaRPr>
                    </a:p>
                  </a:txBody>
                  <a:tcPr marL="34314" marR="34314" marT="42892" marB="42892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2.04</a:t>
                      </a:r>
                      <a:endParaRPr lang="hu-HU" sz="1600" b="0">
                        <a:effectLst/>
                      </a:endParaRPr>
                    </a:p>
                  </a:txBody>
                  <a:tcPr marL="34314" marR="34314" marT="42892" marB="42892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 u="none" strike="noStrike">
                          <a:effectLst/>
                          <a:hlinkClick r:id="rId12"/>
                        </a:rPr>
                        <a:t>Mariya LASITSKENE</a:t>
                      </a:r>
                      <a:endParaRPr lang="hu-HU" sz="1600" b="0">
                        <a:effectLst/>
                      </a:endParaRPr>
                    </a:p>
                  </a:txBody>
                  <a:tcPr marL="34314" marR="34314" marT="42892" marB="42892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14 JAN 1993</a:t>
                      </a:r>
                      <a:endParaRPr lang="hu-HU" sz="1600" b="0">
                        <a:effectLst/>
                      </a:endParaRPr>
                    </a:p>
                  </a:txBody>
                  <a:tcPr marL="34314" marR="34314" marT="42892" marB="42892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ANA</a:t>
                      </a:r>
                      <a:endParaRPr lang="hu-HU" sz="1600" b="0">
                        <a:effectLst/>
                      </a:endParaRPr>
                    </a:p>
                  </a:txBody>
                  <a:tcPr marL="34314" marR="34314" marT="42892" marB="42892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>
                          <a:effectLst/>
                        </a:rPr>
                        <a:t>1</a:t>
                      </a:r>
                      <a:endParaRPr lang="hu-HU" sz="1600" b="0">
                        <a:effectLst/>
                      </a:endParaRPr>
                    </a:p>
                  </a:txBody>
                  <a:tcPr marL="34314" marR="34314" marT="42892" marB="42892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 dirty="0" err="1">
                          <a:effectLst/>
                        </a:rPr>
                        <a:t>Volgograd</a:t>
                      </a:r>
                      <a:r>
                        <a:rPr lang="hu-HU" sz="1600" dirty="0">
                          <a:effectLst/>
                        </a:rPr>
                        <a:t> (RUS)</a:t>
                      </a:r>
                      <a:endParaRPr lang="hu-HU" sz="1600" b="0" dirty="0">
                        <a:effectLst/>
                      </a:endParaRPr>
                    </a:p>
                  </a:txBody>
                  <a:tcPr marL="34314" marR="34314" marT="42892" marB="42892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600" dirty="0">
                          <a:effectLst/>
                        </a:rPr>
                        <a:t>27 JAN 2018</a:t>
                      </a:r>
                      <a:endParaRPr lang="hu-HU" sz="1600" b="0" dirty="0">
                        <a:effectLst/>
                      </a:endParaRPr>
                    </a:p>
                  </a:txBody>
                  <a:tcPr marL="34314" marR="34314" marT="42892" marB="42892"/>
                </a:tc>
                <a:extLst>
                  <a:ext uri="{0D108BD9-81ED-4DB2-BD59-A6C34878D82A}">
                    <a16:rowId xmlns:a16="http://schemas.microsoft.com/office/drawing/2014/main" val="200876089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/>
              <a:t>A magasugrás fő szakaszainak és részeinek felosztása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3" y="1412875"/>
            <a:ext cx="7355086" cy="5113338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hu-HU" sz="2400" dirty="0">
                <a:solidFill>
                  <a:srgbClr val="FF0000"/>
                </a:solidFill>
              </a:rPr>
              <a:t>Nekifutás v. lendületszerzés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hu-HU" sz="2000" dirty="0"/>
              <a:t>	-   a </a:t>
            </a:r>
            <a:r>
              <a:rPr lang="hu-HU" sz="2000" dirty="0" err="1"/>
              <a:t>ledületszerzés</a:t>
            </a:r>
            <a:r>
              <a:rPr lang="hu-HU" sz="2000" dirty="0"/>
              <a:t> megkezdése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hu-HU" sz="2000" dirty="0"/>
              <a:t>	-   a nekifutási sebesség növelése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hu-HU" sz="2000" dirty="0"/>
              <a:t>	-   az felugrás előkészítése</a:t>
            </a:r>
          </a:p>
          <a:p>
            <a:pPr marL="609600" indent="-609600">
              <a:lnSpc>
                <a:spcPct val="80000"/>
              </a:lnSpc>
              <a:buFontTx/>
              <a:buAutoNum type="arabicPeriod" startAt="2"/>
            </a:pPr>
            <a:r>
              <a:rPr lang="hu-HU" sz="2400" dirty="0">
                <a:solidFill>
                  <a:srgbClr val="FF0000"/>
                </a:solidFill>
              </a:rPr>
              <a:t> Felugrás: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hu-HU" sz="2000" dirty="0"/>
              <a:t>		a</a:t>
            </a:r>
            <a:r>
              <a:rPr lang="hu-HU" sz="2000" i="1" dirty="0"/>
              <a:t>z ugróláb munkája: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hu-HU" sz="2000" dirty="0"/>
              <a:t>			- a kitámasztás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hu-HU" sz="2000" dirty="0"/>
              <a:t>			- az </a:t>
            </a:r>
            <a:r>
              <a:rPr lang="hu-HU" sz="2000" dirty="0" err="1"/>
              <a:t>izületek</a:t>
            </a:r>
            <a:r>
              <a:rPr lang="hu-HU" sz="2000" dirty="0"/>
              <a:t> behajlásának sz.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hu-HU" sz="2000" dirty="0"/>
              <a:t>			- az </a:t>
            </a:r>
            <a:r>
              <a:rPr lang="hu-HU" sz="2000" dirty="0" err="1"/>
              <a:t>izületek</a:t>
            </a:r>
            <a:r>
              <a:rPr lang="hu-HU" sz="2000" dirty="0"/>
              <a:t> kinyúlásának sz.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hu-HU" sz="2400" dirty="0"/>
              <a:t>		</a:t>
            </a:r>
            <a:r>
              <a:rPr lang="hu-HU" sz="2000" i="1" dirty="0"/>
              <a:t>a lendítést végző végtagok munkája: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hu-HU" sz="2400" dirty="0"/>
              <a:t>			- </a:t>
            </a:r>
            <a:r>
              <a:rPr lang="hu-HU" sz="2000" dirty="0"/>
              <a:t>a lendítés gyorsuló sz.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hu-HU" sz="2000" dirty="0"/>
              <a:t>			- a lendítés lassuló sz.</a:t>
            </a:r>
          </a:p>
          <a:p>
            <a:pPr marL="609600" indent="-609600">
              <a:lnSpc>
                <a:spcPct val="80000"/>
              </a:lnSpc>
              <a:buFontTx/>
              <a:buAutoNum type="arabicPeriod" startAt="3"/>
            </a:pPr>
            <a:r>
              <a:rPr lang="hu-HU" sz="2400" dirty="0">
                <a:solidFill>
                  <a:srgbClr val="FF0000"/>
                </a:solidFill>
              </a:rPr>
              <a:t>Lécvétel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hu-HU" sz="2400" dirty="0">
                <a:solidFill>
                  <a:srgbClr val="FF0066"/>
                </a:solidFill>
              </a:rPr>
              <a:t>4.</a:t>
            </a:r>
            <a:r>
              <a:rPr lang="hu-HU" sz="2400" dirty="0"/>
              <a:t>     </a:t>
            </a:r>
            <a:r>
              <a:rPr lang="hu-HU" sz="2400" dirty="0">
                <a:solidFill>
                  <a:srgbClr val="FF0000"/>
                </a:solidFill>
              </a:rPr>
              <a:t>Talajra érés</a:t>
            </a:r>
          </a:p>
          <a:p>
            <a:pPr marL="1371600" lvl="2" indent="-457200">
              <a:lnSpc>
                <a:spcPct val="80000"/>
              </a:lnSpc>
            </a:pPr>
            <a:endParaRPr lang="hu-HU" dirty="0">
              <a:solidFill>
                <a:srgbClr val="FF0066"/>
              </a:solidFill>
            </a:endParaRPr>
          </a:p>
          <a:p>
            <a:pPr marL="609600" indent="-609600">
              <a:lnSpc>
                <a:spcPct val="80000"/>
              </a:lnSpc>
            </a:pPr>
            <a:endParaRPr lang="hu-HU" sz="2000" dirty="0"/>
          </a:p>
          <a:p>
            <a:pPr marL="609600" indent="-609600">
              <a:lnSpc>
                <a:spcPct val="80000"/>
              </a:lnSpc>
            </a:pPr>
            <a:endParaRPr lang="hu-HU" sz="2000" dirty="0"/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hu-HU" sz="2000" dirty="0"/>
          </a:p>
        </p:txBody>
      </p:sp>
      <p:pic>
        <p:nvPicPr>
          <p:cNvPr id="5" name="Picture 2" descr="C:\Users\Szalma László\Desktop\Magasugró képek másod évfolyam előadás 2012\stefan_holm.jpg">
            <a:extLst>
              <a:ext uri="{FF2B5EF4-FFF2-40B4-BE49-F238E27FC236}">
                <a16:creationId xmlns:a16="http://schemas.microsoft.com/office/drawing/2014/main" id="{0375A259-1399-F74E-B6B1-6571BC87D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732524"/>
            <a:ext cx="3199210" cy="4620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hu-HU"/>
              <a:t>Lendületszerzés - Nekifutás</a:t>
            </a:r>
          </a:p>
        </p:txBody>
      </p:sp>
      <p:sp>
        <p:nvSpPr>
          <p:cNvPr id="33794" name="Tartalom helye 2"/>
          <p:cNvSpPr>
            <a:spLocks noGrp="1"/>
          </p:cNvSpPr>
          <p:nvPr>
            <p:ph idx="1"/>
          </p:nvPr>
        </p:nvSpPr>
        <p:spPr>
          <a:xfrm>
            <a:off x="179388" y="1196975"/>
            <a:ext cx="8964612" cy="56610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hu-HU" dirty="0"/>
              <a:t> </a:t>
            </a:r>
            <a:r>
              <a:rPr lang="hu-HU" sz="2400" dirty="0"/>
              <a:t>A nekifutás sebességnövelő szakasza:</a:t>
            </a:r>
          </a:p>
          <a:p>
            <a:r>
              <a:rPr lang="hu-HU" sz="2400" dirty="0"/>
              <a:t>     </a:t>
            </a:r>
            <a:r>
              <a:rPr lang="hu-HU" sz="2400" b="1" i="1" dirty="0"/>
              <a:t>a nekifutás pályájának formája, </a:t>
            </a:r>
            <a:r>
              <a:rPr lang="hu-HU" sz="2400" i="1" dirty="0"/>
              <a:t>(íves – egyenes </a:t>
            </a:r>
            <a:r>
              <a:rPr lang="hu-HU" sz="2400" i="1" dirty="0" err="1"/>
              <a:t>sp</a:t>
            </a:r>
            <a:r>
              <a:rPr lang="hu-HU" sz="2400" i="1" dirty="0"/>
              <a:t>  -  </a:t>
            </a:r>
            <a:r>
              <a:rPr lang="hu-HU" sz="2400" i="1" dirty="0" err="1"/>
              <a:t>sp</a:t>
            </a:r>
            <a:r>
              <a:rPr lang="hu-HU" sz="2400" i="1" dirty="0"/>
              <a:t>  + )</a:t>
            </a:r>
            <a:endParaRPr lang="hu-HU" sz="2400" dirty="0"/>
          </a:p>
          <a:p>
            <a:r>
              <a:rPr lang="hu-HU" sz="2400" b="1" i="1" dirty="0"/>
              <a:t>     a nekifutás pályájának a léchez való viszonya,</a:t>
            </a:r>
            <a:endParaRPr lang="hu-HU" sz="2400" b="1" dirty="0"/>
          </a:p>
          <a:p>
            <a:r>
              <a:rPr lang="hu-HU" sz="2400" b="1" i="1" dirty="0"/>
              <a:t>     a futás formája, valamint</a:t>
            </a:r>
            <a:endParaRPr lang="hu-HU" sz="2400" b="1" dirty="0"/>
          </a:p>
          <a:p>
            <a:r>
              <a:rPr lang="hu-HU" sz="2400" b="1" i="1" dirty="0"/>
              <a:t>     a nekifutás tempója és ritmusa szerint.</a:t>
            </a:r>
            <a:endParaRPr lang="hu-HU" sz="2400" b="1" dirty="0"/>
          </a:p>
          <a:p>
            <a:pPr>
              <a:buFont typeface="Arial" charset="0"/>
              <a:buNone/>
            </a:pPr>
            <a:endParaRPr lang="hu-HU" sz="2400" dirty="0"/>
          </a:p>
          <a:p>
            <a:r>
              <a:rPr lang="hu-HU" sz="2400" i="1" dirty="0"/>
              <a:t>Az </a:t>
            </a:r>
            <a:r>
              <a:rPr lang="hu-HU" sz="2400" b="1" i="1" dirty="0"/>
              <a:t>íves</a:t>
            </a:r>
            <a:r>
              <a:rPr lang="hu-HU" sz="2400" i="1" dirty="0"/>
              <a:t> nekifutás alapvetően kétféle lehet:</a:t>
            </a:r>
            <a:endParaRPr lang="hu-HU" sz="2400" dirty="0"/>
          </a:p>
          <a:p>
            <a:pPr>
              <a:buFont typeface="Arial" charset="0"/>
              <a:buNone/>
            </a:pPr>
            <a:r>
              <a:rPr lang="hu-HU" sz="2400" i="1" dirty="0"/>
              <a:t>     köríves nekifutás, ahol</a:t>
            </a:r>
            <a:r>
              <a:rPr lang="hu-HU" sz="2400" dirty="0"/>
              <a:t> R=</a:t>
            </a:r>
            <a:r>
              <a:rPr lang="hu-HU" sz="2400" i="1" dirty="0"/>
              <a:t> állandó. </a:t>
            </a:r>
            <a:endParaRPr lang="hu-HU" sz="2400" dirty="0"/>
          </a:p>
          <a:p>
            <a:pPr>
              <a:buFont typeface="Arial" charset="0"/>
              <a:buNone/>
            </a:pPr>
            <a:r>
              <a:rPr lang="hu-HU" sz="2400" i="1" dirty="0"/>
              <a:t>     úgynevezett "simuló köríves" nekifutás, </a:t>
            </a:r>
          </a:p>
          <a:p>
            <a:pPr>
              <a:buFont typeface="Arial" charset="0"/>
              <a:buNone/>
            </a:pPr>
            <a:r>
              <a:rPr lang="hu-HU" sz="2400" i="1" dirty="0"/>
              <a:t>     ahol a sugárhossz fokozatosan</a:t>
            </a:r>
          </a:p>
          <a:p>
            <a:pPr>
              <a:buFont typeface="Arial" charset="0"/>
              <a:buNone/>
            </a:pPr>
            <a:r>
              <a:rPr lang="hu-HU" sz="2400" i="1" dirty="0"/>
              <a:t>     csökken a kitámasztásig </a:t>
            </a:r>
            <a:endParaRPr lang="hu-HU" sz="2400" dirty="0"/>
          </a:p>
          <a:p>
            <a:pPr>
              <a:buFont typeface="Arial" charset="0"/>
              <a:buNone/>
            </a:pPr>
            <a:endParaRPr lang="hu-HU" sz="2000" dirty="0"/>
          </a:p>
          <a:p>
            <a:endParaRPr lang="hu-HU" dirty="0"/>
          </a:p>
        </p:txBody>
      </p:sp>
      <p:pic>
        <p:nvPicPr>
          <p:cNvPr id="6" name="Picture 2" descr="image22">
            <a:extLst>
              <a:ext uri="{FF2B5EF4-FFF2-40B4-BE49-F238E27FC236}">
                <a16:creationId xmlns:a16="http://schemas.microsoft.com/office/drawing/2014/main" id="{AEF1DD70-F056-C948-B790-B8ADAE26B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9563" y="2565400"/>
            <a:ext cx="2293937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image23">
            <a:extLst>
              <a:ext uri="{FF2B5EF4-FFF2-40B4-BE49-F238E27FC236}">
                <a16:creationId xmlns:a16="http://schemas.microsoft.com/office/drawing/2014/main" id="{869A19C7-0432-5F44-9547-D7FC1871A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4348163"/>
            <a:ext cx="2463800" cy="250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/>
              <a:t>A nekifutás pályája a léchez viszonyítva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b="1" i="1" dirty="0"/>
              <a:t>Egyenes nekifutási pálya esetén a nekifutás vonala 45° </a:t>
            </a:r>
            <a:r>
              <a:rPr lang="hu-HU" b="1" i="1" dirty="0" err="1"/>
              <a:t>-nál</a:t>
            </a:r>
            <a:r>
              <a:rPr lang="hu-HU" b="1" i="1" dirty="0"/>
              <a:t> kisebb szöget zár be a léccel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hu-HU" i="1" dirty="0"/>
              <a:t>a nekifutás sebessége,</a:t>
            </a:r>
            <a:endParaRPr lang="hu-HU" dirty="0"/>
          </a:p>
          <a:p>
            <a:pPr marL="514350" indent="-514350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hu-HU" i="1" dirty="0"/>
              <a:t>az ugrólábfej helyzete a léchez viszonyítva (a léchez közelebbi vagy távolabbi lábbal ugrik-e),</a:t>
            </a:r>
            <a:endParaRPr lang="hu-HU" dirty="0"/>
          </a:p>
          <a:p>
            <a:pPr marL="514350" indent="-514350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hu-HU" i="1" dirty="0"/>
              <a:t>az ugrás magassága,</a:t>
            </a:r>
            <a:endParaRPr lang="hu-HU" dirty="0"/>
          </a:p>
          <a:p>
            <a:pPr marL="514350" indent="-514350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hu-HU" i="1" dirty="0"/>
              <a:t>a felugrás léctől való távolsága,</a:t>
            </a:r>
            <a:endParaRPr lang="hu-HU" dirty="0"/>
          </a:p>
          <a:p>
            <a:pPr marL="514350" indent="-514350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hu-HU" i="1" dirty="0"/>
              <a:t>a lendítőláb hossztengely körüli forgatóhatásának nagysága,</a:t>
            </a:r>
            <a:endParaRPr lang="hu-HU" dirty="0"/>
          </a:p>
          <a:p>
            <a:pPr marL="514350" indent="-514350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hu-HU" i="1" dirty="0"/>
              <a:t>a lendítés formája.</a:t>
            </a:r>
            <a:endParaRPr lang="hu-H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hu-HU"/>
              <a:t>Nekifutás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545137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400" b="1" dirty="0">
                <a:solidFill>
                  <a:srgbClr val="00B0F0"/>
                </a:solidFill>
              </a:rPr>
              <a:t>Általában 7-12 futólépéssel.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400" i="1" dirty="0"/>
              <a:t>A nekifutás végsebességét meghatározó tényezők:</a:t>
            </a:r>
            <a:endParaRPr lang="hu-HU" sz="2400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400" i="1" dirty="0"/>
              <a:t>             A technikai tudás szintje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400" i="1" dirty="0"/>
              <a:t>             A felugrásban részt vevő izmok ereje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400" i="1" dirty="0"/>
              <a:t>             A felugrás dinamikája.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400" i="1" dirty="0"/>
              <a:t>             A fékezés mértéke a felugrás alatt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200" dirty="0"/>
              <a:t>Férfiak:   Hasmánt (m/s)</a:t>
            </a:r>
            <a:r>
              <a:rPr lang="hu-HU" sz="2200" i="1" dirty="0"/>
              <a:t> 7,0-7,5       </a:t>
            </a:r>
            <a:r>
              <a:rPr lang="hu-HU" sz="2200" b="1" dirty="0" err="1"/>
              <a:t>Flop</a:t>
            </a:r>
            <a:r>
              <a:rPr lang="hu-HU" sz="2200" b="1" dirty="0"/>
              <a:t> (m/s)   </a:t>
            </a:r>
            <a:r>
              <a:rPr lang="hu-HU" sz="2200" b="1" i="1" dirty="0"/>
              <a:t>8,0- 9,0</a:t>
            </a:r>
            <a:endParaRPr lang="hu-HU" sz="2200" b="1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200" dirty="0"/>
              <a:t>Nők:                                   6,0-6,5                            </a:t>
            </a:r>
            <a:r>
              <a:rPr lang="hu-HU" sz="2200" b="1" dirty="0"/>
              <a:t>6,5-7,0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400" b="1" i="1" dirty="0"/>
              <a:t>Az optimális végsebesség eléréséhez szükséges lépésszámot meghatározzák:</a:t>
            </a:r>
            <a:endParaRPr lang="hu-HU" sz="2400" b="1" dirty="0"/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hu-HU" sz="2400" i="1" dirty="0">
                <a:solidFill>
                  <a:srgbClr val="0E045C"/>
                </a:solidFill>
              </a:rPr>
              <a:t>       </a:t>
            </a:r>
            <a:r>
              <a:rPr lang="hu-HU" sz="2400" dirty="0">
                <a:solidFill>
                  <a:srgbClr val="00B050"/>
                </a:solidFill>
              </a:rPr>
              <a:t>Az ugró futógyorsasági képességei.  </a:t>
            </a:r>
            <a:r>
              <a:rPr lang="hu-HU" sz="2400" i="1" dirty="0"/>
              <a:t>A nagyobb futógyorsasággal rendelkezők rövidebb nekifutást alkalmazhatnak, a lassúbbaknak célszerűbb a hosszabb nekifutás (nagyobb lépésszám).</a:t>
            </a:r>
            <a:endParaRPr lang="hu-HU" sz="2400" dirty="0"/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hu-HU" sz="2400" i="1" dirty="0">
                <a:solidFill>
                  <a:srgbClr val="002060"/>
                </a:solidFill>
              </a:rPr>
              <a:t>      </a:t>
            </a:r>
            <a:r>
              <a:rPr lang="hu-HU" sz="2400" i="1" dirty="0">
                <a:solidFill>
                  <a:srgbClr val="00B050"/>
                </a:solidFill>
              </a:rPr>
              <a:t>A futótechnika stabilitása. </a:t>
            </a:r>
            <a:r>
              <a:rPr lang="hu-HU" sz="2400" i="1" dirty="0"/>
              <a:t>Minél labilisabb a futótechnika, annál rövidebbnek kell lennie a nekifutásnak.</a:t>
            </a:r>
            <a:endParaRPr lang="hu-HU" sz="2400" dirty="0"/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hu-HU" sz="2400" i="1" dirty="0">
                <a:solidFill>
                  <a:srgbClr val="00B050"/>
                </a:solidFill>
              </a:rPr>
              <a:t>     A technikai tudásszint. </a:t>
            </a:r>
            <a:r>
              <a:rPr lang="hu-HU" sz="2400" i="1" dirty="0"/>
              <a:t>Minél magasabb, annál több lehet a lendületszerzéshez használható lépésszám.</a:t>
            </a:r>
            <a:endParaRPr lang="hu-HU" sz="2400" dirty="0"/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hu-HU" sz="2400" i="1" dirty="0"/>
              <a:t>     </a:t>
            </a:r>
            <a:r>
              <a:rPr lang="hu-HU" sz="2400" i="1" dirty="0">
                <a:solidFill>
                  <a:srgbClr val="00B050"/>
                </a:solidFill>
              </a:rPr>
              <a:t>Az összpontosítási készség foka. </a:t>
            </a:r>
            <a:r>
              <a:rPr lang="hu-HU" sz="2400" i="1" dirty="0"/>
              <a:t>A szétszórtabb figyelmű ugrónak célszerű kevesebb lépésszámot alkalmazni.</a:t>
            </a:r>
            <a:endParaRPr lang="hu-HU" sz="2200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2200" dirty="0" err="1"/>
              <a:t>Tidow</a:t>
            </a:r>
            <a:r>
              <a:rPr lang="hu-HU" sz="2200" i="1" dirty="0"/>
              <a:t> (1993) szerint egy </a:t>
            </a:r>
            <a:r>
              <a:rPr lang="hu-HU" sz="2200" b="1" i="1" dirty="0"/>
              <a:t>197 cm </a:t>
            </a:r>
            <a:r>
              <a:rPr lang="hu-HU" sz="2200" i="1" dirty="0"/>
              <a:t>termetű magasugró nekifutásának optimális paraméterei </a:t>
            </a:r>
            <a:r>
              <a:rPr lang="hu-HU" sz="2200" b="1" i="1" dirty="0"/>
              <a:t>240 cm </a:t>
            </a:r>
            <a:r>
              <a:rPr lang="hu-HU" sz="2200" i="1" dirty="0"/>
              <a:t>magasság átugrásához a következők </a:t>
            </a:r>
            <a:endParaRPr lang="hu-HU" sz="2200" dirty="0"/>
          </a:p>
        </p:txBody>
      </p:sp>
      <p:sp>
        <p:nvSpPr>
          <p:cNvPr id="36866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6867" name="Picture 2" descr="image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908050"/>
            <a:ext cx="5403850" cy="569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image30">
            <a:extLst>
              <a:ext uri="{FF2B5EF4-FFF2-40B4-BE49-F238E27FC236}">
                <a16:creationId xmlns:a16="http://schemas.microsoft.com/office/drawing/2014/main" id="{4B786A08-C869-9046-A67D-493A228AA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6113" y="1060450"/>
            <a:ext cx="5403850" cy="569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Felugrás előkészítése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400675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400" i="1" dirty="0"/>
              <a:t>A </a:t>
            </a:r>
            <a:r>
              <a:rPr lang="hu-HU" sz="2400" i="1" dirty="0" err="1"/>
              <a:t>flop</a:t>
            </a:r>
            <a:r>
              <a:rPr lang="hu-HU" sz="2400" i="1" dirty="0"/>
              <a:t> technikánál az utolsó lendítőlábas lépés rövidebb lehet, hasonlóképpen kisebb a térdhajlítás is.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400" i="1" dirty="0"/>
              <a:t>célszerű hajlított láblendítést alkalmazni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400" i="1" dirty="0"/>
              <a:t>kitámasztásnál a súlypontnak hátrébb kell elhelyezkednie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400" i="1" dirty="0"/>
              <a:t> utolsó lendítőlábas lépés támaszideje hosszabb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400" i="1" dirty="0"/>
              <a:t>a súlypont az utolsó két lépés közben ne mutasson nagy függőleges irányú mozgást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2400" i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400" b="1" dirty="0"/>
              <a:t>A kitámasztás formáját, dinamikáját meghatározza: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hu-HU" sz="2400" dirty="0"/>
              <a:t>a nekifutás formája,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hu-HU" sz="2400" dirty="0"/>
              <a:t>a nekifutás végsebessége,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hu-HU" sz="2400" dirty="0"/>
              <a:t>a lendítés formája,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hu-HU" sz="2400" dirty="0"/>
              <a:t>az átalakítandó mozgási energia mennyisége, a fékezés nagysága.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br>
              <a:rPr lang="hu-HU" sz="2400" dirty="0"/>
            </a:br>
            <a:r>
              <a:rPr lang="hu-HU" sz="2400" dirty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2400" dirty="0"/>
          </a:p>
        </p:txBody>
      </p:sp>
      <p:pic>
        <p:nvPicPr>
          <p:cNvPr id="5" name="Picture 2" descr="image9">
            <a:extLst>
              <a:ext uri="{FF2B5EF4-FFF2-40B4-BE49-F238E27FC236}">
                <a16:creationId xmlns:a16="http://schemas.microsoft.com/office/drawing/2014/main" id="{B18FAF5E-2E58-4540-97F8-79733B56B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8975" y="3716338"/>
            <a:ext cx="197643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Történet 1</a:t>
            </a:r>
          </a:p>
        </p:txBody>
      </p:sp>
      <p:sp>
        <p:nvSpPr>
          <p:cNvPr id="16386" name="Tartalom helye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256212"/>
          </a:xfrm>
        </p:spPr>
        <p:txBody>
          <a:bodyPr/>
          <a:lstStyle/>
          <a:p>
            <a:r>
              <a:rPr lang="hu-HU" sz="2800" i="1"/>
              <a:t>helyből és nekifutással ókorban -  vázaképek. </a:t>
            </a:r>
          </a:p>
          <a:p>
            <a:r>
              <a:rPr lang="hu-HU" sz="2800" i="1"/>
              <a:t>Az ókori olimpiák műsorán azonban nem szerepelt a magasugrás.</a:t>
            </a:r>
          </a:p>
          <a:p>
            <a:r>
              <a:rPr lang="hu-HU" sz="2800" i="1"/>
              <a:t>A XV. és XVI. században a népünnepélyek, mulatságok kedvelt gyakorlata volt a magasugrás (emelt ugróhelyről,guggolásban) </a:t>
            </a:r>
          </a:p>
          <a:p>
            <a:r>
              <a:rPr lang="hu-HU" sz="2800"/>
              <a:t>Kelet-afrikai törzsek avatási szert.</a:t>
            </a:r>
          </a:p>
          <a:p>
            <a:r>
              <a:rPr lang="hu-HU" sz="2800" i="1"/>
              <a:t>A versenyszerű magasugrás az </a:t>
            </a:r>
          </a:p>
          <a:p>
            <a:pPr>
              <a:buFont typeface="Arial" charset="0"/>
              <a:buNone/>
            </a:pPr>
            <a:r>
              <a:rPr lang="hu-HU" sz="2800" i="1"/>
              <a:t>     1800-as években Írországban és </a:t>
            </a:r>
          </a:p>
          <a:p>
            <a:pPr>
              <a:buFont typeface="Arial" charset="0"/>
              <a:buNone/>
            </a:pPr>
            <a:r>
              <a:rPr lang="hu-HU" sz="2800" i="1"/>
              <a:t>     Skóciában jelent meg</a:t>
            </a:r>
            <a:endParaRPr lang="hu-HU" sz="2800"/>
          </a:p>
          <a:p>
            <a:endParaRPr lang="hu-HU"/>
          </a:p>
        </p:txBody>
      </p:sp>
      <p:pic>
        <p:nvPicPr>
          <p:cNvPr id="5" name="Picture 2" descr="image1">
            <a:extLst>
              <a:ext uri="{FF2B5EF4-FFF2-40B4-BE49-F238E27FC236}">
                <a16:creationId xmlns:a16="http://schemas.microsoft.com/office/drawing/2014/main" id="{422501EE-A5CE-2341-A4B1-8CAAFF85E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7834" y="3850107"/>
            <a:ext cx="2814638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9366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/>
              <a:t>Az ugróláb ízületeinek behajlása</a:t>
            </a:r>
            <a:br>
              <a:rPr lang="hu-HU" dirty="0"/>
            </a:br>
            <a:endParaRPr lang="hu-HU" dirty="0"/>
          </a:p>
        </p:txBody>
      </p:sp>
      <p:sp>
        <p:nvSpPr>
          <p:cNvPr id="38914" name="Tartalom helye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616575"/>
          </a:xfrm>
        </p:spPr>
        <p:txBody>
          <a:bodyPr/>
          <a:lstStyle/>
          <a:p>
            <a:pPr>
              <a:buFont typeface="Arial" charset="0"/>
              <a:buNone/>
            </a:pPr>
            <a:endParaRPr lang="hu-HU" sz="2400" dirty="0"/>
          </a:p>
          <a:p>
            <a:r>
              <a:rPr lang="hu-HU" sz="2400" dirty="0"/>
              <a:t>      A talp talajra nyomódása után a csípő-, térd- és    bokaízületben hajlítás jön létre</a:t>
            </a:r>
          </a:p>
          <a:p>
            <a:r>
              <a:rPr lang="hu-HU" sz="2400" dirty="0"/>
              <a:t>     amely a testsúly 5-9-szerese is lehet </a:t>
            </a:r>
          </a:p>
          <a:p>
            <a:r>
              <a:rPr lang="hu-HU" sz="2400" dirty="0"/>
              <a:t>     az ízületek behajlása következtében a csípő-, a térdfeszítő,    valamint a bokaízület  izmai megnyúlnak,</a:t>
            </a:r>
          </a:p>
          <a:p>
            <a:r>
              <a:rPr lang="hu-HU" sz="2400" dirty="0"/>
              <a:t>     energia tárolódik </a:t>
            </a:r>
            <a:r>
              <a:rPr lang="hu-HU" sz="2400" i="1" dirty="0"/>
              <a:t>(passzív feszülés növekedés)</a:t>
            </a:r>
          </a:p>
          <a:p>
            <a:r>
              <a:rPr lang="hu-HU" sz="2400" dirty="0"/>
              <a:t>     a legjellemzőbb végső ízületi hajlásszöge, amely 135-140° körül van</a:t>
            </a:r>
          </a:p>
          <a:p>
            <a:pPr>
              <a:buFont typeface="Arial" charset="0"/>
              <a:buNone/>
            </a:pPr>
            <a:r>
              <a:rPr lang="hu-HU" sz="2400" dirty="0"/>
              <a:t> </a:t>
            </a:r>
          </a:p>
          <a:p>
            <a:pPr>
              <a:buFont typeface="Arial" charset="0"/>
              <a:buNone/>
            </a:pPr>
            <a:endParaRPr lang="hu-HU" sz="2400" dirty="0"/>
          </a:p>
          <a:p>
            <a:pPr>
              <a:buFont typeface="Arial" charset="0"/>
              <a:buNone/>
            </a:pPr>
            <a:endParaRPr lang="hu-HU" sz="2400" dirty="0"/>
          </a:p>
          <a:p>
            <a:pPr>
              <a:buFont typeface="Arial" charset="0"/>
              <a:buNone/>
            </a:pPr>
            <a:endParaRPr lang="hu-HU" sz="2400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7862B5BE-DC09-B341-B5CA-FA7B31EFA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4686300"/>
            <a:ext cx="3455987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/>
              <a:t>Az ugróláb ízületeinek kinyújtása</a:t>
            </a:r>
            <a:br>
              <a:rPr lang="hu-HU" dirty="0"/>
            </a:br>
            <a:endParaRPr lang="hu-HU" dirty="0"/>
          </a:p>
        </p:txBody>
      </p:sp>
      <p:sp>
        <p:nvSpPr>
          <p:cNvPr id="39938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400"/>
              <a:t>Az ízületek kinyúlásának szakaszát elrugaszkodásnak nevezzük</a:t>
            </a:r>
          </a:p>
          <a:p>
            <a:r>
              <a:rPr lang="hu-HU" sz="2400"/>
              <a:t>a vízszintes sebesség tovább csökken</a:t>
            </a:r>
          </a:p>
          <a:p>
            <a:r>
              <a:rPr lang="hu-HU" sz="2400"/>
              <a:t>Férfiaknál a legrövidebb felugrási idő 0.155 s (</a:t>
            </a:r>
            <a:r>
              <a:rPr lang="hu-HU" sz="2400" i="1"/>
              <a:t>Mögenburg</a:t>
            </a:r>
            <a:r>
              <a:rPr lang="hu-HU" sz="2400"/>
              <a:t>),            nőknél 0.115 s (</a:t>
            </a:r>
            <a:r>
              <a:rPr lang="hu-HU" sz="2400" i="1"/>
              <a:t>Kosztadinova</a:t>
            </a:r>
            <a:r>
              <a:rPr lang="hu-HU" sz="2400"/>
              <a:t>)</a:t>
            </a:r>
          </a:p>
          <a:p>
            <a:pPr>
              <a:buFont typeface="Arial" charset="0"/>
              <a:buNone/>
            </a:pPr>
            <a:r>
              <a:rPr lang="hu-HU" sz="2400"/>
              <a:t> </a:t>
            </a:r>
          </a:p>
          <a:p>
            <a:endParaRPr lang="hu-HU" sz="2400"/>
          </a:p>
        </p:txBody>
      </p:sp>
      <p:pic>
        <p:nvPicPr>
          <p:cNvPr id="6" name="Picture 2" descr="C:\Users\Szalma László\Desktop\Magasugró képek másod évfolyam előadás 2012\IAAF+World+Athletics+Final+2007+Day+2+yvYoXUyI1FIl.jpg">
            <a:extLst>
              <a:ext uri="{FF2B5EF4-FFF2-40B4-BE49-F238E27FC236}">
                <a16:creationId xmlns:a16="http://schemas.microsoft.com/office/drawing/2014/main" id="{5AC39D9F-79AF-BE47-B67F-F3CE4C9F1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429000"/>
            <a:ext cx="4679950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Szalma László\Desktop\Magasugró képek másod évfolyam előadás 2012\stefan_holm200x325.jpg">
            <a:extLst>
              <a:ext uri="{FF2B5EF4-FFF2-40B4-BE49-F238E27FC236}">
                <a16:creationId xmlns:a16="http://schemas.microsoft.com/office/drawing/2014/main" id="{E9B71A6E-E490-9441-80DE-17A981456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3429000"/>
            <a:ext cx="19050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3216E52-625E-4C9E-698C-4BD9EAB33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43A4BD12-91D8-B0DB-46C9-565A284B51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4853"/>
            <a:ext cx="8248766" cy="6422199"/>
          </a:xfrm>
        </p:spPr>
      </p:pic>
    </p:spTree>
    <p:extLst>
      <p:ext uri="{BB962C8B-B14F-4D97-AF65-F5344CB8AC3E}">
        <p14:creationId xmlns:p14="http://schemas.microsoft.com/office/powerpoint/2010/main" val="22045282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F75BAC3-5288-665B-CF7E-8E33BFE8D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88640"/>
            <a:ext cx="8589640" cy="648072"/>
          </a:xfrm>
        </p:spPr>
        <p:txBody>
          <a:bodyPr/>
          <a:lstStyle/>
          <a:p>
            <a:r>
              <a:rPr lang="hu-HU" sz="3200" dirty="0"/>
              <a:t>Bp. vb - selejtező – 33 induló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589B86BE-3331-CC7F-3E3D-56F96AEEA6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848" y="836712"/>
            <a:ext cx="8229600" cy="6009902"/>
          </a:xfrm>
        </p:spPr>
      </p:pic>
    </p:spTree>
    <p:extLst>
      <p:ext uri="{BB962C8B-B14F-4D97-AF65-F5344CB8AC3E}">
        <p14:creationId xmlns:p14="http://schemas.microsoft.com/office/powerpoint/2010/main" val="33185328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6BC117A-18AC-66BC-53B0-88C92A1CC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/>
          <a:lstStyle/>
          <a:p>
            <a:r>
              <a:rPr lang="hu-HU" sz="3600" b="1" dirty="0"/>
              <a:t>Budapest Vb - döntő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135B9AC7-3EA4-22C0-5B52-34217A2D16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447" y="836712"/>
            <a:ext cx="8993106" cy="5904656"/>
          </a:xfrm>
        </p:spPr>
      </p:pic>
    </p:spTree>
    <p:extLst>
      <p:ext uri="{BB962C8B-B14F-4D97-AF65-F5344CB8AC3E}">
        <p14:creationId xmlns:p14="http://schemas.microsoft.com/office/powerpoint/2010/main" val="4534758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pPr algn="l"/>
            <a:r>
              <a:rPr lang="hu-HU" dirty="0"/>
              <a:t>Budapest VB 2023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980728"/>
            <a:ext cx="8579296" cy="5688632"/>
          </a:xfrm>
        </p:spPr>
        <p:txBody>
          <a:bodyPr/>
          <a:lstStyle/>
          <a:p>
            <a:r>
              <a:rPr lang="hu-HU" sz="2000" i="1" dirty="0" err="1"/>
              <a:t>Men's</a:t>
            </a:r>
            <a:r>
              <a:rPr lang="hu-HU" sz="2000" i="1" dirty="0"/>
              <a:t> </a:t>
            </a:r>
            <a:r>
              <a:rPr lang="hu-HU" sz="2000" i="1" dirty="0" err="1"/>
              <a:t>High</a:t>
            </a:r>
            <a:r>
              <a:rPr lang="hu-HU" sz="2000" i="1" dirty="0"/>
              <a:t> </a:t>
            </a:r>
            <a:r>
              <a:rPr lang="hu-HU" sz="2000" i="1" dirty="0" err="1"/>
              <a:t>Jump</a:t>
            </a:r>
            <a:r>
              <a:rPr lang="hu-HU" sz="2000" i="1" dirty="0"/>
              <a:t> </a:t>
            </a:r>
          </a:p>
          <a:p>
            <a:pPr marL="514350" indent="-514350">
              <a:buAutoNum type="arabicPeriod"/>
            </a:pPr>
            <a:r>
              <a:rPr lang="hu-HU" sz="2000" b="1" cap="all" dirty="0" err="1"/>
              <a:t>Gianmarco</a:t>
            </a:r>
            <a:r>
              <a:rPr lang="hu-HU" sz="2000" b="1" cap="all" dirty="0"/>
              <a:t> </a:t>
            </a:r>
            <a:r>
              <a:rPr lang="hu-HU" sz="2000" b="1" cap="all" dirty="0" err="1"/>
              <a:t>Tamberi</a:t>
            </a:r>
            <a:r>
              <a:rPr lang="hu-HU" sz="2000" b="1" cap="all" dirty="0"/>
              <a:t>  ITA 2.36 </a:t>
            </a:r>
            <a:r>
              <a:rPr lang="hu-HU" sz="2000" b="1" dirty="0"/>
              <a:t>m</a:t>
            </a:r>
          </a:p>
          <a:p>
            <a:pPr marL="514350" indent="-514350">
              <a:buAutoNum type="arabicPeriod"/>
            </a:pPr>
            <a:r>
              <a:rPr lang="hu-HU" sz="2000" b="1" cap="all" dirty="0" err="1"/>
              <a:t>JuVaughn</a:t>
            </a:r>
            <a:r>
              <a:rPr lang="hu-HU" sz="2000" b="1" cap="all" dirty="0"/>
              <a:t> Harrison  USA 2.36 </a:t>
            </a:r>
            <a:r>
              <a:rPr lang="hu-HU" sz="2000" b="1" dirty="0"/>
              <a:t>m</a:t>
            </a:r>
          </a:p>
          <a:p>
            <a:pPr marL="514350" indent="-514350">
              <a:buAutoNum type="arabicPeriod"/>
            </a:pPr>
            <a:r>
              <a:rPr lang="hu-HU" sz="2000" b="1" dirty="0" err="1"/>
              <a:t>Mutaz</a:t>
            </a:r>
            <a:r>
              <a:rPr lang="hu-HU" sz="2000" b="1" dirty="0"/>
              <a:t> </a:t>
            </a:r>
            <a:r>
              <a:rPr lang="hu-HU" sz="2000" b="1" dirty="0" err="1"/>
              <a:t>Essa</a:t>
            </a:r>
            <a:r>
              <a:rPr lang="hu-HU" sz="2000" b="1" dirty="0"/>
              <a:t> </a:t>
            </a:r>
            <a:r>
              <a:rPr lang="hu-HU" sz="2000" b="1" dirty="0" err="1"/>
              <a:t>Barshim</a:t>
            </a:r>
            <a:r>
              <a:rPr lang="hu-HU" sz="2000" b="1" dirty="0"/>
              <a:t>      QAT 2.33 m</a:t>
            </a:r>
          </a:p>
          <a:p>
            <a:pPr>
              <a:buNone/>
            </a:pPr>
            <a:endParaRPr lang="hu-HU" sz="2000" b="1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hu-HU" dirty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hu-HU" sz="2800" dirty="0">
              <a:ea typeface="Calibri"/>
              <a:cs typeface="Times New Roman"/>
            </a:endParaRPr>
          </a:p>
          <a:p>
            <a:pPr>
              <a:buNone/>
            </a:pPr>
            <a:endParaRPr lang="hu-H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671292-ECE5-704A-A378-012883F7B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83" y="4808487"/>
            <a:ext cx="3034680" cy="1995279"/>
          </a:xfrm>
          <a:prstGeom prst="rect">
            <a:avLst/>
          </a:prstGeom>
        </p:spPr>
      </p:pic>
      <p:pic>
        <p:nvPicPr>
          <p:cNvPr id="4" name="Kép 3" descr="Mutaz Essa Barshim And Gianmarco Tamberi Share Men's High Jump Gold Medal :  Live Updates: The Tokyo Olympics : NPR">
            <a:extLst>
              <a:ext uri="{FF2B5EF4-FFF2-40B4-BE49-F238E27FC236}">
                <a16:creationId xmlns:a16="http://schemas.microsoft.com/office/drawing/2014/main" id="{B80B2F51-5E49-4161-93A5-89664BCEE7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384" y="4982742"/>
            <a:ext cx="2137255" cy="1600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 descr="JuVaughn HARRISON | Profile | World Athletics">
            <a:extLst>
              <a:ext uri="{FF2B5EF4-FFF2-40B4-BE49-F238E27FC236}">
                <a16:creationId xmlns:a16="http://schemas.microsoft.com/office/drawing/2014/main" id="{4AA6AA06-7975-B68C-B72C-89D47062CD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004" y="2536548"/>
            <a:ext cx="3460067" cy="2306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 descr="Mutaz Essa Barshim wins world high jump gold - AW">
            <a:extLst>
              <a:ext uri="{FF2B5EF4-FFF2-40B4-BE49-F238E27FC236}">
                <a16:creationId xmlns:a16="http://schemas.microsoft.com/office/drawing/2014/main" id="{8DA4A436-BF93-AC5C-8EEF-270F3D3BB1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617" y="4755436"/>
            <a:ext cx="3302000" cy="1981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Kép 8" descr="Atlétikai vb: Gianmarco Tamberi lett a magasugrás világbajnoka - Nemzeti  Sport">
            <a:extLst>
              <a:ext uri="{FF2B5EF4-FFF2-40B4-BE49-F238E27FC236}">
                <a16:creationId xmlns:a16="http://schemas.microsoft.com/office/drawing/2014/main" id="{765CDF3A-B203-672A-5F75-F2D7BA8E02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35" y="2732915"/>
            <a:ext cx="3501169" cy="1970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Kép 9" descr="Gianmarco Tamberi in finale nel salto in alto ai Mondiali di Atletica 2023  di Budapest">
            <a:extLst>
              <a:ext uri="{FF2B5EF4-FFF2-40B4-BE49-F238E27FC236}">
                <a16:creationId xmlns:a16="http://schemas.microsoft.com/office/drawing/2014/main" id="{66DF7189-8448-F7E9-FC60-297AA789CD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804" y="90916"/>
            <a:ext cx="4225133" cy="2376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Kép 10" descr="Mr. Jumps': Former LSU All-American JuVaughn Harrison claims ...">
            <a:extLst>
              <a:ext uri="{FF2B5EF4-FFF2-40B4-BE49-F238E27FC236}">
                <a16:creationId xmlns:a16="http://schemas.microsoft.com/office/drawing/2014/main" id="{EE7E8F1D-D13C-5CC4-E889-28CBDC1D62E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860" y="2356406"/>
            <a:ext cx="1877005" cy="23468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ACB41F9-4E2D-4367-CA3E-33AB078F3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8A9F2BB1-03FD-7325-B998-0A793FE7D9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74638"/>
            <a:ext cx="8229599" cy="6350361"/>
          </a:xfrm>
        </p:spPr>
      </p:pic>
    </p:spTree>
    <p:extLst>
      <p:ext uri="{BB962C8B-B14F-4D97-AF65-F5344CB8AC3E}">
        <p14:creationId xmlns:p14="http://schemas.microsoft.com/office/powerpoint/2010/main" val="218919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90CC671-0834-1A03-1FE3-3D3043481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1837"/>
          </a:xfrm>
        </p:spPr>
        <p:txBody>
          <a:bodyPr/>
          <a:lstStyle/>
          <a:p>
            <a:r>
              <a:rPr lang="hu-HU" sz="2800" dirty="0"/>
              <a:t>Bp. vb női magas selejtező (35)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0B7A1EA0-2A31-C2ED-44EC-794F83D071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731837"/>
            <a:ext cx="8291264" cy="6069817"/>
          </a:xfrm>
        </p:spPr>
      </p:pic>
    </p:spTree>
    <p:extLst>
      <p:ext uri="{BB962C8B-B14F-4D97-AF65-F5344CB8AC3E}">
        <p14:creationId xmlns:p14="http://schemas.microsoft.com/office/powerpoint/2010/main" val="34270667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ABFC3CF-5C53-49D1-1BAF-004D2D24F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548680"/>
          </a:xfrm>
        </p:spPr>
        <p:txBody>
          <a:bodyPr/>
          <a:lstStyle/>
          <a:p>
            <a:r>
              <a:rPr lang="hu-HU" sz="2800" dirty="0"/>
              <a:t>Bp. vb - női magas döntő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3F236BE1-26F9-257A-F2C1-0F26AC9738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577070"/>
            <a:ext cx="8640960" cy="6158468"/>
          </a:xfrm>
        </p:spPr>
      </p:pic>
    </p:spTree>
    <p:extLst>
      <p:ext uri="{BB962C8B-B14F-4D97-AF65-F5344CB8AC3E}">
        <p14:creationId xmlns:p14="http://schemas.microsoft.com/office/powerpoint/2010/main" val="6647827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/>
          <a:lstStyle/>
          <a:p>
            <a:pPr algn="l"/>
            <a:r>
              <a:rPr lang="hu-HU" dirty="0"/>
              <a:t>Budapest VB 2023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1052736"/>
            <a:ext cx="8579296" cy="5472608"/>
          </a:xfrm>
        </p:spPr>
        <p:txBody>
          <a:bodyPr/>
          <a:lstStyle/>
          <a:p>
            <a:r>
              <a:rPr lang="hu-HU" sz="2000" i="1" dirty="0" err="1"/>
              <a:t>Women's</a:t>
            </a:r>
            <a:r>
              <a:rPr lang="hu-HU" sz="2000" i="1" dirty="0"/>
              <a:t> </a:t>
            </a:r>
            <a:r>
              <a:rPr lang="hu-HU" sz="2000" i="1" dirty="0" err="1"/>
              <a:t>High</a:t>
            </a:r>
            <a:r>
              <a:rPr lang="hu-HU" sz="2000" i="1" dirty="0"/>
              <a:t> </a:t>
            </a:r>
            <a:r>
              <a:rPr lang="hu-HU" sz="2000" i="1" dirty="0" err="1"/>
              <a:t>Jump</a:t>
            </a:r>
            <a:r>
              <a:rPr lang="hu-HU" sz="2000" i="1" dirty="0"/>
              <a:t> </a:t>
            </a:r>
          </a:p>
          <a:p>
            <a:pPr marL="0" indent="0">
              <a:buNone/>
            </a:pPr>
            <a:endParaRPr lang="hu-HU" sz="2000" i="1" dirty="0"/>
          </a:p>
          <a:p>
            <a:pPr marL="0" indent="0">
              <a:buNone/>
            </a:pPr>
            <a:r>
              <a:rPr lang="hu-HU" sz="2000" dirty="0"/>
              <a:t>1.   </a:t>
            </a:r>
            <a:r>
              <a:rPr lang="hu-HU" sz="2000" b="1" dirty="0" err="1"/>
              <a:t>Jaroszlava</a:t>
            </a:r>
            <a:r>
              <a:rPr lang="hu-HU" sz="2000" b="1" dirty="0"/>
              <a:t> </a:t>
            </a:r>
            <a:r>
              <a:rPr lang="hu-HU" sz="2000" b="1" dirty="0" err="1"/>
              <a:t>Mahucsih</a:t>
            </a:r>
            <a:r>
              <a:rPr lang="hu-HU" sz="2000" b="1" dirty="0"/>
              <a:t>  UKR   2.03 m</a:t>
            </a:r>
          </a:p>
          <a:p>
            <a:pPr marL="0" indent="0">
              <a:buNone/>
            </a:pPr>
            <a:r>
              <a:rPr lang="hu-HU" sz="2000" b="1" dirty="0"/>
              <a:t>2.   Eleanor </a:t>
            </a:r>
            <a:r>
              <a:rPr lang="hu-HU" sz="2000" b="1" dirty="0" err="1"/>
              <a:t>Patterson</a:t>
            </a:r>
            <a:r>
              <a:rPr lang="hu-HU" sz="2000" b="1" dirty="0"/>
              <a:t>       AUS   2.01 m</a:t>
            </a:r>
          </a:p>
          <a:p>
            <a:pPr marL="0" indent="0">
              <a:buNone/>
            </a:pPr>
            <a:r>
              <a:rPr lang="hu-HU" sz="2000" b="1" dirty="0"/>
              <a:t>3.   Nicola </a:t>
            </a:r>
            <a:r>
              <a:rPr lang="hu-HU" sz="2000" b="1" dirty="0" err="1"/>
              <a:t>Olyslagers</a:t>
            </a:r>
            <a:r>
              <a:rPr lang="hu-HU" sz="2000" b="1" dirty="0"/>
              <a:t>        AUS   1.99 m</a:t>
            </a:r>
          </a:p>
        </p:txBody>
      </p:sp>
      <p:pic>
        <p:nvPicPr>
          <p:cNvPr id="4" name="Kép 3" descr="Ukraine's Mahuchikh soars to world championship victory in women's high  jump | Reuters">
            <a:extLst>
              <a:ext uri="{FF2B5EF4-FFF2-40B4-BE49-F238E27FC236}">
                <a16:creationId xmlns:a16="http://schemas.microsoft.com/office/drawing/2014/main" id="{0796C7D4-B2C1-AA56-F7B0-6A4D8D7DCF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533" y="132299"/>
            <a:ext cx="3772667" cy="2646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 descr="Australia seals record athletics medal haul with high jump silver and  bronze | World Athletics Championships | The Guardian">
            <a:extLst>
              <a:ext uri="{FF2B5EF4-FFF2-40B4-BE49-F238E27FC236}">
                <a16:creationId xmlns:a16="http://schemas.microsoft.com/office/drawing/2014/main" id="{8E46C123-080E-1778-13B3-417AC1068A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018" y="2983387"/>
            <a:ext cx="2873729" cy="2050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 descr="Nicola Olyslagers – Women Sport Australia">
            <a:extLst>
              <a:ext uri="{FF2B5EF4-FFF2-40B4-BE49-F238E27FC236}">
                <a16:creationId xmlns:a16="http://schemas.microsoft.com/office/drawing/2014/main" id="{1D359A4F-77F3-A58A-3407-28629326C5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852" y="4642046"/>
            <a:ext cx="3313479" cy="2206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ép 6" descr="A képen személy, ég, ruházat, kültéri látható&#10;&#10;Automatikusan generált leírás">
            <a:extLst>
              <a:ext uri="{FF2B5EF4-FFF2-40B4-BE49-F238E27FC236}">
                <a16:creationId xmlns:a16="http://schemas.microsoft.com/office/drawing/2014/main" id="{9B170C4A-4C74-DC7C-BEEC-7DEA0251D2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41168"/>
            <a:ext cx="3148422" cy="1770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Kép 7" descr="Aussie athlete's beautiful act after Ukrainian rival wins gold - Yahoo Sport">
            <a:extLst>
              <a:ext uri="{FF2B5EF4-FFF2-40B4-BE49-F238E27FC236}">
                <a16:creationId xmlns:a16="http://schemas.microsoft.com/office/drawing/2014/main" id="{68A120F2-13BD-CA2F-BFD1-91E30952926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86" y="2921562"/>
            <a:ext cx="2486170" cy="1399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Történet 2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341438"/>
            <a:ext cx="8507288" cy="532765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800" i="1" dirty="0"/>
              <a:t>Az első magasugró rekordot 1861-ben a skót</a:t>
            </a:r>
            <a:r>
              <a:rPr lang="hu-HU" sz="2800" dirty="0"/>
              <a:t> </a:t>
            </a:r>
            <a:r>
              <a:rPr lang="hu-HU" sz="2800" dirty="0" err="1"/>
              <a:t>Tivendal</a:t>
            </a:r>
            <a:r>
              <a:rPr lang="hu-HU" sz="2800" i="1" dirty="0"/>
              <a:t> érte el 185 cm-rel.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800" dirty="0" err="1"/>
              <a:t>Davin</a:t>
            </a:r>
            <a:r>
              <a:rPr lang="hu-HU" sz="2800" i="1" dirty="0"/>
              <a:t>, P. már az </a:t>
            </a:r>
            <a:r>
              <a:rPr lang="hu-HU" sz="2800" b="1" i="1" dirty="0"/>
              <a:t>átlépő technikával </a:t>
            </a:r>
            <a:r>
              <a:rPr lang="hu-HU" sz="2800" i="1" dirty="0"/>
              <a:t>ért el 1880-ban 190 cm-t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2800" i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800" b="1" i="1" dirty="0" err="1"/>
              <a:t>Ollozó</a:t>
            </a:r>
            <a:r>
              <a:rPr lang="hu-HU" sz="2800" b="1" i="1" dirty="0"/>
              <a:t> technika </a:t>
            </a:r>
            <a:r>
              <a:rPr lang="hu-HU" sz="2800" i="1" dirty="0"/>
              <a:t>–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800" i="1" dirty="0"/>
              <a:t>   homokba az ugrólábra, lábtartás váltással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800" i="1" dirty="0"/>
              <a:t>    érkeztek.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800" i="1" dirty="0"/>
              <a:t>     Az amerikai</a:t>
            </a:r>
            <a:r>
              <a:rPr lang="hu-HU" sz="2800" dirty="0"/>
              <a:t> </a:t>
            </a:r>
            <a:r>
              <a:rPr lang="hu-HU" sz="2800" dirty="0" err="1"/>
              <a:t>Sweeney</a:t>
            </a:r>
            <a:r>
              <a:rPr lang="hu-HU" sz="2800" dirty="0"/>
              <a:t>, M.</a:t>
            </a:r>
            <a:r>
              <a:rPr lang="hu-HU" sz="2800" i="1" dirty="0"/>
              <a:t>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800" i="1" dirty="0"/>
              <a:t>     1895-ben 197 cm-re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800" i="1" dirty="0"/>
              <a:t>     javította a nem hivatalos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800" i="1" dirty="0"/>
              <a:t>     világcsúcsot</a:t>
            </a:r>
            <a:endParaRPr lang="hu-HU" sz="2800" b="1" i="1" dirty="0"/>
          </a:p>
        </p:txBody>
      </p:sp>
      <p:pic>
        <p:nvPicPr>
          <p:cNvPr id="17411" name="Picture 2" descr="imag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325" y="2679700"/>
            <a:ext cx="2446338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image3">
            <a:extLst>
              <a:ext uri="{FF2B5EF4-FFF2-40B4-BE49-F238E27FC236}">
                <a16:creationId xmlns:a16="http://schemas.microsoft.com/office/drawing/2014/main" id="{BADC463D-FB28-0243-A2DB-6BBA7FF04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2689988"/>
            <a:ext cx="2446338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image2">
            <a:extLst>
              <a:ext uri="{FF2B5EF4-FFF2-40B4-BE49-F238E27FC236}">
                <a16:creationId xmlns:a16="http://schemas.microsoft.com/office/drawing/2014/main" id="{FA7DD290-3428-5241-ACC9-BAFB2BCBF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620418"/>
            <a:ext cx="2709862" cy="197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89FC89E-8974-3EA2-68B1-FF7D19AFF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DF236BF7-ABB7-15F2-C566-5CDF527B13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-50390"/>
            <a:ext cx="6696744" cy="6908390"/>
          </a:xfrm>
        </p:spPr>
      </p:pic>
    </p:spTree>
    <p:extLst>
      <p:ext uri="{BB962C8B-B14F-4D97-AF65-F5344CB8AC3E}">
        <p14:creationId xmlns:p14="http://schemas.microsoft.com/office/powerpoint/2010/main" val="42544620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8641"/>
            <a:ext cx="8229600" cy="64807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/>
              <a:t>Szabály </a:t>
            </a:r>
          </a:p>
        </p:txBody>
      </p:sp>
      <p:sp>
        <p:nvSpPr>
          <p:cNvPr id="43010" name="Tartalom helye 2"/>
          <p:cNvSpPr>
            <a:spLocks noGrp="1"/>
          </p:cNvSpPr>
          <p:nvPr>
            <p:ph idx="1"/>
          </p:nvPr>
        </p:nvSpPr>
        <p:spPr>
          <a:xfrm>
            <a:off x="107504" y="908050"/>
            <a:ext cx="8928991" cy="5761038"/>
          </a:xfrm>
        </p:spPr>
        <p:txBody>
          <a:bodyPr/>
          <a:lstStyle/>
          <a:p>
            <a:r>
              <a:rPr lang="hu-HU" sz="2400" dirty="0"/>
              <a:t>Egy lábról kell elrugaszkodni a talajról. </a:t>
            </a:r>
          </a:p>
          <a:p>
            <a:r>
              <a:rPr lang="hu-HU" sz="2400" dirty="0"/>
              <a:t>A magasugró verseny közben tetszés szerint kihagyhat magasságokat, mindaddig versenyben van, míg egymás után három sikertelen (rontott) kísérlete nincsen.</a:t>
            </a:r>
          </a:p>
          <a:p>
            <a:r>
              <a:rPr lang="hu-HU" sz="2400" dirty="0"/>
              <a:t>Sikertelen az ugrás ha:</a:t>
            </a:r>
          </a:p>
          <a:p>
            <a:pPr>
              <a:buFont typeface="Arial" charset="0"/>
              <a:buNone/>
            </a:pPr>
            <a:r>
              <a:rPr lang="hu-HU" sz="2400" dirty="0"/>
              <a:t>    - az ugrás után a léc nem marad fenn a tartókon …</a:t>
            </a:r>
          </a:p>
          <a:p>
            <a:pPr>
              <a:buFont typeface="Arial" charset="0"/>
              <a:buNone/>
            </a:pPr>
            <a:r>
              <a:rPr lang="hu-HU" sz="2400" dirty="0"/>
              <a:t>    - a két mérce között , vagy azok külső  meghosszabbításának síkján túl a versenyző testének bármely részével megérinti a talajt, beleértve a leérkező helyet, anélkül hogy a lécet átugrotta volna.</a:t>
            </a:r>
          </a:p>
          <a:p>
            <a:r>
              <a:rPr lang="hu-HU" sz="2400" dirty="0"/>
              <a:t>Nekifutás hossza 15 m, vízszintes terület, 2 segédjel, kréta nem!! Állvány  10 cm-el hosszabb mint a legnagyobb magasság</a:t>
            </a:r>
          </a:p>
          <a:p>
            <a:r>
              <a:rPr lang="hu-HU" sz="2400" dirty="0"/>
              <a:t>Leérkező hely min. 3 x 5 m,    a léc  4 m hosszú.</a:t>
            </a:r>
          </a:p>
          <a:p>
            <a:r>
              <a:rPr lang="hu-HU" sz="2400" dirty="0"/>
              <a:t>Holtverseny esetén… (?)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8888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dirty="0"/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u-HU" dirty="0"/>
          </a:p>
          <a:p>
            <a:pPr algn="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/>
              <a:t>Vége!?</a:t>
            </a:r>
          </a:p>
        </p:txBody>
      </p:sp>
      <p:pic>
        <p:nvPicPr>
          <p:cNvPr id="9" name="Picture 2" descr="C:\Users\Szalma László\Desktop\Magasugró képek másod évfolyam előadás 2012\0,,15324624-EXH,00.jpg">
            <a:extLst>
              <a:ext uri="{FF2B5EF4-FFF2-40B4-BE49-F238E27FC236}">
                <a16:creationId xmlns:a16="http://schemas.microsoft.com/office/drawing/2014/main" id="{7FF154C8-E753-CF49-92DF-058440784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6" y="188913"/>
            <a:ext cx="3812336" cy="286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Users\Szalma László\Desktop\Magasugró képek másod évfolyam előadás 2012\2892439198_cbe14216b7.jpg">
            <a:extLst>
              <a:ext uri="{FF2B5EF4-FFF2-40B4-BE49-F238E27FC236}">
                <a16:creationId xmlns:a16="http://schemas.microsoft.com/office/drawing/2014/main" id="{F14C9243-CE89-A041-9B75-CCDDF490B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3162" y="1651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C:\Users\Szalma László\Desktop\Magasugró képek másod évfolyam előadás 2012\201007010712-1_blanka-vlasic-boos-op-tia-hellebaut.jpg">
            <a:extLst>
              <a:ext uri="{FF2B5EF4-FFF2-40B4-BE49-F238E27FC236}">
                <a16:creationId xmlns:a16="http://schemas.microsoft.com/office/drawing/2014/main" id="{47116BF0-FC1B-FC4D-8BD1-1B85B5A88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3021" y="3717032"/>
            <a:ext cx="2897187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C:\Users\Szalma László\Desktop\Magasugró képek másod évfolyam előadás 2012\Stefan_Holm-1.jpg">
            <a:extLst>
              <a:ext uri="{FF2B5EF4-FFF2-40B4-BE49-F238E27FC236}">
                <a16:creationId xmlns:a16="http://schemas.microsoft.com/office/drawing/2014/main" id="{E260F4E7-3460-174D-A707-FBCA6CB94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4062" y="3513212"/>
            <a:ext cx="1943100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C:\Users\Szalma László\Desktop\Magasugró képek másod évfolyam előadás 2012\Blanka_Vlasic_208cm_Zagreb_2009.jpg">
            <a:extLst>
              <a:ext uri="{FF2B5EF4-FFF2-40B4-BE49-F238E27FC236}">
                <a16:creationId xmlns:a16="http://schemas.microsoft.com/office/drawing/2014/main" id="{F9AA1211-C413-8042-B1B6-CC0F3B3F7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313" y="3500438"/>
            <a:ext cx="2994025" cy="313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Kép 13" descr="Mariya Lasitskene 2017 FBK-Games (cropped)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162" y="258764"/>
            <a:ext cx="1997968" cy="3254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Történet 3</a:t>
            </a:r>
          </a:p>
        </p:txBody>
      </p:sp>
      <p:sp>
        <p:nvSpPr>
          <p:cNvPr id="18434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b="1" dirty="0"/>
              <a:t>Ezzel egy időben alakult ki az ún. skót-ír technika</a:t>
            </a:r>
          </a:p>
          <a:p>
            <a:pPr>
              <a:buFont typeface="Arial" charset="0"/>
              <a:buNone/>
            </a:pPr>
            <a:r>
              <a:rPr lang="hu-HU" sz="2800" b="1" dirty="0"/>
              <a:t>    </a:t>
            </a:r>
            <a:r>
              <a:rPr lang="hu-HU" sz="2800" i="1" dirty="0"/>
              <a:t>az ugrók háttal kerültek a léc fölé, hosszúsági tengelyük párhuzamos volt a léccel</a:t>
            </a:r>
            <a:endParaRPr lang="hu-HU" sz="2800" b="1" dirty="0"/>
          </a:p>
          <a:p>
            <a:r>
              <a:rPr lang="hu-HU" sz="2800" i="1" dirty="0"/>
              <a:t>első magasugró </a:t>
            </a:r>
          </a:p>
          <a:p>
            <a:pPr>
              <a:buFont typeface="Arial" charset="0"/>
              <a:buNone/>
            </a:pPr>
            <a:r>
              <a:rPr lang="hu-HU" sz="2800" i="1" dirty="0"/>
              <a:t>    olimpiai bajnok</a:t>
            </a:r>
            <a:r>
              <a:rPr lang="hu-HU" sz="2800" dirty="0"/>
              <a:t> </a:t>
            </a:r>
          </a:p>
          <a:p>
            <a:pPr>
              <a:buFont typeface="Arial" charset="0"/>
              <a:buNone/>
            </a:pPr>
            <a:r>
              <a:rPr lang="hu-HU" sz="2800" dirty="0"/>
              <a:t>    Clark, E.</a:t>
            </a:r>
            <a:r>
              <a:rPr lang="hu-HU" sz="2800" i="1" dirty="0"/>
              <a:t>  181cm</a:t>
            </a:r>
          </a:p>
          <a:p>
            <a:r>
              <a:rPr lang="hu-HU" sz="2800" i="1" dirty="0"/>
              <a:t>1912-es stockholmi </a:t>
            </a:r>
          </a:p>
          <a:p>
            <a:pPr>
              <a:buFont typeface="Arial" charset="0"/>
              <a:buNone/>
            </a:pPr>
            <a:r>
              <a:rPr lang="hu-HU" sz="2800" i="1" dirty="0"/>
              <a:t>     olimpián</a:t>
            </a:r>
            <a:r>
              <a:rPr lang="hu-HU" sz="2800" dirty="0"/>
              <a:t> Platt, A.</a:t>
            </a:r>
            <a:r>
              <a:rPr lang="hu-HU" sz="2800" i="1" dirty="0"/>
              <a:t> 163 cm-rel nyerte a helyből magasugrást.</a:t>
            </a:r>
            <a:endParaRPr lang="hu-HU" sz="2800" dirty="0"/>
          </a:p>
          <a:p>
            <a:pPr>
              <a:buFont typeface="Arial" charset="0"/>
              <a:buNone/>
            </a:pPr>
            <a:endParaRPr lang="hu-HU" sz="2800" dirty="0"/>
          </a:p>
        </p:txBody>
      </p:sp>
      <p:pic>
        <p:nvPicPr>
          <p:cNvPr id="5" name="Picture 2" descr="image5">
            <a:extLst>
              <a:ext uri="{FF2B5EF4-FFF2-40B4-BE49-F238E27FC236}">
                <a16:creationId xmlns:a16="http://schemas.microsoft.com/office/drawing/2014/main" id="{73895502-6126-F845-8601-42623FB1F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3663" y="2997200"/>
            <a:ext cx="5176837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Történet 4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800" i="1" dirty="0"/>
              <a:t>I. világháború után a </a:t>
            </a:r>
            <a:r>
              <a:rPr lang="hu-HU" sz="2800" b="1" i="1" dirty="0"/>
              <a:t>guruló t.</a:t>
            </a:r>
            <a:r>
              <a:rPr lang="hu-HU" sz="2800" i="1" dirty="0"/>
              <a:t> </a:t>
            </a:r>
            <a:endParaRPr lang="hu-HU" sz="28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800" i="1" dirty="0"/>
              <a:t>a</a:t>
            </a:r>
            <a:r>
              <a:rPr lang="hu-HU" sz="2800" dirty="0"/>
              <a:t> guruló t.;</a:t>
            </a:r>
            <a:r>
              <a:rPr lang="hu-HU" sz="2800" i="1" dirty="0"/>
              <a:t> </a:t>
            </a:r>
            <a:r>
              <a:rPr lang="hu-HU" sz="2800" dirty="0" err="1"/>
              <a:t>Horine</a:t>
            </a:r>
            <a:r>
              <a:rPr lang="hu-HU" sz="2800" dirty="0"/>
              <a:t>, G., </a:t>
            </a:r>
            <a:r>
              <a:rPr lang="hu-HU" sz="2800" dirty="0" err="1"/>
              <a:t>Osborn</a:t>
            </a:r>
            <a:r>
              <a:rPr lang="hu-HU" sz="2800" dirty="0"/>
              <a:t> H M.</a:t>
            </a:r>
            <a:r>
              <a:rPr lang="hu-HU" sz="2800" i="1" dirty="0"/>
              <a:t> (204) 1924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800" i="1" dirty="0"/>
              <a:t>A 7 cm-es szögeken fekvő négyzet alakú lécet a háromszög alakú, egymással szemben álló lapokra fektetett léc váltotta fel,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2400" i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2400" i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2400" i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2400" i="1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400" b="1" i="1" dirty="0"/>
              <a:t>                             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400" b="1" i="1" dirty="0"/>
              <a:t>                                                            </a:t>
            </a:r>
            <a:r>
              <a:rPr lang="hu-HU" sz="2400" b="1" i="1" dirty="0" err="1"/>
              <a:t>Horin</a:t>
            </a:r>
            <a:r>
              <a:rPr lang="hu-HU" sz="2400" b="1" i="1" dirty="0"/>
              <a:t> </a:t>
            </a:r>
            <a:endParaRPr lang="hu-HU" sz="2400" b="1" dirty="0"/>
          </a:p>
        </p:txBody>
      </p:sp>
      <p:pic>
        <p:nvPicPr>
          <p:cNvPr id="5" name="Picture 3" descr="image4">
            <a:extLst>
              <a:ext uri="{FF2B5EF4-FFF2-40B4-BE49-F238E27FC236}">
                <a16:creationId xmlns:a16="http://schemas.microsoft.com/office/drawing/2014/main" id="{293DAA2D-508B-2043-BC57-062F8EB5C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4076700"/>
            <a:ext cx="5503863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Történet 5.</a:t>
            </a:r>
          </a:p>
        </p:txBody>
      </p:sp>
      <p:sp>
        <p:nvSpPr>
          <p:cNvPr id="20482" name="Tartalom helye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327650"/>
          </a:xfrm>
        </p:spPr>
        <p:txBody>
          <a:bodyPr/>
          <a:lstStyle/>
          <a:p>
            <a:endParaRPr lang="hu-HU" i="1" dirty="0"/>
          </a:p>
          <a:p>
            <a:r>
              <a:rPr lang="hu-HU" i="1" dirty="0"/>
              <a:t>guruló</a:t>
            </a:r>
          </a:p>
          <a:p>
            <a:endParaRPr lang="hu-HU" i="1" dirty="0"/>
          </a:p>
          <a:p>
            <a:endParaRPr lang="hu-HU" i="1" dirty="0"/>
          </a:p>
          <a:p>
            <a:pPr>
              <a:buFont typeface="Arial" charset="0"/>
              <a:buNone/>
            </a:pPr>
            <a:r>
              <a:rPr lang="hu-HU" i="1" dirty="0"/>
              <a:t>                                        </a:t>
            </a:r>
            <a:r>
              <a:rPr lang="hu-HU" sz="2400" i="1" dirty="0"/>
              <a:t> </a:t>
            </a:r>
            <a:r>
              <a:rPr lang="hu-HU" sz="2400" b="1" i="1" dirty="0" err="1"/>
              <a:t>Osborn</a:t>
            </a:r>
            <a:endParaRPr lang="hu-HU" sz="2400" b="1" i="1" dirty="0"/>
          </a:p>
          <a:p>
            <a:r>
              <a:rPr lang="hu-HU" i="1" dirty="0"/>
              <a:t>1930    </a:t>
            </a:r>
            <a:r>
              <a:rPr lang="hu-HU" dirty="0"/>
              <a:t> </a:t>
            </a:r>
            <a:r>
              <a:rPr lang="hu-HU" b="1" dirty="0"/>
              <a:t>hasmánt technika</a:t>
            </a:r>
            <a:r>
              <a:rPr lang="hu-HU" b="1" i="1" dirty="0"/>
              <a:t> </a:t>
            </a:r>
            <a:r>
              <a:rPr lang="hu-HU" i="1" dirty="0"/>
              <a:t>kialakulása</a:t>
            </a:r>
          </a:p>
          <a:p>
            <a:r>
              <a:rPr lang="hu-HU" i="1" dirty="0"/>
              <a:t>1936  -  207 cm</a:t>
            </a:r>
          </a:p>
          <a:p>
            <a:pPr>
              <a:buFont typeface="Arial" charset="0"/>
              <a:buNone/>
            </a:pPr>
            <a:r>
              <a:rPr lang="hu-HU" sz="2400" b="1" i="1" dirty="0"/>
              <a:t>párhuzamos hasmánt D. </a:t>
            </a:r>
            <a:r>
              <a:rPr lang="hu-HU" sz="2400" b="1" dirty="0" err="1"/>
              <a:t>Albritton</a:t>
            </a:r>
            <a:r>
              <a:rPr lang="hu-HU" dirty="0"/>
              <a:t>,</a:t>
            </a:r>
          </a:p>
          <a:p>
            <a:endParaRPr lang="hu-HU" dirty="0"/>
          </a:p>
        </p:txBody>
      </p:sp>
      <p:pic>
        <p:nvPicPr>
          <p:cNvPr id="6" name="Picture 3" descr="image6">
            <a:extLst>
              <a:ext uri="{FF2B5EF4-FFF2-40B4-BE49-F238E27FC236}">
                <a16:creationId xmlns:a16="http://schemas.microsoft.com/office/drawing/2014/main" id="{C767B4DA-A7AD-CE47-8ED4-6A9E552C1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6788" y="1484313"/>
            <a:ext cx="6907212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image8">
            <a:extLst>
              <a:ext uri="{FF2B5EF4-FFF2-40B4-BE49-F238E27FC236}">
                <a16:creationId xmlns:a16="http://schemas.microsoft.com/office/drawing/2014/main" id="{8F1D11E3-4D7D-5941-B7FC-7175591E1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2075" y="5084763"/>
            <a:ext cx="397192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Történet 6</a:t>
            </a:r>
          </a:p>
        </p:txBody>
      </p:sp>
      <p:sp>
        <p:nvSpPr>
          <p:cNvPr id="21506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hu-HU" sz="2400" dirty="0"/>
              <a:t>Először amerikai ugrók a </a:t>
            </a:r>
            <a:r>
              <a:rPr lang="hu-HU" sz="2400" b="1" dirty="0"/>
              <a:t>bukó guruló </a:t>
            </a:r>
            <a:r>
              <a:rPr lang="hu-HU" sz="2400" dirty="0" err="1"/>
              <a:t>ill</a:t>
            </a:r>
            <a:r>
              <a:rPr lang="hu-HU" sz="2400" dirty="0"/>
              <a:t> a </a:t>
            </a:r>
            <a:r>
              <a:rPr lang="hu-HU" sz="2400" b="1" dirty="0"/>
              <a:t>bukó hasmánt </a:t>
            </a:r>
            <a:r>
              <a:rPr lang="hu-HU" sz="2400" dirty="0"/>
              <a:t>technika</a:t>
            </a:r>
          </a:p>
          <a:p>
            <a:pPr>
              <a:buFont typeface="Arial" charset="0"/>
              <a:buNone/>
            </a:pPr>
            <a:r>
              <a:rPr lang="hu-HU" sz="2400" dirty="0"/>
              <a:t>    1953 Dumas </a:t>
            </a:r>
            <a:r>
              <a:rPr lang="hu-HU" sz="2400" dirty="0" err="1"/>
              <a:t>Ch</a:t>
            </a:r>
            <a:r>
              <a:rPr lang="hu-HU" sz="2400" dirty="0"/>
              <a:t>. 215 cm</a:t>
            </a:r>
          </a:p>
          <a:p>
            <a:r>
              <a:rPr lang="hu-HU" sz="2400" dirty="0"/>
              <a:t>1957-től szovjet ugrók </a:t>
            </a:r>
          </a:p>
          <a:p>
            <a:pPr>
              <a:buFont typeface="Arial" charset="0"/>
              <a:buNone/>
            </a:pPr>
            <a:r>
              <a:rPr lang="hu-HU" sz="2400" dirty="0"/>
              <a:t>     </a:t>
            </a:r>
            <a:r>
              <a:rPr lang="hu-HU" sz="2400" dirty="0" err="1"/>
              <a:t>Sztyepanov</a:t>
            </a:r>
            <a:r>
              <a:rPr lang="hu-HU" sz="2400" dirty="0"/>
              <a:t>, J.</a:t>
            </a:r>
            <a:r>
              <a:rPr lang="hu-HU" sz="2400" i="1" dirty="0"/>
              <a:t> </a:t>
            </a:r>
          </a:p>
          <a:p>
            <a:pPr>
              <a:buFont typeface="Arial" charset="0"/>
              <a:buNone/>
            </a:pPr>
            <a:r>
              <a:rPr lang="hu-HU" sz="2400" dirty="0"/>
              <a:t>     </a:t>
            </a:r>
            <a:r>
              <a:rPr lang="hu-HU" sz="2400" dirty="0" err="1"/>
              <a:t>Gyjacskov</a:t>
            </a:r>
            <a:r>
              <a:rPr lang="hu-HU" sz="2400" dirty="0"/>
              <a:t>, V</a:t>
            </a:r>
          </a:p>
          <a:p>
            <a:pPr>
              <a:buFont typeface="Arial" charset="0"/>
              <a:buNone/>
            </a:pPr>
            <a:r>
              <a:rPr lang="hu-HU" sz="2400" dirty="0"/>
              <a:t>     </a:t>
            </a:r>
            <a:r>
              <a:rPr lang="hu-HU" sz="2400" b="1" dirty="0" err="1"/>
              <a:t>Brummel</a:t>
            </a:r>
            <a:r>
              <a:rPr lang="hu-HU" sz="2400" b="1" dirty="0"/>
              <a:t> V</a:t>
            </a:r>
            <a:r>
              <a:rPr lang="hu-HU" sz="2400" dirty="0"/>
              <a:t>. 1961   228 cm</a:t>
            </a:r>
          </a:p>
          <a:p>
            <a:pPr>
              <a:buFont typeface="Arial" charset="0"/>
              <a:buNone/>
            </a:pPr>
            <a:r>
              <a:rPr lang="hu-HU" sz="2400" i="1" dirty="0"/>
              <a:t>nekifutása 7-9 lépéses volt,</a:t>
            </a:r>
          </a:p>
          <a:p>
            <a:pPr>
              <a:buFont typeface="Arial" charset="0"/>
              <a:buNone/>
            </a:pPr>
            <a:r>
              <a:rPr lang="hu-HU" sz="2400" i="1" dirty="0"/>
              <a:t>a nekifutás szöge 25-40°.</a:t>
            </a:r>
          </a:p>
          <a:p>
            <a:pPr>
              <a:buFont typeface="Arial" charset="0"/>
              <a:buNone/>
            </a:pPr>
            <a:endParaRPr lang="hu-HU" sz="2400" i="1" dirty="0"/>
          </a:p>
          <a:p>
            <a:pPr>
              <a:buFont typeface="Arial" charset="0"/>
              <a:buNone/>
            </a:pPr>
            <a:endParaRPr lang="hu-HU" sz="2400" i="1" dirty="0"/>
          </a:p>
          <a:p>
            <a:pPr>
              <a:buFont typeface="Arial" charset="0"/>
              <a:buNone/>
            </a:pPr>
            <a:r>
              <a:rPr lang="hu-HU" sz="2000" b="1" i="1" dirty="0"/>
              <a:t>Átlós bukó hasmánt</a:t>
            </a:r>
            <a:endParaRPr lang="hu-HU" sz="2000" b="1" dirty="0"/>
          </a:p>
        </p:txBody>
      </p:sp>
      <p:pic>
        <p:nvPicPr>
          <p:cNvPr id="6" name="Picture 2" descr="image9">
            <a:extLst>
              <a:ext uri="{FF2B5EF4-FFF2-40B4-BE49-F238E27FC236}">
                <a16:creationId xmlns:a16="http://schemas.microsoft.com/office/drawing/2014/main" id="{37F7D06A-22A4-A44A-B8AE-DE8B76C9E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7675" y="2349500"/>
            <a:ext cx="488632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image10">
            <a:extLst>
              <a:ext uri="{FF2B5EF4-FFF2-40B4-BE49-F238E27FC236}">
                <a16:creationId xmlns:a16="http://schemas.microsoft.com/office/drawing/2014/main" id="{99CF760D-E5DD-E843-851F-569FC6392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5589588"/>
            <a:ext cx="5926137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Történet 7</a:t>
            </a:r>
          </a:p>
        </p:txBody>
      </p:sp>
      <p:sp>
        <p:nvSpPr>
          <p:cNvPr id="22530" name="Tartalom helye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r>
              <a:rPr lang="hu-HU" sz="2400" i="1"/>
              <a:t>Az amerikai</a:t>
            </a:r>
            <a:r>
              <a:rPr lang="hu-HU" sz="2400"/>
              <a:t> Fosbury, D.</a:t>
            </a:r>
            <a:r>
              <a:rPr lang="hu-HU" sz="2400" i="1"/>
              <a:t> 1968-ban, a mexikói olimpián mutatta be a világnak új technikáját és mindjárt olimpiai bajnokságot is nyert.</a:t>
            </a:r>
            <a:endParaRPr lang="hu-HU" sz="2400"/>
          </a:p>
          <a:p>
            <a:r>
              <a:rPr lang="hu-HU" sz="2400" b="1"/>
              <a:t>Stones, D.</a:t>
            </a:r>
            <a:r>
              <a:rPr lang="hu-HU" sz="2400" b="1" i="1"/>
              <a:t> </a:t>
            </a:r>
            <a:r>
              <a:rPr lang="hu-HU" sz="2400" i="1"/>
              <a:t>volt, aki 1973-ban túljutott a 230 cm-es álomhatáron.</a:t>
            </a:r>
            <a:endParaRPr lang="hu-HU" sz="2400"/>
          </a:p>
          <a:p>
            <a:r>
              <a:rPr lang="hu-HU" sz="2400" i="1"/>
              <a:t>1977-ben a szovjet</a:t>
            </a:r>
          </a:p>
          <a:p>
            <a:pPr>
              <a:buFont typeface="Arial" charset="0"/>
              <a:buNone/>
            </a:pPr>
            <a:r>
              <a:rPr lang="hu-HU" sz="2400"/>
              <a:t>     Jascsenko, V.</a:t>
            </a:r>
            <a:r>
              <a:rPr lang="hu-HU" sz="2400" i="1"/>
              <a:t> 233 cm-re</a:t>
            </a:r>
          </a:p>
          <a:p>
            <a:r>
              <a:rPr lang="hu-HU" sz="2400" i="1"/>
              <a:t>240 cm-t először</a:t>
            </a:r>
          </a:p>
          <a:p>
            <a:pPr>
              <a:buFont typeface="Arial" charset="0"/>
              <a:buNone/>
            </a:pPr>
            <a:r>
              <a:rPr lang="hu-HU" sz="2400"/>
              <a:t>     Povarnyicin, R.</a:t>
            </a:r>
            <a:r>
              <a:rPr lang="hu-HU" sz="2400" i="1"/>
              <a:t> teljesítette </a:t>
            </a:r>
          </a:p>
          <a:p>
            <a:pPr>
              <a:buFont typeface="Arial" charset="0"/>
              <a:buNone/>
            </a:pPr>
            <a:r>
              <a:rPr lang="hu-HU" sz="2400" i="1"/>
              <a:t>     1985-ben</a:t>
            </a:r>
            <a:endParaRPr lang="hu-HU" sz="2400"/>
          </a:p>
        </p:txBody>
      </p:sp>
      <p:pic>
        <p:nvPicPr>
          <p:cNvPr id="5" name="Picture 2" descr="image12">
            <a:extLst>
              <a:ext uri="{FF2B5EF4-FFF2-40B4-BE49-F238E27FC236}">
                <a16:creationId xmlns:a16="http://schemas.microsoft.com/office/drawing/2014/main" id="{7C3D33A3-8B6B-864A-BE72-B3E36BF0B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9763" y="3141663"/>
            <a:ext cx="4510087" cy="313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9177F250307FD24D9634A4652A9529FD" ma:contentTypeVersion="12" ma:contentTypeDescription="Új dokumentum létrehozása." ma:contentTypeScope="" ma:versionID="fd95a82628b74eed133d0864e046f144">
  <xsd:schema xmlns:xsd="http://www.w3.org/2001/XMLSchema" xmlns:xs="http://www.w3.org/2001/XMLSchema" xmlns:p="http://schemas.microsoft.com/office/2006/metadata/properties" xmlns:ns3="1b2caeb8-f355-4c59-9c5b-395d1bca40d6" xmlns:ns4="7a58d60c-58ee-4f16-854f-a77df4b505cc" targetNamespace="http://schemas.microsoft.com/office/2006/metadata/properties" ma:root="true" ma:fieldsID="c6af4bc3be74ed8f14ab93b4f300175f" ns3:_="" ns4:_="">
    <xsd:import namespace="1b2caeb8-f355-4c59-9c5b-395d1bca40d6"/>
    <xsd:import namespace="7a58d60c-58ee-4f16-854f-a77df4b505c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ObjectDetectorVersions" minOccurs="0"/>
                <xsd:element ref="ns4:MediaServiceDateTaken" minOccurs="0"/>
                <xsd:element ref="ns4:MediaServiceSystemTags" minOccurs="0"/>
                <xsd:element ref="ns4:MediaServiceGenerationTime" minOccurs="0"/>
                <xsd:element ref="ns4:MediaServiceEventHashCode" minOccurs="0"/>
                <xsd:element ref="ns4:MediaLengthInSecond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2caeb8-f355-4c59-9c5b-395d1bca40d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Megosztási tipp kivonata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58d60c-58ee-4f16-854f-a77df4b505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5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CF6365A-DA2D-4F00-8BF1-93037DB4FF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2caeb8-f355-4c59-9c5b-395d1bca40d6"/>
    <ds:schemaRef ds:uri="7a58d60c-58ee-4f16-854f-a77df4b505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3678038-BAAE-4EDC-B31D-E1045D29E4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9A4690-CC86-428A-892D-9C6A7AD6E7E3}">
  <ds:schemaRefs>
    <ds:schemaRef ds:uri="1b2caeb8-f355-4c59-9c5b-395d1bca40d6"/>
    <ds:schemaRef ds:uri="http://purl.org/dc/elements/1.1/"/>
    <ds:schemaRef ds:uri="7a58d60c-58ee-4f16-854f-a77df4b505cc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3905</TotalTime>
  <Words>2349</Words>
  <Application>Microsoft Office PowerPoint</Application>
  <PresentationFormat>Diavetítés a képernyőre (4:3 oldalarány)</PresentationFormat>
  <Paragraphs>559</Paragraphs>
  <Slides>42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42</vt:i4>
      </vt:variant>
    </vt:vector>
  </HeadingPairs>
  <TitlesOfParts>
    <vt:vector size="46" baseType="lpstr">
      <vt:lpstr>Arial</vt:lpstr>
      <vt:lpstr>Calibri</vt:lpstr>
      <vt:lpstr>Times New Roman</vt:lpstr>
      <vt:lpstr>Office-téma</vt:lpstr>
      <vt:lpstr>Osztatlan II. évf.  ATLÉTIKA II.    Magasugrás 2024</vt:lpstr>
      <vt:lpstr>PowerPoint-bemutató</vt:lpstr>
      <vt:lpstr>Történet 1</vt:lpstr>
      <vt:lpstr>Történet 2</vt:lpstr>
      <vt:lpstr>Történet 3</vt:lpstr>
      <vt:lpstr>Történet 4</vt:lpstr>
      <vt:lpstr>Történet 5.</vt:lpstr>
      <vt:lpstr>Történet 6</vt:lpstr>
      <vt:lpstr>Történet 7</vt:lpstr>
      <vt:lpstr>Történet 8</vt:lpstr>
      <vt:lpstr>Történet Hölgyek</vt:lpstr>
      <vt:lpstr>PowerPoint-bemutató</vt:lpstr>
      <vt:lpstr>Magyar történet</vt:lpstr>
      <vt:lpstr>Magyar technika</vt:lpstr>
      <vt:lpstr>A magasugrás technikája</vt:lpstr>
      <vt:lpstr>        Magyar történet 2</vt:lpstr>
      <vt:lpstr>Csák Ibolya</vt:lpstr>
      <vt:lpstr>Csák Ibolya</vt:lpstr>
      <vt:lpstr>PowerPoint-bemutató</vt:lpstr>
      <vt:lpstr>Magasugrás férfi örök ranglistája</vt:lpstr>
      <vt:lpstr>Női örök ranglista</vt:lpstr>
      <vt:lpstr>Men (indoor) </vt:lpstr>
      <vt:lpstr>Women (indoor) </vt:lpstr>
      <vt:lpstr>A magasugrás fő szakaszainak és részeinek felosztása</vt:lpstr>
      <vt:lpstr>Lendületszerzés - Nekifutás</vt:lpstr>
      <vt:lpstr>A nekifutás pályája a léchez viszonyítva</vt:lpstr>
      <vt:lpstr>Nekifutás </vt:lpstr>
      <vt:lpstr>Tidow (1993) szerint egy 197 cm termetű magasugró nekifutásának optimális paraméterei 240 cm magasság átugrásához a következők </vt:lpstr>
      <vt:lpstr>Felugrás előkészítése</vt:lpstr>
      <vt:lpstr>Az ugróláb ízületeinek behajlása </vt:lpstr>
      <vt:lpstr>Az ugróláb ízületeinek kinyújtása </vt:lpstr>
      <vt:lpstr>PowerPoint-bemutató</vt:lpstr>
      <vt:lpstr>Bp. vb - selejtező – 33 induló</vt:lpstr>
      <vt:lpstr>Budapest Vb - döntő</vt:lpstr>
      <vt:lpstr>Budapest VB 2023</vt:lpstr>
      <vt:lpstr>PowerPoint-bemutató</vt:lpstr>
      <vt:lpstr>Bp. vb női magas selejtező (35)</vt:lpstr>
      <vt:lpstr>Bp. vb - női magas döntő</vt:lpstr>
      <vt:lpstr>Budapest VB 2023</vt:lpstr>
      <vt:lpstr>PowerPoint-bemutató</vt:lpstr>
      <vt:lpstr>Szabály 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Magasugrás II évf. Tn.edző 2012</dc:title>
  <dc:creator>Szalma László</dc:creator>
  <cp:lastModifiedBy>Szalma László Róbert</cp:lastModifiedBy>
  <cp:revision>116</cp:revision>
  <dcterms:created xsi:type="dcterms:W3CDTF">2012-04-02T13:06:30Z</dcterms:created>
  <dcterms:modified xsi:type="dcterms:W3CDTF">2024-03-04T12:19:18Z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0x0101009177F250307FD24D9634A4652A9529FD</vt:lpwstr>
  </property>
</Properties>
</file>