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avi" ContentType="video/avi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6" r:id="rId2"/>
    <p:sldId id="258" r:id="rId3"/>
    <p:sldId id="323" r:id="rId4"/>
    <p:sldId id="259" r:id="rId5"/>
    <p:sldId id="343" r:id="rId6"/>
    <p:sldId id="361" r:id="rId7"/>
    <p:sldId id="260" r:id="rId8"/>
    <p:sldId id="324" r:id="rId9"/>
    <p:sldId id="262" r:id="rId10"/>
    <p:sldId id="344" r:id="rId11"/>
    <p:sldId id="265" r:id="rId12"/>
    <p:sldId id="266" r:id="rId13"/>
    <p:sldId id="338" r:id="rId14"/>
    <p:sldId id="267" r:id="rId15"/>
    <p:sldId id="340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91" r:id="rId37"/>
    <p:sldId id="360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36" r:id="rId46"/>
    <p:sldId id="299" r:id="rId47"/>
    <p:sldId id="347" r:id="rId48"/>
    <p:sldId id="345" r:id="rId49"/>
    <p:sldId id="356" r:id="rId50"/>
    <p:sldId id="303" r:id="rId51"/>
    <p:sldId id="358" r:id="rId52"/>
    <p:sldId id="354" r:id="rId53"/>
    <p:sldId id="353" r:id="rId54"/>
    <p:sldId id="359" r:id="rId55"/>
    <p:sldId id="355" r:id="rId56"/>
    <p:sldId id="351" r:id="rId57"/>
    <p:sldId id="352" r:id="rId58"/>
    <p:sldId id="357" r:id="rId59"/>
    <p:sldId id="333" r:id="rId60"/>
    <p:sldId id="311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84698" autoAdjust="0"/>
  </p:normalViewPr>
  <p:slideViewPr>
    <p:cSldViewPr>
      <p:cViewPr>
        <p:scale>
          <a:sx n="64" d="100"/>
          <a:sy n="64" d="100"/>
        </p:scale>
        <p:origin x="-22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Munkaf&#252;zet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unkaf&#252;zet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Munkaf&#252;zet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ihanyi%20J&#243;zsef\Documents\powerpoint\Oktat&#225;s\HK\BSC\Funkcion&#225;lis%203\fut&#225;s%20adato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Munka1!$D$2:$D$22</c:f>
              <c:numCache>
                <c:formatCode>General</c:formatCode>
                <c:ptCount val="21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95</c:v>
                </c:pt>
                <c:pt idx="20">
                  <c:v>100</c:v>
                </c:pt>
              </c:numCache>
            </c:numRef>
          </c:xVal>
          <c:yVal>
            <c:numRef>
              <c:f>Munka1!$E$2:$E$22</c:f>
              <c:numCache>
                <c:formatCode>General</c:formatCode>
                <c:ptCount val="21"/>
                <c:pt idx="0">
                  <c:v>24</c:v>
                </c:pt>
                <c:pt idx="1">
                  <c:v>32</c:v>
                </c:pt>
                <c:pt idx="2">
                  <c:v>40</c:v>
                </c:pt>
                <c:pt idx="3">
                  <c:v>43</c:v>
                </c:pt>
                <c:pt idx="4">
                  <c:v>36</c:v>
                </c:pt>
                <c:pt idx="5">
                  <c:v>32</c:v>
                </c:pt>
                <c:pt idx="6">
                  <c:v>43</c:v>
                </c:pt>
                <c:pt idx="7">
                  <c:v>68</c:v>
                </c:pt>
                <c:pt idx="8">
                  <c:v>102</c:v>
                </c:pt>
                <c:pt idx="9">
                  <c:v>124</c:v>
                </c:pt>
                <c:pt idx="10">
                  <c:v>144</c:v>
                </c:pt>
                <c:pt idx="11">
                  <c:v>150</c:v>
                </c:pt>
                <c:pt idx="12">
                  <c:v>146</c:v>
                </c:pt>
                <c:pt idx="13">
                  <c:v>135</c:v>
                </c:pt>
                <c:pt idx="14">
                  <c:v>120</c:v>
                </c:pt>
                <c:pt idx="15">
                  <c:v>100</c:v>
                </c:pt>
                <c:pt idx="16">
                  <c:v>75</c:v>
                </c:pt>
                <c:pt idx="17">
                  <c:v>58</c:v>
                </c:pt>
                <c:pt idx="18">
                  <c:v>43</c:v>
                </c:pt>
                <c:pt idx="19">
                  <c:v>28.964285714286</c:v>
                </c:pt>
                <c:pt idx="20">
                  <c:v>24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1505408"/>
        <c:axId val="241506944"/>
      </c:scatterChart>
      <c:valAx>
        <c:axId val="241505408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extTo"/>
        <c:crossAx val="241506944"/>
        <c:crosses val="autoZero"/>
        <c:crossBetween val="midCat"/>
      </c:valAx>
      <c:valAx>
        <c:axId val="241506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150540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Munka1!$B$3:$E$3</c:f>
              <c:strCache>
                <c:ptCount val="4"/>
                <c:pt idx="0">
                  <c:v>1,5 m/s</c:v>
                </c:pt>
                <c:pt idx="1">
                  <c:v>3,2 m/s</c:v>
                </c:pt>
                <c:pt idx="2">
                  <c:v>3,9 m/s</c:v>
                </c:pt>
                <c:pt idx="3">
                  <c:v>9 m/s</c:v>
                </c:pt>
              </c:strCache>
            </c:strRef>
          </c:cat>
          <c:val>
            <c:numRef>
              <c:f>Munka1!$B$4:$E$4</c:f>
              <c:numCache>
                <c:formatCode>General</c:formatCode>
                <c:ptCount val="4"/>
                <c:pt idx="0">
                  <c:v>-5</c:v>
                </c:pt>
                <c:pt idx="1">
                  <c:v>10</c:v>
                </c:pt>
                <c:pt idx="2">
                  <c:v>0</c:v>
                </c:pt>
                <c:pt idx="3">
                  <c:v>-9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2890496"/>
        <c:axId val="162892032"/>
      </c:barChart>
      <c:catAx>
        <c:axId val="162890496"/>
        <c:scaling>
          <c:orientation val="minMax"/>
        </c:scaling>
        <c:delete val="0"/>
        <c:axPos val="b"/>
        <c:majorTickMark val="out"/>
        <c:minorTickMark val="none"/>
        <c:tickLblPos val="nextTo"/>
        <c:crossAx val="162892032"/>
        <c:crosses val="autoZero"/>
        <c:auto val="1"/>
        <c:lblAlgn val="ctr"/>
        <c:lblOffset val="100"/>
        <c:noMultiLvlLbl val="0"/>
      </c:catAx>
      <c:valAx>
        <c:axId val="162892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plantár - dorzál</a:t>
                </a:r>
              </a:p>
            </c:rich>
          </c:tx>
          <c:layout>
            <c:manualLayout>
              <c:xMode val="edge"/>
              <c:yMode val="edge"/>
              <c:x val="3.0555555555555582E-2"/>
              <c:y val="0.3990161125692627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6289049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lumMod val="85000"/>
      </a:schemeClr>
    </a:solidFill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Munka1!$A$9</c:f>
              <c:strCache>
                <c:ptCount val="1"/>
                <c:pt idx="0">
                  <c:v>hajlítás</c:v>
                </c:pt>
              </c:strCache>
            </c:strRef>
          </c:tx>
          <c:invertIfNegative val="0"/>
          <c:cat>
            <c:strRef>
              <c:f>Munka1!$B$8:$E$8</c:f>
              <c:strCache>
                <c:ptCount val="4"/>
                <c:pt idx="0">
                  <c:v>1,5 m/s</c:v>
                </c:pt>
                <c:pt idx="1">
                  <c:v>3,2 m/s</c:v>
                </c:pt>
                <c:pt idx="2">
                  <c:v>3,9 m/s</c:v>
                </c:pt>
                <c:pt idx="3">
                  <c:v>9 m/s</c:v>
                </c:pt>
              </c:strCache>
            </c:strRef>
          </c:cat>
          <c:val>
            <c:numRef>
              <c:f>Munka1!$B$9:$E$9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20</c:v>
                </c:pt>
                <c:pt idx="3">
                  <c:v>18</c:v>
                </c:pt>
              </c:numCache>
            </c:numRef>
          </c:val>
        </c:ser>
        <c:ser>
          <c:idx val="1"/>
          <c:order val="1"/>
          <c:tx>
            <c:strRef>
              <c:f>Munka1!$A$10</c:f>
              <c:strCache>
                <c:ptCount val="1"/>
                <c:pt idx="0">
                  <c:v>feszítés</c:v>
                </c:pt>
              </c:strCache>
            </c:strRef>
          </c:tx>
          <c:invertIfNegative val="0"/>
          <c:cat>
            <c:strRef>
              <c:f>Munka1!$B$8:$E$8</c:f>
              <c:strCache>
                <c:ptCount val="4"/>
                <c:pt idx="0">
                  <c:v>1,5 m/s</c:v>
                </c:pt>
                <c:pt idx="1">
                  <c:v>3,2 m/s</c:v>
                </c:pt>
                <c:pt idx="2">
                  <c:v>3,9 m/s</c:v>
                </c:pt>
                <c:pt idx="3">
                  <c:v>9 m/s</c:v>
                </c:pt>
              </c:strCache>
            </c:strRef>
          </c:cat>
          <c:val>
            <c:numRef>
              <c:f>Munka1!$B$10:$E$10</c:f>
              <c:numCache>
                <c:formatCode>General</c:formatCode>
                <c:ptCount val="4"/>
                <c:pt idx="0">
                  <c:v>20</c:v>
                </c:pt>
                <c:pt idx="1">
                  <c:v>50</c:v>
                </c:pt>
                <c:pt idx="2">
                  <c:v>50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9552768"/>
        <c:axId val="219562752"/>
      </c:barChart>
      <c:catAx>
        <c:axId val="219552768"/>
        <c:scaling>
          <c:orientation val="minMax"/>
        </c:scaling>
        <c:delete val="0"/>
        <c:axPos val="b"/>
        <c:majorTickMark val="out"/>
        <c:minorTickMark val="none"/>
        <c:tickLblPos val="nextTo"/>
        <c:crossAx val="219562752"/>
        <c:crosses val="autoZero"/>
        <c:auto val="1"/>
        <c:lblAlgn val="ctr"/>
        <c:lblOffset val="100"/>
        <c:noMultiLvlLbl val="0"/>
      </c:catAx>
      <c:valAx>
        <c:axId val="2195627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Ízületi szögterjedelem (Fok)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95527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>
        <a:lumMod val="85000"/>
      </a:schemeClr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Munka1!$D$2:$D$22</c:f>
              <c:numCache>
                <c:formatCode>General</c:formatCode>
                <c:ptCount val="21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95</c:v>
                </c:pt>
                <c:pt idx="20">
                  <c:v>100</c:v>
                </c:pt>
              </c:numCache>
            </c:numRef>
          </c:xVal>
          <c:yVal>
            <c:numRef>
              <c:f>Munka1!$E$2:$E$22</c:f>
              <c:numCache>
                <c:formatCode>General</c:formatCode>
                <c:ptCount val="21"/>
                <c:pt idx="0">
                  <c:v>28</c:v>
                </c:pt>
                <c:pt idx="1">
                  <c:v>32</c:v>
                </c:pt>
                <c:pt idx="2">
                  <c:v>38</c:v>
                </c:pt>
                <c:pt idx="3">
                  <c:v>40</c:v>
                </c:pt>
                <c:pt idx="4">
                  <c:v>36</c:v>
                </c:pt>
                <c:pt idx="5">
                  <c:v>35</c:v>
                </c:pt>
                <c:pt idx="6">
                  <c:v>43</c:v>
                </c:pt>
                <c:pt idx="7">
                  <c:v>68</c:v>
                </c:pt>
                <c:pt idx="8">
                  <c:v>102</c:v>
                </c:pt>
                <c:pt idx="9">
                  <c:v>124</c:v>
                </c:pt>
                <c:pt idx="10">
                  <c:v>144</c:v>
                </c:pt>
                <c:pt idx="11">
                  <c:v>150</c:v>
                </c:pt>
                <c:pt idx="12">
                  <c:v>146</c:v>
                </c:pt>
                <c:pt idx="13">
                  <c:v>135</c:v>
                </c:pt>
                <c:pt idx="14">
                  <c:v>120</c:v>
                </c:pt>
                <c:pt idx="15">
                  <c:v>100</c:v>
                </c:pt>
                <c:pt idx="16">
                  <c:v>75</c:v>
                </c:pt>
                <c:pt idx="17">
                  <c:v>58</c:v>
                </c:pt>
                <c:pt idx="18">
                  <c:v>43</c:v>
                </c:pt>
                <c:pt idx="19">
                  <c:v>28.964285714286</c:v>
                </c:pt>
                <c:pt idx="20">
                  <c:v>24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9604864"/>
        <c:axId val="219607040"/>
      </c:scatterChart>
      <c:valAx>
        <c:axId val="219604864"/>
        <c:scaling>
          <c:orientation val="minMax"/>
          <c:max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futásciklus (%)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9607040"/>
        <c:crosses val="autoZero"/>
        <c:crossBetween val="midCat"/>
      </c:valAx>
      <c:valAx>
        <c:axId val="2196070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Térdízületi szög (fok)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960486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Munka1!$A$4</c:f>
              <c:strCache>
                <c:ptCount val="1"/>
                <c:pt idx="0">
                  <c:v>boka</c:v>
                </c:pt>
              </c:strCache>
            </c:strRef>
          </c:tx>
          <c:invertIfNegative val="0"/>
          <c:cat>
            <c:numRef>
              <c:f>Munka1!$B$3:$D$3</c:f>
              <c:numCache>
                <c:formatCode>General</c:formatCode>
                <c:ptCount val="3"/>
                <c:pt idx="0">
                  <c:v>1.2</c:v>
                </c:pt>
                <c:pt idx="1">
                  <c:v>3.2</c:v>
                </c:pt>
                <c:pt idx="2">
                  <c:v>3.9</c:v>
                </c:pt>
              </c:numCache>
            </c:numRef>
          </c:cat>
          <c:val>
            <c:numRef>
              <c:f>Munka1!$B$4:$D$4</c:f>
              <c:numCache>
                <c:formatCode>General</c:formatCode>
                <c:ptCount val="3"/>
                <c:pt idx="0">
                  <c:v>53</c:v>
                </c:pt>
                <c:pt idx="1">
                  <c:v>41</c:v>
                </c:pt>
                <c:pt idx="2">
                  <c:v>34</c:v>
                </c:pt>
              </c:numCache>
            </c:numRef>
          </c:val>
        </c:ser>
        <c:ser>
          <c:idx val="1"/>
          <c:order val="1"/>
          <c:tx>
            <c:strRef>
              <c:f>Munka1!$A$5</c:f>
              <c:strCache>
                <c:ptCount val="1"/>
                <c:pt idx="0">
                  <c:v>térd </c:v>
                </c:pt>
              </c:strCache>
            </c:strRef>
          </c:tx>
          <c:invertIfNegative val="0"/>
          <c:cat>
            <c:numRef>
              <c:f>Munka1!$B$3:$D$3</c:f>
              <c:numCache>
                <c:formatCode>General</c:formatCode>
                <c:ptCount val="3"/>
                <c:pt idx="0">
                  <c:v>1.2</c:v>
                </c:pt>
                <c:pt idx="1">
                  <c:v>3.2</c:v>
                </c:pt>
                <c:pt idx="2">
                  <c:v>3.9</c:v>
                </c:pt>
              </c:numCache>
            </c:numRef>
          </c:cat>
          <c:val>
            <c:numRef>
              <c:f>Munka1!$B$5:$D$5</c:f>
              <c:numCache>
                <c:formatCode>General</c:formatCode>
                <c:ptCount val="3"/>
                <c:pt idx="0">
                  <c:v>4</c:v>
                </c:pt>
                <c:pt idx="1">
                  <c:v>22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Munka1!$A$6</c:f>
              <c:strCache>
                <c:ptCount val="1"/>
                <c:pt idx="0">
                  <c:v>csípő</c:v>
                </c:pt>
              </c:strCache>
            </c:strRef>
          </c:tx>
          <c:invertIfNegative val="0"/>
          <c:cat>
            <c:numRef>
              <c:f>Munka1!$B$3:$D$3</c:f>
              <c:numCache>
                <c:formatCode>General</c:formatCode>
                <c:ptCount val="3"/>
                <c:pt idx="0">
                  <c:v>1.2</c:v>
                </c:pt>
                <c:pt idx="1">
                  <c:v>3.2</c:v>
                </c:pt>
                <c:pt idx="2">
                  <c:v>3.9</c:v>
                </c:pt>
              </c:numCache>
            </c:numRef>
          </c:cat>
          <c:val>
            <c:numRef>
              <c:f>Munka1!$B$6:$D$6</c:f>
              <c:numCache>
                <c:formatCode>General</c:formatCode>
                <c:ptCount val="3"/>
                <c:pt idx="0">
                  <c:v>7</c:v>
                </c:pt>
                <c:pt idx="1">
                  <c:v>14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53613568"/>
        <c:axId val="253615488"/>
      </c:barChart>
      <c:catAx>
        <c:axId val="253613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sebesség (m/s)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53615488"/>
        <c:crosses val="autoZero"/>
        <c:auto val="1"/>
        <c:lblAlgn val="ctr"/>
        <c:lblOffset val="100"/>
        <c:noMultiLvlLbl val="0"/>
      </c:catAx>
      <c:valAx>
        <c:axId val="2536154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Mechanikai munka (%)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536135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>
        <a:lumMod val="95000"/>
      </a:schemeClr>
    </a:solidFill>
  </c:sp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power"/>
            <c:dispRSqr val="0"/>
            <c:dispEq val="0"/>
          </c:trendline>
          <c:trendline>
            <c:trendlineType val="power"/>
            <c:dispRSqr val="1"/>
            <c:dispEq val="1"/>
            <c:trendlineLbl>
              <c:layout>
                <c:manualLayout>
                  <c:x val="6.1931977252843474E-2"/>
                  <c:y val="-0.21629520268299834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100"/>
                  </a:pPr>
                  <a:endParaRPr lang="en-US"/>
                </a:p>
              </c:txPr>
            </c:trendlineLbl>
          </c:trendline>
          <c:xVal>
            <c:numRef>
              <c:f>Munka4!$A$2:$A$10</c:f>
              <c:numCache>
                <c:formatCode>General</c:formatCode>
                <c:ptCount val="9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9.1</c:v>
                </c:pt>
                <c:pt idx="7">
                  <c:v>9.5</c:v>
                </c:pt>
                <c:pt idx="8">
                  <c:v>10.3</c:v>
                </c:pt>
              </c:numCache>
            </c:numRef>
          </c:xVal>
          <c:yVal>
            <c:numRef>
              <c:f>Munka4!$B$2:$B$10</c:f>
              <c:numCache>
                <c:formatCode>General</c:formatCode>
                <c:ptCount val="9"/>
                <c:pt idx="0">
                  <c:v>0.22</c:v>
                </c:pt>
                <c:pt idx="1">
                  <c:v>0.1800000000000001</c:v>
                </c:pt>
                <c:pt idx="2">
                  <c:v>0.16</c:v>
                </c:pt>
                <c:pt idx="3">
                  <c:v>0.1450000000000001</c:v>
                </c:pt>
                <c:pt idx="4">
                  <c:v>0.13</c:v>
                </c:pt>
                <c:pt idx="5">
                  <c:v>0.12000000000000002</c:v>
                </c:pt>
                <c:pt idx="6">
                  <c:v>0.11</c:v>
                </c:pt>
                <c:pt idx="7">
                  <c:v>0.10500000000000002</c:v>
                </c:pt>
                <c:pt idx="8">
                  <c:v>0.10199999999999998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9006720"/>
        <c:axId val="309008640"/>
      </c:scatterChart>
      <c:valAx>
        <c:axId val="3090067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/>
                  <a:t>A futás sebessége (m/s)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09008640"/>
        <c:crosses val="autoZero"/>
        <c:crossBetween val="midCat"/>
      </c:valAx>
      <c:valAx>
        <c:axId val="3090086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hu-HU" sz="1100"/>
                  <a:t>Kontakt idő (s)</a:t>
                </a:r>
              </a:p>
            </c:rich>
          </c:tx>
          <c:layout>
            <c:manualLayout>
              <c:xMode val="edge"/>
              <c:yMode val="edge"/>
              <c:x val="3.0555555555555579E-2"/>
              <c:y val="0.2703955234762321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0900672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NULL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0.45208</cdr:x>
      <cdr:y>0.22569</cdr:y>
    </cdr:from>
    <cdr:to>
      <cdr:x>0.87292</cdr:x>
      <cdr:y>0.90972</cdr:y>
    </cdr:to>
    <cdr:sp macro="" textlink="">
      <cdr:nvSpPr>
        <cdr:cNvPr id="3" name="Egyenes összekötő 2"/>
        <cdr:cNvSpPr/>
      </cdr:nvSpPr>
      <cdr:spPr>
        <a:xfrm xmlns:a="http://schemas.openxmlformats.org/drawingml/2006/main">
          <a:off x="2066925" y="619125"/>
          <a:ext cx="1924050" cy="18764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hu-H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0.27885</cdr:x>
      <cdr:y>0.49874</cdr:y>
    </cdr:from>
    <cdr:to>
      <cdr:x>0.83654</cdr:x>
      <cdr:y>0.70874</cdr:y>
    </cdr:to>
    <cdr:sp macro="" textlink="">
      <cdr:nvSpPr>
        <cdr:cNvPr id="3" name="Egyenes összekötő 2"/>
        <cdr:cNvSpPr/>
      </cdr:nvSpPr>
      <cdr:spPr>
        <a:xfrm xmlns:a="http://schemas.openxmlformats.org/drawingml/2006/main" flipV="1">
          <a:off x="2088232" y="1368152"/>
          <a:ext cx="4176464" cy="57606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hu-HU"/>
        </a:p>
      </cdr:txBody>
    </cdr:sp>
  </cdr:relSizeAnchor>
  <cdr:relSizeAnchor xmlns:cdr="http://schemas.openxmlformats.org/drawingml/2006/chartDrawing">
    <cdr:from>
      <cdr:x>0.15385</cdr:x>
      <cdr:y>0.13125</cdr:y>
    </cdr:from>
    <cdr:to>
      <cdr:x>0.70192</cdr:x>
      <cdr:y>0.36749</cdr:y>
    </cdr:to>
    <cdr:sp macro="" textlink="">
      <cdr:nvSpPr>
        <cdr:cNvPr id="5" name="Egyenes összekötő 4"/>
        <cdr:cNvSpPr/>
      </cdr:nvSpPr>
      <cdr:spPr>
        <a:xfrm xmlns:a="http://schemas.openxmlformats.org/drawingml/2006/main">
          <a:off x="1152128" y="360040"/>
          <a:ext cx="4104456" cy="64807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hu-H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BF09D-EC87-4332-865E-CE34008B7EDF}" type="datetimeFigureOut">
              <a:rPr lang="en-GB" smtClean="0"/>
              <a:t>17/04/2019</a:t>
            </a:fld>
            <a:endParaRPr lang="en-GB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F4D6A-813B-4E6B-AC29-70E2ECD84F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05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futás a helyváltoztató mozgásnak az a fajtája, amikor a haladás sebessége nem teszi már lehetővé a járásra jellemző jegyek fenntartását. Vagyis futásnak azt a mozgást nevezzük, amikor csak</a:t>
            </a:r>
            <a:r>
              <a:rPr lang="hu-HU" baseline="0" dirty="0" smtClean="0"/>
              <a:t> egy láb van a talajon és a támasz fázist a repülési fázis követi, amikor egyik láb sincs a talajon. A nagy haladási sebesség eléréséhez meg kell változtatni az ízületi kinematika és kinetika járásra jellemző jegyeit.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502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iakép hely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Jegyzetek hely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u-H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732" name="Dia számának hely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2B4217-B831-471C-99D1-7B8E84AEC66C}" type="slidenum">
              <a:rPr lang="hu-HU" smtClean="0">
                <a:latin typeface="Arial" pitchFamily="34" charset="0"/>
                <a:cs typeface="Arial" pitchFamily="34" charset="0"/>
              </a:rPr>
              <a:pPr/>
              <a:t>21</a:t>
            </a:fld>
            <a:endParaRPr lang="hu-H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baseline="0" dirty="0" smtClean="0"/>
              <a:t>A talajfogás pillanatában a bokaszög a sebesség függvényében változik. Lassú futásnál a boka </a:t>
            </a:r>
            <a:r>
              <a:rPr lang="hu-HU" baseline="0" dirty="0" err="1" smtClean="0"/>
              <a:t>dorzálfelxiós</a:t>
            </a:r>
            <a:r>
              <a:rPr lang="hu-HU" baseline="0" dirty="0" smtClean="0"/>
              <a:t> helyzetben van, ami a sarokkal történő talajfogást eredményezi. A sebességet növelve (3,9 m/s) a boka neutrális szöghelyzetben van, amely a talp középső részén történő talajfogást jelzi. A maximális sebességű futásnál a boka </a:t>
            </a:r>
            <a:r>
              <a:rPr lang="hu-HU" baseline="0" dirty="0" err="1" smtClean="0"/>
              <a:t>plantárflaxiós</a:t>
            </a:r>
            <a:r>
              <a:rPr lang="hu-HU" baseline="0" dirty="0" smtClean="0"/>
              <a:t> helyzetben van, ami az </a:t>
            </a:r>
            <a:r>
              <a:rPr lang="hu-HU" baseline="0" dirty="0" err="1" smtClean="0"/>
              <a:t>előlábon</a:t>
            </a:r>
            <a:r>
              <a:rPr lang="hu-HU" baseline="0" dirty="0" smtClean="0"/>
              <a:t> történő talajfogást jelenti. Minél nagyobb a futás sebessége, annál kisebb a </a:t>
            </a:r>
            <a:r>
              <a:rPr lang="hu-HU" baseline="0" dirty="0" err="1" smtClean="0"/>
              <a:t>dorzálflexió</a:t>
            </a:r>
            <a:r>
              <a:rPr lang="hu-HU" baseline="0" dirty="0" smtClean="0"/>
              <a:t> az ízületi hajlítás szakaszában, illetve annál kisebb a </a:t>
            </a:r>
            <a:r>
              <a:rPr lang="hu-HU" baseline="0" dirty="0" err="1" smtClean="0"/>
              <a:t>plantárflexió</a:t>
            </a:r>
            <a:r>
              <a:rPr lang="hu-HU" baseline="0" dirty="0" smtClean="0"/>
              <a:t> az ízületek kinyújtása (elrugaszkodás) alatt. 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26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talajfogás pillanatában a térdízület hajlásszöge megközelítőleg</a:t>
            </a:r>
            <a:r>
              <a:rPr lang="hu-HU" baseline="0" dirty="0" smtClean="0"/>
              <a:t> 30 fok mind a lassú, mind a gyors futás esetén. </a:t>
            </a:r>
            <a:r>
              <a:rPr lang="hu-HU" dirty="0" smtClean="0"/>
              <a:t>A kis sebességű futás során a térdízület a talajfogás után behajlik, amelynek mértéke a futás sebességétől függ (10-15 fok). A maximális sebességű futásnál nem egyértelműek az elemzés adatai.</a:t>
            </a:r>
            <a:r>
              <a:rPr lang="hu-HU" baseline="0" dirty="0" smtClean="0"/>
              <a:t> Biomechanikai szempontból célszerű, ha a támasz fázisban végig rögzített helyzetben van, mert ebben az esetben a térdhajlító izmok hatékonyan tudnak részt venni a csípőfeszítésben. A lassúfutás során a térd behajlása miatt az elasztikus energiatárolás nagyobb, mint a gyorsfutásnál. 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740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lassú és gyors (vágta) futás között a fő különbség a csípőízületi mozgást tekintve az, hogy a támaszfázisban a csípőfeszítés mértéke jelentősen kisebb, mint a lassúfutásnál (gyors: 20-30</a:t>
            </a:r>
            <a:r>
              <a:rPr lang="hu-HU" baseline="0" dirty="0" smtClean="0"/>
              <a:t> fok; lassú 50-60 fok). A talajfogás pillanatában csípő jelentésen nagyobb mértékben hajlított (65-70 fok) lassúfutásnál, mint gyorsfutásnál (45-50 fok). A lendítés alatt viszont a gyorsfutásnál 10-15 fokkal nagyobb a csípőhajlítás mértéke.</a:t>
            </a:r>
          </a:p>
          <a:p>
            <a:r>
              <a:rPr lang="hu-HU" baseline="0" dirty="0" smtClean="0"/>
              <a:t>A nulla fok a csípő neutrális szöghelyzete.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553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Statikus helyzetben az izom forgatónyomatéka </a:t>
            </a:r>
            <a:r>
              <a:rPr lang="hu-HU" dirty="0" err="1" smtClean="0"/>
              <a:t>MF</a:t>
            </a:r>
            <a:r>
              <a:rPr lang="hu-HU" baseline="0" dirty="0" err="1" smtClean="0"/>
              <a:t>xd</a:t>
            </a:r>
            <a:r>
              <a:rPr lang="hu-HU" baseline="0" dirty="0" smtClean="0"/>
              <a:t> tart egyensúlyt a talajreakció erő forgatónyomatékával (GRFx2d). Amennyiben az Achilles ín erőkarja fele a talajreakció erő erőkarjának, akkor a </a:t>
            </a:r>
            <a:r>
              <a:rPr lang="hu-HU" baseline="0" dirty="0" err="1" smtClean="0"/>
              <a:t>plantárflexor</a:t>
            </a:r>
            <a:r>
              <a:rPr lang="hu-HU" baseline="0" dirty="0" smtClean="0"/>
              <a:t> izmoknak kétszer akkora erőt kell kifejteni, mint amekkora a talajreakció erő.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52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Ha a sarokcsont hosszabb, akkor az Achilles ín erőkarja megnő. Következésképpen</a:t>
            </a:r>
            <a:r>
              <a:rPr lang="hu-HU" baseline="0" dirty="0" smtClean="0"/>
              <a:t> ugyanazon forgatónyomaték létrehozásához a </a:t>
            </a:r>
            <a:r>
              <a:rPr lang="hu-HU" baseline="0" dirty="0" err="1" smtClean="0"/>
              <a:t>triceps</a:t>
            </a:r>
            <a:r>
              <a:rPr lang="hu-HU" baseline="0" dirty="0" smtClean="0"/>
              <a:t> </a:t>
            </a:r>
            <a:r>
              <a:rPr lang="hu-HU" baseline="0" dirty="0" err="1" smtClean="0"/>
              <a:t>surae</a:t>
            </a:r>
            <a:r>
              <a:rPr lang="hu-HU" baseline="0" dirty="0" smtClean="0"/>
              <a:t> (vádli) izomnak kisebb erőt kell kifejteni. Kisebb erőnél az izom rövidülési sebessége nagyobb lehet (erő-sebesség összefüggés). Más megközelítésben, ha izom forgatónyomatéka megnő és a külső erő forgatónyomatéka nem változik, akkor a testet az izom nagyobb sebességgel tudja mozgatni.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1A92F-EC53-4A37-B6C9-B91919CC3ED1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Az ízületi szögek időbeli változásából számolható az ízületek forgási sebesség, amely a következő dián</a:t>
            </a:r>
            <a:r>
              <a:rPr lang="hu-HU" baseline="0" dirty="0" smtClean="0"/>
              <a:t> látható.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támaszfázisban a legnagyobb szögsebességet a </a:t>
            </a:r>
            <a:r>
              <a:rPr lang="hu-HU" dirty="0" err="1" smtClean="0"/>
              <a:t>plantárflexió</a:t>
            </a:r>
            <a:r>
              <a:rPr lang="hu-HU" dirty="0" smtClean="0"/>
              <a:t> alatt lehet számítani (1350 fok/s). A térdnyújtás sebesség a legnagyobb (1200 fok/s) repülési szakasz,</a:t>
            </a:r>
            <a:r>
              <a:rPr lang="hu-HU" baseline="0" dirty="0" smtClean="0"/>
              <a:t> illetve a lendítés végén.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866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futást</a:t>
            </a:r>
            <a:r>
              <a:rPr lang="hu-HU" baseline="0" dirty="0" smtClean="0"/>
              <a:t>  váltott karú és láb lendítéssel hajtják végre.</a:t>
            </a:r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5434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Minél hosszabbak az</a:t>
            </a:r>
            <a:r>
              <a:rPr lang="hu-HU" baseline="0" dirty="0" smtClean="0"/>
              <a:t> izomkötegek a végtag hosszához viszonyítva, annál rövidebb idő alatt tudták a személyek lefutni a száz métert. Ennek az eredménynek az a biomechanikai háttere, hogy minél hosszabbak az izomkötegek (izomrostok), annál több szarkomer található bennük sorba kapcsolva. Ha minden szarkomer azonos hosszúságot rövidül időegység alatt, akkor annak az izomnak lesz a legnagyobb a rövidülési sebessége, amelyben több szarkomer található.</a:t>
            </a:r>
          </a:p>
          <a:p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Kumagai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Kenya, Takashi Abe, William F.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Brechue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Tomoo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Ryushi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Susumu Takano, and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Masuhiko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Mizuno.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Sprint performance is related to muscle fascicle length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male 100-m sprinters.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J. Appl. Physiol.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88: 811–816,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2000.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146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futásra jellemző jegyek, amelyek megkülönböztetik a járástól a</a:t>
            </a:r>
            <a:r>
              <a:rPr lang="hu-HU" baseline="0" dirty="0" smtClean="0"/>
              <a:t> következőek: a támaszfázis alatt mindig csak egy láb tartózkodik a talajon és ezt követően egyik láb sincs talajon. A járás mint haladó, transzlációs mozgás akkor válik futássá, amikor a vízszintes sebesség elér egy olyan nagyságot, amikor az elrugaszkodás ereje, sebessége és a tömegközéppont útja nem teszi lehetővé a talajon maradást, azaz mindkét láb elszakad a talajtól, a tömegközéppont röppályára kerül. Normál járás esetén a kritikus haladási sebesség 3 m/s körül mozog. Amennyiben a haladási sebességet fokozzuk, akkor a futásra jellemző jegyek érvényesülnek, vagyis az egy lábtámaszt a repülés követi. A futás sebessége mindaddig növelhető, amíg adott személy eléri a lépésfrekvencia és lépéshossz azt az arányát, amellyel számára a legnagyobb haladási sebességet teszi lehetővé. A sebességtől függően lassú, </a:t>
            </a:r>
            <a:r>
              <a:rPr lang="hu-HU" baseline="0" dirty="0" err="1" smtClean="0"/>
              <a:t>szubmaximális</a:t>
            </a:r>
            <a:r>
              <a:rPr lang="hu-HU" baseline="0" dirty="0" smtClean="0"/>
              <a:t> és maximális sebességű futásról beszélhetünk. A természetes lassú futásra az jellemző, hogy a talajfogás sarokkal történik. A futás sebességének növeléséhez arra van szükség, hogy minél rövidebb legyen a támaszfázis, ehhez pedig az szükségeltetik, hogy a támaszlábat egyre közelebb tegye le a futó a TKP függőleges vetülete elé. Ez a szükséglet maga után vonja azt, hogy a talajfogás egyre inkább a talp középső majd elülső részére kerüljön. </a:t>
            </a:r>
            <a:r>
              <a:rPr lang="hu-HU" baseline="0" dirty="0" err="1" smtClean="0"/>
              <a:t>Ebból</a:t>
            </a:r>
            <a:r>
              <a:rPr lang="hu-HU" baseline="0" dirty="0" smtClean="0"/>
              <a:t> a szemszögből lassú futásnak azt a futást tekintjük, amikor a sebesség úgy biztosítható, hogy a sarok ér először talajt, </a:t>
            </a:r>
            <a:r>
              <a:rPr lang="hu-HU" baseline="0" dirty="0" err="1" smtClean="0"/>
              <a:t>szubmaximálisnak</a:t>
            </a:r>
            <a:r>
              <a:rPr lang="hu-HU" baseline="0" dirty="0" smtClean="0"/>
              <a:t> nevezzük a futást, amikor a talp középső vagy elülső harmadával fog talajt a futó. Maximális vagy vágtafutásról akkor beszélünk, ha a maximális sebességű futás csak úgy valósítható meg, ha a talp elülső részén fog talajt a futó.</a:t>
            </a:r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045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Kumagai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Kenya, Takashi Abe, William F.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Brechue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Tomoo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Ryushi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Susumu Takano, and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Masuhiko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Mizuno.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Sprint performance is related to muscle fascicle length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male 100-m sprinters.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J. Appl. Physiol.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88: 811–816,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2000.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55B5-4EA6-43DD-8CD5-1E40047A4743}" type="slidenum">
              <a:rPr lang="hu-HU" smtClean="0"/>
              <a:pPr/>
              <a:t>44</a:t>
            </a:fld>
            <a:endParaRPr lang="hu-H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</a:t>
            </a:r>
            <a:r>
              <a:rPr lang="hu-HU" dirty="0" err="1" smtClean="0"/>
              <a:t>félmaratoni</a:t>
            </a:r>
            <a:r>
              <a:rPr lang="hu-HU" dirty="0" smtClean="0"/>
              <a:t> távot lefutó atléták talajfogási jellege a helyezések függvényében.</a:t>
            </a:r>
            <a:r>
              <a:rPr lang="hu-HU" baseline="0" dirty="0" smtClean="0"/>
              <a:t> A futók háromféle talajfogási stratégiát alkalmaztak: RFS – sarok talajfogás; MFS – középlábon talajfogás; FFS – </a:t>
            </a:r>
            <a:r>
              <a:rPr lang="hu-HU" baseline="0" dirty="0" err="1" smtClean="0"/>
              <a:t>előlábon</a:t>
            </a:r>
            <a:r>
              <a:rPr lang="hu-HU" baseline="0" dirty="0" smtClean="0"/>
              <a:t> talajfogás. AZ ábra jól szemlélteti, hogy a futók többsége sarokkal fog talajt és minél lassabban futják le a távot annál többen alkalmazzák ezt a talajfogást. A középlábbal történő talajfogást többen alkalmazzák azok, akik a távot rövidebb idő alatt futották le a távot, de ebben az esetben is a többség sarokkal fog talajt. A </a:t>
            </a:r>
            <a:r>
              <a:rPr lang="hu-HU" baseline="0" dirty="0" err="1" smtClean="0"/>
              <a:t>félmaratoni</a:t>
            </a:r>
            <a:r>
              <a:rPr lang="hu-HU" baseline="0" dirty="0" smtClean="0"/>
              <a:t> táv lefutásakor az </a:t>
            </a:r>
            <a:r>
              <a:rPr lang="hu-HU" baseline="0" dirty="0" err="1" smtClean="0"/>
              <a:t>előlábbal</a:t>
            </a:r>
            <a:r>
              <a:rPr lang="hu-HU" baseline="0" dirty="0" smtClean="0"/>
              <a:t> történő talajfogás nem jellemző.   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0212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Kenneth P. Clark, Laurence J. Ryan and Peter G.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Weyand</a:t>
            </a:r>
            <a:r>
              <a:rPr lang="hu-H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Foot speed, foot-strike and footwear: linking gait mechanics and</a:t>
            </a:r>
            <a:r>
              <a:rPr lang="hu-HU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running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ground reaction forces</a:t>
            </a:r>
            <a:r>
              <a:rPr lang="hu-H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Journal of Experimental Biology (2014) 217, 2037-2040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9604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2393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futás sebessége és a támasz (kontakt) idő között szoros nem lineáris kapcsolat van. Minél nagyobb a futás sebessége annál rövidebb a kontakt idő.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700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Minél nagyobb a futás</a:t>
            </a:r>
            <a:r>
              <a:rPr lang="hu-HU" baseline="0" dirty="0" smtClean="0"/>
              <a:t> sebessége annál nagyobb a függőleges talajreakció erő. A két változó között lineáris kapcsolat van.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9679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Különböző kutatók által mért függőleges talajreakció erők és futás sebessége</a:t>
            </a:r>
            <a:r>
              <a:rPr lang="hu-HU" baseline="0" dirty="0" smtClean="0"/>
              <a:t> között is felfedezhető a lineáris kapcsolat.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272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függőleges talajreakció erőkhöz hasonlatosan lineárisan növekszik a vízszintes talajreakció</a:t>
            </a:r>
            <a:r>
              <a:rPr lang="hu-HU" baseline="0" dirty="0" smtClean="0"/>
              <a:t> erő. Minél nagyobb sebességgel futnak a futók, annál nagyobb a talajra kifejtett vízszintes erő.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4311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vízszintes talajreakció erő jelentősebb mértékben növekszik a futósebesség növekedésével,</a:t>
            </a:r>
            <a:r>
              <a:rPr lang="hu-HU" baseline="0" dirty="0" smtClean="0"/>
              <a:t> mint a függőleges talajreakció erő.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223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talajfogás történhet sarokkal és a talp első részén. </a:t>
            </a:r>
            <a:r>
              <a:rPr lang="hu-HU" dirty="0" err="1" smtClean="0"/>
              <a:t>Mezitlábas</a:t>
            </a:r>
            <a:r>
              <a:rPr lang="hu-HU" dirty="0" smtClean="0"/>
              <a:t> futás esetén célszerű a talp elülső részén talajt fogni. Cipőben, kis sebességű futásnál a sarok-talp átgördüléses</a:t>
            </a:r>
            <a:r>
              <a:rPr lang="hu-HU" baseline="0" dirty="0" smtClean="0"/>
              <a:t> technika alkalmazás célszerű.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Megjegyzendő, hogy az alapadatok jelentős mértékben különböznek attól függően, hogy </a:t>
            </a:r>
            <a:r>
              <a:rPr lang="hu-HU" dirty="0" smtClean="0"/>
              <a:t>a vizsgált </a:t>
            </a:r>
            <a:r>
              <a:rPr lang="hu-HU" dirty="0" smtClean="0"/>
              <a:t>csoport tagjai</a:t>
            </a:r>
            <a:r>
              <a:rPr lang="hu-HU" baseline="0" dirty="0" smtClean="0"/>
              <a:t> milyen korúak, mekkora az edzéskoruk, vágtafutók, vagy csak edzett sportolók.</a:t>
            </a:r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948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effectLst/>
              </a:rPr>
              <a:t> </a:t>
            </a:r>
            <a:r>
              <a:rPr lang="en-GB" dirty="0" err="1" smtClean="0">
                <a:effectLst/>
              </a:rPr>
              <a:t>Weyand</a:t>
            </a:r>
            <a:r>
              <a:rPr lang="en-GB" dirty="0" smtClean="0">
                <a:effectLst/>
              </a:rPr>
              <a:t>, Peter G., Deborah B. </a:t>
            </a:r>
            <a:r>
              <a:rPr lang="en-GB" dirty="0" err="1" smtClean="0">
                <a:effectLst/>
              </a:rPr>
              <a:t>Sternlight</a:t>
            </a:r>
            <a:r>
              <a:rPr lang="en-GB" dirty="0" smtClean="0">
                <a:effectLst/>
              </a:rPr>
              <a:t>, Matthew J. </a:t>
            </a:r>
            <a:r>
              <a:rPr lang="en-GB" dirty="0" err="1" smtClean="0">
                <a:effectLst/>
              </a:rPr>
              <a:t>Bellizzi</a:t>
            </a:r>
            <a:r>
              <a:rPr lang="en-GB" dirty="0" smtClean="0">
                <a:effectLst/>
              </a:rPr>
              <a:t>, and Seth Wright. "Faster Top Running Speeds Are Achieved with Greater Ground Forces Not More Rapid Leg Movements." Journal of Applied Physiology 89 (2000): 1991-999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=7,1 m/</a:t>
            </a:r>
            <a:r>
              <a:rPr lang="hu-HU" dirty="0" err="1" smtClean="0"/>
              <a:t>s-os</a:t>
            </a:r>
            <a:r>
              <a:rPr lang="hu-HU" dirty="0" smtClean="0"/>
              <a:t> futás sebességnél a TKP a támaszfázis</a:t>
            </a:r>
            <a:r>
              <a:rPr lang="hu-HU" baseline="0" dirty="0" smtClean="0"/>
              <a:t> alatt megközelítőleg 5 cm-t süllyed a középső támaszfázisig, majd amikor a TKP a talp elülső része fölé kerül megkezdődik az ízületek kinyúlása (elrugaszkodás, </a:t>
            </a:r>
            <a:r>
              <a:rPr lang="hu-HU" baseline="0" dirty="0" err="1" smtClean="0"/>
              <a:t>propulziós</a:t>
            </a:r>
            <a:r>
              <a:rPr lang="hu-HU" baseline="0" dirty="0" smtClean="0"/>
              <a:t> szakasz). Ez alatt a szakasz alatt </a:t>
            </a:r>
            <a:r>
              <a:rPr lang="hu-HU" baseline="0" dirty="0" err="1" smtClean="0"/>
              <a:t>aTKP</a:t>
            </a:r>
            <a:r>
              <a:rPr lang="hu-HU" baseline="0" dirty="0" smtClean="0"/>
              <a:t> megközelítőleg 5 cm-t emelkedik. A repülési fázisban a TKP függőleges emelkedése 3 cm..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60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futólépés idejének és a TKP függőleges emelkedésének kapcsolata különböző sebességeknél. Minden sebességnél minél hosszabb ideig tart a futólépés annál nagyobb a súlypont függőleges elmozdulása. A súlypont függőleges útja,</a:t>
            </a:r>
            <a:r>
              <a:rPr lang="hu-HU" baseline="0" dirty="0" smtClean="0"/>
              <a:t> beleértve a talajon tartózkodási és repülés fázist is, 5,8 és 12 cm között változott ebben a vizsgálatban.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195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Az ábrán a törzs dőlésszögének változását láthatjuk a futási sebességek függvényében. A rekreációs</a:t>
            </a:r>
            <a:r>
              <a:rPr lang="hu-HU" baseline="0" dirty="0" smtClean="0"/>
              <a:t> futók törzse a futás sebességének növekedésével csaknem lineárisan növekszik. A négy futási sebesség 3,</a:t>
            </a:r>
            <a:r>
              <a:rPr lang="hu-HU" baseline="0" dirty="0" err="1" smtClean="0"/>
              <a:t>3</a:t>
            </a:r>
            <a:r>
              <a:rPr lang="hu-HU" baseline="0" dirty="0" smtClean="0"/>
              <a:t>; </a:t>
            </a:r>
            <a:r>
              <a:rPr lang="hu-HU" baseline="0" dirty="0" err="1" smtClean="0"/>
              <a:t>3</a:t>
            </a:r>
            <a:r>
              <a:rPr lang="hu-HU" baseline="0" dirty="0" smtClean="0"/>
              <a:t>,9; 4,8 és 5,6 m/s volt. A növekedés mértéke megközelítőleg 2,5 fokos. A verseny távfutók törzsének gyakorlatilag nem változik a sebességek növekedésével. A jobboldali diagram a törzs átlagos dőlésszögét mutatja a négy sebességnél. A versenytávfutók törzsének átlagos dőlésszöge statisztikailag jelentősen  kisebb, mint a rekreációs futóknál.  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793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támasz szöget a</a:t>
            </a:r>
            <a:r>
              <a:rPr lang="hu-HU" baseline="0" dirty="0" smtClean="0"/>
              <a:t> futás három helyzetében határozhatjuk meg: 1. a talajfogás pillanatában; 2. amikor a súlypont függőleges vetülete a boka felett van; 3. az elrugaszkodás végén, amikor a láb elhagyja a talajt. A támasz szögét az ábrán látható módon határozzák meg. Nevezetesen a talajfogásnál hátirányban (70,4 fok), az elrugaszkodásnál frontális irányban (61,9 fok). A futást jellemző változó a TKP függőleges vetülete és az első </a:t>
            </a:r>
            <a:r>
              <a:rPr lang="hu-HU" baseline="0" dirty="0" err="1" smtClean="0"/>
              <a:t>metatarzális</a:t>
            </a:r>
            <a:r>
              <a:rPr lang="hu-HU" baseline="0" dirty="0" smtClean="0"/>
              <a:t> és öregujj ízület közötti távolság (0,32 és 0,49 cm), valamint a TKP beesési szöge a talajfogásnál (4,0 fok) és a kirepülési szög (6,8 fok) az elrugaszkodás végén. Az adatok egy maximális sebességű (11,56 m/s) futásra vonatkoznak.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F4D6A-813B-4E6B-AC29-70E2ECD84F6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826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4751B-12F5-43F2-8FA0-BC0689434EA8}" type="datetimeFigureOut">
              <a:rPr lang="hu-HU" smtClean="0"/>
              <a:pPr/>
              <a:t>2019. 04. 17.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3BE0-BEFC-44EC-8F6C-C51AD0952C9C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10.bin"/><Relationship Id="rId3" Type="http://schemas.openxmlformats.org/officeDocument/2006/relationships/oleObject" Target="../embeddings/oleObject2.bin"/><Relationship Id="rId21" Type="http://schemas.openxmlformats.org/officeDocument/2006/relationships/image" Target="../media/image52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50.wmf"/><Relationship Id="rId25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13.bin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5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posetech.com/library/images/msse/fig2.gi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chart" Target="../charts/chart5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hyperlink" Target="http://www.strengthandconditioningresearch.com/wp-content/uploads/2013/03/Peak-joint-torques-initial-swing-phase.png" TargetMode="External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8.png"/><Relationship Id="rId5" Type="http://schemas.openxmlformats.org/officeDocument/2006/relationships/hyperlink" Target="http://www.strengthandconditioningresearch.com/wp-content/uploads/2013/03/Peak-joint-torques-terminal-swing-phase.png" TargetMode="External"/><Relationship Id="rId4" Type="http://schemas.openxmlformats.org/officeDocument/2006/relationships/image" Target="../media/image67.png"/><Relationship Id="rId9" Type="http://schemas.openxmlformats.org/officeDocument/2006/relationships/image" Target="../media/image66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hyperlink" Target="http://www.strengthandconditioningresearch.com/wp-content/uploads/2013/03/Work-done-initial-swing-phase.png" TargetMode="Externa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hyperlink" Target="http://www.informrunning.com/wp-content/uploads/2014/07/Ground-reaction-forces.gif" TargetMode="Externa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7" Type="http://schemas.openxmlformats.org/officeDocument/2006/relationships/image" Target="../media/image84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83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avi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media" Target="../media/media4.avi"/><Relationship Id="rId7" Type="http://schemas.openxmlformats.org/officeDocument/2006/relationships/image" Target="../media/image86.png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6" Type="http://schemas.openxmlformats.org/officeDocument/2006/relationships/image" Target="../media/image85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4.avi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engthandconditioningresearch.com/wp-content/uploads/2013/03/Vertical-forces.png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engthandconditioningresearch.com/wp-content/uploads/2013/03/Horizontal-forces.png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3923928" y="2708920"/>
            <a:ext cx="4964088" cy="360041"/>
          </a:xfrm>
        </p:spPr>
        <p:txBody>
          <a:bodyPr>
            <a:noAutofit/>
          </a:bodyPr>
          <a:lstStyle/>
          <a:p>
            <a:r>
              <a:rPr lang="hu-H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Funkcionális biomechanika III </a:t>
            </a:r>
            <a:endParaRPr lang="hu-HU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499992" y="4293096"/>
            <a:ext cx="4240560" cy="936104"/>
          </a:xfrm>
        </p:spPr>
        <p:txBody>
          <a:bodyPr>
            <a:noAutofit/>
          </a:bodyPr>
          <a:lstStyle/>
          <a:p>
            <a:r>
              <a:rPr lang="hu-H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Oktató</a:t>
            </a:r>
            <a:r>
              <a:rPr lang="hu-H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Prof.  </a:t>
            </a:r>
            <a:r>
              <a:rPr lang="hu-H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dr. Tihanyi József</a:t>
            </a:r>
          </a:p>
          <a:p>
            <a:r>
              <a:rPr lang="hu-HU" sz="1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Rector</a:t>
            </a:r>
            <a:r>
              <a:rPr lang="hu-H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emeritus</a:t>
            </a:r>
          </a:p>
          <a:p>
            <a:r>
              <a:rPr lang="hu-H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MTA doktora</a:t>
            </a:r>
            <a:endParaRPr lang="hu-HU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043608" y="764704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A vágtafutás sebességének kiszámítása</a:t>
            </a:r>
            <a:endParaRPr lang="en-GB" sz="2800" dirty="0"/>
          </a:p>
        </p:txBody>
      </p:sp>
      <p:graphicFrame>
        <p:nvGraphicFramePr>
          <p:cNvPr id="6" name="Objektum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643600"/>
              </p:ext>
            </p:extLst>
          </p:nvPr>
        </p:nvGraphicFramePr>
        <p:xfrm>
          <a:off x="2267744" y="2276872"/>
          <a:ext cx="413098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Equation" r:id="rId4" imgW="1384200" imgH="241200" progId="Equation.3">
                  <p:embed/>
                </p:oleObj>
              </mc:Choice>
              <mc:Fallback>
                <p:oleObj name="Equation" r:id="rId4" imgW="13842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67744" y="2276872"/>
                        <a:ext cx="4130985" cy="72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zövegdoboz 6"/>
          <p:cNvSpPr txBox="1"/>
          <p:nvPr/>
        </p:nvSpPr>
        <p:spPr>
          <a:xfrm>
            <a:off x="683568" y="5013176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V a vágtafutás sebessége</a:t>
            </a:r>
            <a:r>
              <a:rPr lang="en-GB" dirty="0" smtClean="0"/>
              <a:t> </a:t>
            </a:r>
            <a:r>
              <a:rPr lang="en-GB" dirty="0"/>
              <a:t>(m/s), the step </a:t>
            </a:r>
            <a:r>
              <a:rPr lang="hu-HU" dirty="0" smtClean="0"/>
              <a:t>f lépésfrekvencia</a:t>
            </a:r>
            <a:r>
              <a:rPr lang="en-GB" dirty="0" smtClean="0"/>
              <a:t> </a:t>
            </a:r>
            <a:r>
              <a:rPr lang="en-GB" dirty="0"/>
              <a:t>(1/s), </a:t>
            </a:r>
            <a:r>
              <a:rPr lang="hu-HU" dirty="0" smtClean="0"/>
              <a:t> F a függőleges reakcióerő átlaga</a:t>
            </a:r>
            <a:r>
              <a:rPr lang="en-GB" dirty="0" smtClean="0"/>
              <a:t>(N</a:t>
            </a:r>
            <a:r>
              <a:rPr lang="en-GB" dirty="0"/>
              <a:t>), the body </a:t>
            </a:r>
            <a:r>
              <a:rPr lang="hu-HU" dirty="0" smtClean="0"/>
              <a:t>W testsúly </a:t>
            </a:r>
            <a:r>
              <a:rPr lang="en-GB" dirty="0" smtClean="0"/>
              <a:t>(N</a:t>
            </a:r>
            <a:r>
              <a:rPr lang="en-GB" dirty="0"/>
              <a:t>), </a:t>
            </a:r>
            <a:r>
              <a:rPr lang="hu-HU" dirty="0" smtClean="0"/>
              <a:t>L a támasz hossza </a:t>
            </a:r>
            <a:r>
              <a:rPr lang="en-GB" dirty="0" smtClean="0"/>
              <a:t>(m</a:t>
            </a:r>
            <a:r>
              <a:rPr lang="en-GB" dirty="0"/>
              <a:t>).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683568" y="4437112"/>
            <a:ext cx="2130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Weyand</a:t>
            </a:r>
            <a:r>
              <a:rPr lang="en-GB" dirty="0"/>
              <a:t> et al. (</a:t>
            </a:r>
            <a:r>
              <a:rPr lang="en-GB" dirty="0" smtClean="0"/>
              <a:t>2000</a:t>
            </a:r>
            <a:r>
              <a:rPr lang="hu-HU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583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1187450" y="333375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2400" b="1"/>
              <a:t>A tömegközéppont függőleges mozgása</a:t>
            </a:r>
            <a:endParaRPr lang="en-US" sz="2400" b="1"/>
          </a:p>
        </p:txBody>
      </p:sp>
      <p:pic>
        <p:nvPicPr>
          <p:cNvPr id="61445" name="Picture 5" descr="C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097088"/>
            <a:ext cx="61214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2916238" y="1125538"/>
            <a:ext cx="3182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2400" b="1" dirty="0"/>
              <a:t>Futás</a:t>
            </a:r>
            <a:endParaRPr lang="en-US" sz="2400" b="1" dirty="0"/>
          </a:p>
        </p:txBody>
      </p:sp>
      <p:pic>
        <p:nvPicPr>
          <p:cNvPr id="61447" name="Picture 7" descr="Export Wizard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858963"/>
            <a:ext cx="1662112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3851275" y="2708275"/>
            <a:ext cx="0" cy="1800225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V="1">
            <a:off x="2700338" y="3500438"/>
            <a:ext cx="0" cy="1008062"/>
          </a:xfrm>
          <a:prstGeom prst="line">
            <a:avLst/>
          </a:prstGeom>
          <a:noFill/>
          <a:ln w="9525">
            <a:solidFill>
              <a:srgbClr val="FF33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5064" name="Szövegdoboz 7"/>
          <p:cNvSpPr txBox="1">
            <a:spLocks noChangeArrowheads="1"/>
          </p:cNvSpPr>
          <p:nvPr/>
        </p:nvSpPr>
        <p:spPr bwMode="auto">
          <a:xfrm>
            <a:off x="2428875" y="4643438"/>
            <a:ext cx="785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400"/>
              <a:t>támasz</a:t>
            </a:r>
            <a:endParaRPr lang="en-US" sz="1400"/>
          </a:p>
        </p:txBody>
      </p:sp>
      <p:sp>
        <p:nvSpPr>
          <p:cNvPr id="45065" name="Szövegdoboz 8"/>
          <p:cNvSpPr txBox="1">
            <a:spLocks noChangeArrowheads="1"/>
          </p:cNvSpPr>
          <p:nvPr/>
        </p:nvSpPr>
        <p:spPr bwMode="auto">
          <a:xfrm>
            <a:off x="3500438" y="4643438"/>
            <a:ext cx="785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400"/>
              <a:t>repülés</a:t>
            </a:r>
            <a:endParaRPr lang="en-US" sz="1400"/>
          </a:p>
        </p:txBody>
      </p:sp>
      <p:cxnSp>
        <p:nvCxnSpPr>
          <p:cNvPr id="3" name="Egyenes összekötő 2"/>
          <p:cNvCxnSpPr/>
          <p:nvPr/>
        </p:nvCxnSpPr>
        <p:spPr>
          <a:xfrm>
            <a:off x="1547664" y="3428206"/>
            <a:ext cx="4824536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zövegdoboz 3"/>
          <p:cNvSpPr txBox="1"/>
          <p:nvPr/>
        </p:nvSpPr>
        <p:spPr>
          <a:xfrm>
            <a:off x="2195736" y="3760788"/>
            <a:ext cx="94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 smtClean="0"/>
              <a:t>0,05 m</a:t>
            </a:r>
            <a:endParaRPr lang="hu-HU" sz="1600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3347864" y="2924944"/>
            <a:ext cx="94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 smtClean="0"/>
              <a:t>0,03 m</a:t>
            </a:r>
            <a:endParaRPr lang="hu-HU" sz="1600" dirty="0"/>
          </a:p>
        </p:txBody>
      </p:sp>
    </p:spTree>
    <p:extLst>
      <p:ext uri="{BB962C8B-B14F-4D97-AF65-F5344CB8AC3E}">
        <p14:creationId xmlns:p14="http://schemas.microsoft.com/office/powerpoint/2010/main" val="343862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614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  <p:bldP spid="61449" grpId="0" animBg="1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052736"/>
            <a:ext cx="5864997" cy="423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zövegdoboz 2"/>
          <p:cNvSpPr txBox="1"/>
          <p:nvPr/>
        </p:nvSpPr>
        <p:spPr>
          <a:xfrm>
            <a:off x="429798" y="566124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10 km/h = 2,77 m/s; 22 km/h =6,11 m/s</a:t>
            </a:r>
            <a:endParaRPr lang="en-GB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728584"/>
              </p:ext>
            </p:extLst>
          </p:nvPr>
        </p:nvGraphicFramePr>
        <p:xfrm>
          <a:off x="7452320" y="2492896"/>
          <a:ext cx="1440160" cy="1584177"/>
        </p:xfrm>
        <a:graphic>
          <a:graphicData uri="http://schemas.openxmlformats.org/drawingml/2006/table">
            <a:tbl>
              <a:tblPr/>
              <a:tblGrid>
                <a:gridCol w="720080"/>
                <a:gridCol w="720080"/>
              </a:tblGrid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6,13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Szövegdoboz 4"/>
          <p:cNvSpPr txBox="1"/>
          <p:nvPr/>
        </p:nvSpPr>
        <p:spPr>
          <a:xfrm>
            <a:off x="827584" y="26064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futólépés ideje és a súlypont függőleges mozgása közötti kapcsolat különböző sebességeknél</a:t>
            </a:r>
            <a:endParaRPr lang="en-GB" sz="2400" dirty="0"/>
          </a:p>
        </p:txBody>
      </p:sp>
      <p:sp>
        <p:nvSpPr>
          <p:cNvPr id="2" name="Ellipszis 1"/>
          <p:cNvSpPr/>
          <p:nvPr/>
        </p:nvSpPr>
        <p:spPr>
          <a:xfrm rot="19278623">
            <a:off x="1970190" y="3177975"/>
            <a:ext cx="2924337" cy="792088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llipszis 6"/>
          <p:cNvSpPr/>
          <p:nvPr/>
        </p:nvSpPr>
        <p:spPr>
          <a:xfrm rot="18689587">
            <a:off x="3910931" y="2350217"/>
            <a:ext cx="3638352" cy="1104070"/>
          </a:xfrm>
          <a:prstGeom prst="ellipse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zövegdoboz 5"/>
          <p:cNvSpPr txBox="1"/>
          <p:nvPr/>
        </p:nvSpPr>
        <p:spPr>
          <a:xfrm>
            <a:off x="7348860" y="2204864"/>
            <a:ext cx="823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Km/h</a:t>
            </a:r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8068940" y="2204864"/>
            <a:ext cx="823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m/s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758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899592" y="508518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Stephen J. </a:t>
            </a:r>
            <a:r>
              <a:rPr lang="en-GB" dirty="0" err="1"/>
              <a:t>Preece</a:t>
            </a:r>
            <a:r>
              <a:rPr lang="en-GB" dirty="0"/>
              <a:t> *, Duncan Mason, Christopher </a:t>
            </a:r>
            <a:r>
              <a:rPr lang="en-GB" dirty="0" err="1"/>
              <a:t>Bramah</a:t>
            </a:r>
            <a:r>
              <a:rPr lang="en-GB" dirty="0"/>
              <a:t> </a:t>
            </a:r>
            <a:r>
              <a:rPr lang="hu-HU" dirty="0" smtClean="0"/>
              <a:t> </a:t>
            </a:r>
            <a:r>
              <a:rPr lang="en-GB" dirty="0" smtClean="0"/>
              <a:t>How </a:t>
            </a:r>
            <a:r>
              <a:rPr lang="en-GB" dirty="0"/>
              <a:t>do elite endurance runners alter movements of the spine and pelvis as running speed increases? </a:t>
            </a:r>
            <a:r>
              <a:rPr lang="fr-FR" dirty="0"/>
              <a:t>Gait &amp; Posture 46 (2016) 132–134 </a:t>
            </a:r>
            <a:r>
              <a:rPr lang="hu-HU" dirty="0" smtClean="0"/>
              <a:t> (</a:t>
            </a:r>
            <a:r>
              <a:rPr lang="hu-HU" dirty="0" err="1" smtClean="0"/>
              <a:t>endurance</a:t>
            </a:r>
            <a:r>
              <a:rPr lang="hu-HU" dirty="0" smtClean="0"/>
              <a:t> </a:t>
            </a:r>
            <a:r>
              <a:rPr lang="hu-HU" dirty="0" err="1" smtClean="0"/>
              <a:t>running.pdf</a:t>
            </a:r>
            <a:r>
              <a:rPr lang="hu-HU" dirty="0" smtClean="0"/>
              <a:t>)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412905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755576" y="33265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A törzs dőlésszöge a futás sebesség függvényében élsportoló és rekreációs futók esetében.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6910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691680" y="2348880"/>
            <a:ext cx="540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2400" b="1" dirty="0" smtClean="0"/>
              <a:t>Ízületi és súlypont kinematika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8511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187624" y="836712"/>
            <a:ext cx="66247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/>
              <a:t>Súlypont:</a:t>
            </a:r>
            <a:r>
              <a:rPr lang="hu-HU" sz="20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smtClean="0"/>
              <a:t>A súlypont x,y,z koordinátái a futásciklus alatt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smtClean="0"/>
              <a:t>A súlypont függőleges, vízszintes útja a futásciklus szakaszaiban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smtClean="0"/>
              <a:t>A súlypont függőleges és vízszintes sebessége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smtClean="0"/>
              <a:t>A súlypont kirepülésének szöge az elrugaszkodás végén.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smtClean="0"/>
              <a:t>A támasz szöge.</a:t>
            </a:r>
            <a:endParaRPr lang="en-GB" sz="20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1043608" y="26064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i="1" dirty="0" smtClean="0"/>
              <a:t>A futást jellemző változók</a:t>
            </a:r>
            <a:endParaRPr lang="en-GB" sz="2800" b="1" i="1" dirty="0"/>
          </a:p>
        </p:txBody>
      </p:sp>
      <p:sp>
        <p:nvSpPr>
          <p:cNvPr id="7" name="Szövegdoboz 6"/>
          <p:cNvSpPr txBox="1"/>
          <p:nvPr/>
        </p:nvSpPr>
        <p:spPr>
          <a:xfrm>
            <a:off x="1331640" y="3212976"/>
            <a:ext cx="6984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/>
              <a:t>Ízületek:</a:t>
            </a:r>
          </a:p>
          <a:p>
            <a:r>
              <a:rPr lang="hu-HU" sz="2000" dirty="0" smtClean="0"/>
              <a:t>A boka, a térd, a csípőízület szöge a futásciklus szakaszainak végén és elején.</a:t>
            </a:r>
          </a:p>
          <a:p>
            <a:r>
              <a:rPr lang="hu-HU" sz="2000" dirty="0" smtClean="0"/>
              <a:t>A boka. a térd, a csípőízület </a:t>
            </a:r>
            <a:r>
              <a:rPr lang="hu-HU" sz="2000" dirty="0" err="1" smtClean="0"/>
              <a:t>extenziós</a:t>
            </a:r>
            <a:r>
              <a:rPr lang="hu-HU" sz="2000" dirty="0" smtClean="0"/>
              <a:t> és flexiós szögváltozása az idő és/vagy a futásciklus függvényében.</a:t>
            </a:r>
          </a:p>
          <a:p>
            <a:r>
              <a:rPr lang="hu-HU" sz="2000" dirty="0" smtClean="0"/>
              <a:t>A váll és könyökízület szögtartománya futásciklus szakaszaiban.</a:t>
            </a:r>
          </a:p>
          <a:p>
            <a:r>
              <a:rPr lang="hu-HU" sz="2000" dirty="0" smtClean="0"/>
              <a:t>Az egyes testrészek szögállása a transzverzális  és/vagy frontális/ </a:t>
            </a:r>
            <a:r>
              <a:rPr lang="hu-HU" sz="2000" dirty="0" err="1" smtClean="0"/>
              <a:t>szagittális</a:t>
            </a:r>
            <a:r>
              <a:rPr lang="hu-HU" sz="2000" dirty="0" smtClean="0"/>
              <a:t> síkhoz viszonyítva.</a:t>
            </a:r>
          </a:p>
          <a:p>
            <a:r>
              <a:rPr lang="hu-HU" sz="2000" dirty="0" smtClean="0"/>
              <a:t>Ízületi szögsebességek és gyorsulások.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73799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pálcik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92150"/>
            <a:ext cx="227965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5" descr="pálcik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1628775"/>
            <a:ext cx="1839912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6" descr="pálcika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781300"/>
            <a:ext cx="171450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Szövegdoboz 4"/>
          <p:cNvSpPr txBox="1">
            <a:spLocks noChangeArrowheads="1"/>
          </p:cNvSpPr>
          <p:nvPr/>
        </p:nvSpPr>
        <p:spPr bwMode="auto">
          <a:xfrm>
            <a:off x="5572125" y="1143000"/>
            <a:ext cx="3071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Elrugaszkodási szög: a súlypontot és az öregujj első percét összekötő egyenes és a talaj által bezárt szög</a:t>
            </a:r>
            <a:endParaRPr lang="en-US"/>
          </a:p>
        </p:txBody>
      </p:sp>
      <p:sp>
        <p:nvSpPr>
          <p:cNvPr id="48134" name="Szövegdoboz 5"/>
          <p:cNvSpPr txBox="1">
            <a:spLocks noChangeArrowheads="1"/>
          </p:cNvSpPr>
          <p:nvPr/>
        </p:nvSpPr>
        <p:spPr bwMode="auto">
          <a:xfrm>
            <a:off x="250825" y="4114354"/>
            <a:ext cx="25717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 dirty="0"/>
              <a:t>Támaszszög: a súlypontot és az öregujj első percét összekötő egyenes és a talaj által bezárt </a:t>
            </a:r>
            <a:r>
              <a:rPr lang="hu-HU" sz="1600" dirty="0" smtClean="0"/>
              <a:t>szög (70,4°)</a:t>
            </a:r>
            <a:endParaRPr lang="en-US" sz="1600" dirty="0"/>
          </a:p>
        </p:txBody>
      </p:sp>
      <p:sp>
        <p:nvSpPr>
          <p:cNvPr id="2" name="Szövegdoboz 1"/>
          <p:cNvSpPr txBox="1"/>
          <p:nvPr/>
        </p:nvSpPr>
        <p:spPr>
          <a:xfrm>
            <a:off x="454546" y="257582"/>
            <a:ext cx="187220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Talajfogás</a:t>
            </a:r>
            <a:endParaRPr lang="en-GB" dirty="0"/>
          </a:p>
        </p:txBody>
      </p:sp>
      <p:sp>
        <p:nvSpPr>
          <p:cNvPr id="9" name="Szövegdoboz 8"/>
          <p:cNvSpPr txBox="1"/>
          <p:nvPr/>
        </p:nvSpPr>
        <p:spPr>
          <a:xfrm>
            <a:off x="3347864" y="1124744"/>
            <a:ext cx="187220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Középső támaszfázis</a:t>
            </a:r>
            <a:endParaRPr lang="en-GB" dirty="0"/>
          </a:p>
        </p:txBody>
      </p:sp>
      <p:sp>
        <p:nvSpPr>
          <p:cNvPr id="10" name="Szövegdoboz 9"/>
          <p:cNvSpPr txBox="1"/>
          <p:nvPr/>
        </p:nvSpPr>
        <p:spPr>
          <a:xfrm>
            <a:off x="6012160" y="260648"/>
            <a:ext cx="187220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Elrugaszkodás vége</a:t>
            </a:r>
            <a:endParaRPr lang="en-GB" dirty="0"/>
          </a:p>
        </p:txBody>
      </p:sp>
      <p:cxnSp>
        <p:nvCxnSpPr>
          <p:cNvPr id="4" name="Egyenes összekötő 3"/>
          <p:cNvCxnSpPr/>
          <p:nvPr/>
        </p:nvCxnSpPr>
        <p:spPr>
          <a:xfrm>
            <a:off x="4355976" y="2781300"/>
            <a:ext cx="0" cy="172782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zövegdoboz 4"/>
          <p:cNvSpPr txBox="1"/>
          <p:nvPr/>
        </p:nvSpPr>
        <p:spPr>
          <a:xfrm>
            <a:off x="3131840" y="4869160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 smtClean="0"/>
              <a:t>A súlypont függőleges vetülete a bokaízület forgástengelye elé kerül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94371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soportba foglalás 1"/>
          <p:cNvGrpSpPr/>
          <p:nvPr/>
        </p:nvGrpSpPr>
        <p:grpSpPr>
          <a:xfrm>
            <a:off x="789211" y="1699707"/>
            <a:ext cx="8097708" cy="2544764"/>
            <a:chOff x="722764" y="1699707"/>
            <a:chExt cx="8097708" cy="254476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764" y="1700809"/>
              <a:ext cx="1406525" cy="2543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9289" y="1699708"/>
              <a:ext cx="1206500" cy="254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699707"/>
              <a:ext cx="1177925" cy="254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8117" y="1700808"/>
              <a:ext cx="1169987" cy="2540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723956"/>
              <a:ext cx="1376363" cy="25170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738532"/>
              <a:ext cx="1177925" cy="2502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3172" y="1727258"/>
              <a:ext cx="1257300" cy="2513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Szövegdoboz 10"/>
          <p:cNvSpPr txBox="1"/>
          <p:nvPr/>
        </p:nvSpPr>
        <p:spPr>
          <a:xfrm>
            <a:off x="575556" y="5229200"/>
            <a:ext cx="3068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err="1" smtClean="0"/>
              <a:t>Usain</a:t>
            </a:r>
            <a:r>
              <a:rPr lang="hu-HU" sz="2000" dirty="0" smtClean="0"/>
              <a:t> Bolt</a:t>
            </a:r>
            <a:endParaRPr lang="en-GB" sz="20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1043608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160°</a:t>
            </a:r>
            <a:endParaRPr lang="en-GB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2483768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160°</a:t>
            </a:r>
            <a:endParaRPr lang="en-GB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3851920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160°</a:t>
            </a:r>
            <a:endParaRPr lang="en-GB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5004048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150°</a:t>
            </a:r>
            <a:endParaRPr lang="en-GB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6228184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142°</a:t>
            </a:r>
            <a:endParaRPr lang="en-GB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7092280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137°</a:t>
            </a:r>
            <a:endParaRPr lang="en-GB" dirty="0"/>
          </a:p>
        </p:txBody>
      </p:sp>
      <p:sp>
        <p:nvSpPr>
          <p:cNvPr id="19" name="Szövegdoboz 18"/>
          <p:cNvSpPr txBox="1"/>
          <p:nvPr/>
        </p:nvSpPr>
        <p:spPr>
          <a:xfrm>
            <a:off x="8172400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132°</a:t>
            </a:r>
            <a:endParaRPr lang="en-GB" dirty="0"/>
          </a:p>
        </p:txBody>
      </p:sp>
      <p:sp>
        <p:nvSpPr>
          <p:cNvPr id="20" name="Szövegdoboz 19"/>
          <p:cNvSpPr txBox="1"/>
          <p:nvPr/>
        </p:nvSpPr>
        <p:spPr>
          <a:xfrm>
            <a:off x="899592" y="908720"/>
            <a:ext cx="7226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támaszláb térdízületi szögének változása a támaszfázis alatt</a:t>
            </a:r>
            <a:endParaRPr lang="en-GB" sz="2400" dirty="0"/>
          </a:p>
        </p:txBody>
      </p:sp>
      <p:sp>
        <p:nvSpPr>
          <p:cNvPr id="21" name="Ellipszis 20"/>
          <p:cNvSpPr/>
          <p:nvPr/>
        </p:nvSpPr>
        <p:spPr>
          <a:xfrm>
            <a:off x="1313638" y="2564904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llipszis 21"/>
          <p:cNvSpPr/>
          <p:nvPr/>
        </p:nvSpPr>
        <p:spPr>
          <a:xfrm>
            <a:off x="2681790" y="2564904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zis 22"/>
          <p:cNvSpPr/>
          <p:nvPr/>
        </p:nvSpPr>
        <p:spPr>
          <a:xfrm>
            <a:off x="3761910" y="2636912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lipszis 23"/>
          <p:cNvSpPr/>
          <p:nvPr/>
        </p:nvSpPr>
        <p:spPr>
          <a:xfrm>
            <a:off x="4842030" y="2636912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zis 24"/>
          <p:cNvSpPr/>
          <p:nvPr/>
        </p:nvSpPr>
        <p:spPr>
          <a:xfrm>
            <a:off x="5994158" y="2636912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llipszis 25"/>
          <p:cNvSpPr/>
          <p:nvPr/>
        </p:nvSpPr>
        <p:spPr>
          <a:xfrm>
            <a:off x="7146286" y="2636912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lipszis 26"/>
          <p:cNvSpPr/>
          <p:nvPr/>
        </p:nvSpPr>
        <p:spPr>
          <a:xfrm>
            <a:off x="8010382" y="2636912"/>
            <a:ext cx="16201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2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122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750" y="620688"/>
            <a:ext cx="5273675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212975" y="384175"/>
            <a:ext cx="53975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 dirty="0" smtClean="0">
                <a:latin typeface="Times New Roman" pitchFamily="18" charset="0"/>
              </a:rPr>
              <a:t>Csípőízület szögváltozása</a:t>
            </a:r>
            <a:endParaRPr lang="hu-HU" sz="2400" b="1" dirty="0">
              <a:latin typeface="Times New Roman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608138" y="2419350"/>
            <a:ext cx="1223962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Sprint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858838" y="3878263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Lassú futás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917575" y="5037138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Járás</a:t>
            </a: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6042025" y="1572528"/>
            <a:ext cx="4763" cy="1223963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H="1" flipV="1">
            <a:off x="6076950" y="3223528"/>
            <a:ext cx="9525" cy="1268413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6513513" y="4653866"/>
            <a:ext cx="4762" cy="738187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4792663" y="234888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4748213" y="3690317"/>
            <a:ext cx="0" cy="8112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5184775" y="4693617"/>
            <a:ext cx="0" cy="6778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9165" name="Szövegdoboz 12"/>
          <p:cNvSpPr txBox="1">
            <a:spLocks noChangeArrowheads="1"/>
          </p:cNvSpPr>
          <p:nvPr/>
        </p:nvSpPr>
        <p:spPr bwMode="auto">
          <a:xfrm>
            <a:off x="3571875" y="1844824"/>
            <a:ext cx="785813" cy="307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hu-HU" sz="1400" dirty="0"/>
              <a:t>támasz</a:t>
            </a:r>
            <a:endParaRPr lang="en-US" sz="1400" dirty="0"/>
          </a:p>
        </p:txBody>
      </p:sp>
      <p:sp>
        <p:nvSpPr>
          <p:cNvPr id="49166" name="Szövegdoboz 13"/>
          <p:cNvSpPr txBox="1">
            <a:spLocks noChangeArrowheads="1"/>
          </p:cNvSpPr>
          <p:nvPr/>
        </p:nvSpPr>
        <p:spPr bwMode="auto">
          <a:xfrm>
            <a:off x="4500563" y="1824881"/>
            <a:ext cx="928687" cy="307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hu-HU" sz="1400" dirty="0"/>
              <a:t>lendítés</a:t>
            </a:r>
            <a:endParaRPr lang="en-US" sz="1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4357688" y="2420888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27°</a:t>
            </a:r>
            <a:endParaRPr lang="en-GB" sz="1400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5652120" y="2132856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80°</a:t>
            </a:r>
            <a:endParaRPr lang="en-GB" sz="1400" dirty="0"/>
          </a:p>
        </p:txBody>
      </p:sp>
      <p:sp>
        <p:nvSpPr>
          <p:cNvPr id="19" name="Szövegdoboz 18"/>
          <p:cNvSpPr txBox="1"/>
          <p:nvPr/>
        </p:nvSpPr>
        <p:spPr>
          <a:xfrm>
            <a:off x="3776985" y="2276872"/>
            <a:ext cx="434975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22°</a:t>
            </a:r>
            <a:endParaRPr lang="en-GB" sz="1400" dirty="0"/>
          </a:p>
        </p:txBody>
      </p:sp>
      <p:sp>
        <p:nvSpPr>
          <p:cNvPr id="20" name="Szövegdoboz 19"/>
          <p:cNvSpPr txBox="1"/>
          <p:nvPr/>
        </p:nvSpPr>
        <p:spPr>
          <a:xfrm>
            <a:off x="4713089" y="3913311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50°</a:t>
            </a:r>
            <a:endParaRPr lang="en-GB" sz="1400" dirty="0"/>
          </a:p>
        </p:txBody>
      </p:sp>
      <p:sp>
        <p:nvSpPr>
          <p:cNvPr id="21" name="Szövegdoboz 20"/>
          <p:cNvSpPr txBox="1"/>
          <p:nvPr/>
        </p:nvSpPr>
        <p:spPr>
          <a:xfrm>
            <a:off x="4139952" y="3841303"/>
            <a:ext cx="434975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45°</a:t>
            </a:r>
            <a:endParaRPr lang="en-GB" sz="1400" dirty="0"/>
          </a:p>
        </p:txBody>
      </p:sp>
      <p:sp>
        <p:nvSpPr>
          <p:cNvPr id="22" name="Szövegdoboz 21"/>
          <p:cNvSpPr txBox="1"/>
          <p:nvPr/>
        </p:nvSpPr>
        <p:spPr>
          <a:xfrm>
            <a:off x="6081241" y="3625279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80°</a:t>
            </a:r>
            <a:endParaRPr lang="en-GB" sz="1400" dirty="0"/>
          </a:p>
        </p:txBody>
      </p:sp>
      <p:sp>
        <p:nvSpPr>
          <p:cNvPr id="23" name="Szövegdoboz 22"/>
          <p:cNvSpPr txBox="1"/>
          <p:nvPr/>
        </p:nvSpPr>
        <p:spPr>
          <a:xfrm>
            <a:off x="4572000" y="4849415"/>
            <a:ext cx="434975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42°</a:t>
            </a:r>
            <a:endParaRPr lang="en-GB" sz="1400" dirty="0"/>
          </a:p>
        </p:txBody>
      </p:sp>
      <p:sp>
        <p:nvSpPr>
          <p:cNvPr id="24" name="Szövegdoboz 23"/>
          <p:cNvSpPr txBox="1"/>
          <p:nvPr/>
        </p:nvSpPr>
        <p:spPr>
          <a:xfrm>
            <a:off x="6081241" y="4869160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45°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2285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122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0869" y="476672"/>
            <a:ext cx="421957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821631" y="384175"/>
            <a:ext cx="53975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 dirty="0" smtClean="0">
                <a:latin typeface="Times New Roman" pitchFamily="18" charset="0"/>
              </a:rPr>
              <a:t>Térdízület szögváltozás</a:t>
            </a:r>
            <a:endParaRPr lang="hu-HU" sz="2400" b="1" dirty="0">
              <a:latin typeface="Times New Roman" pitchFamily="18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402531" y="1976438"/>
            <a:ext cx="1223963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Sprint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96094" y="3706813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Lassú futás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583381" y="5180013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Járás</a:t>
            </a:r>
          </a:p>
        </p:txBody>
      </p:sp>
      <p:sp>
        <p:nvSpPr>
          <p:cNvPr id="9" name="Szövegdoboz 8"/>
          <p:cNvSpPr txBox="1"/>
          <p:nvPr/>
        </p:nvSpPr>
        <p:spPr>
          <a:xfrm>
            <a:off x="3208199" y="1822549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25°</a:t>
            </a:r>
            <a:endParaRPr lang="en-GB" sz="1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3368927" y="2433638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/>
              <a:t>5</a:t>
            </a:r>
            <a:r>
              <a:rPr lang="hu-HU" sz="1400" dirty="0" smtClean="0"/>
              <a:t>°</a:t>
            </a:r>
            <a:endParaRPr lang="en-GB" sz="14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4537769" y="1844824"/>
            <a:ext cx="79501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100°</a:t>
            </a:r>
            <a:endParaRPr lang="en-GB" sz="14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3172544" y="3697287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22°</a:t>
            </a:r>
            <a:endParaRPr lang="en-GB" sz="1400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3388568" y="4129335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25°</a:t>
            </a:r>
            <a:endParaRPr lang="en-GB" sz="14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4609777" y="3625279"/>
            <a:ext cx="723007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115°</a:t>
            </a:r>
            <a:endParaRPr lang="en-GB" sz="14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3360599" y="5065439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10°</a:t>
            </a:r>
            <a:endParaRPr lang="en-GB" sz="1400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3889697" y="5157192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12°</a:t>
            </a:r>
            <a:endParaRPr lang="en-GB" sz="14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4321745" y="5085184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/>
              <a:t>3</a:t>
            </a:r>
            <a:r>
              <a:rPr lang="hu-HU" sz="1400" dirty="0" smtClean="0"/>
              <a:t>0°</a:t>
            </a:r>
            <a:endParaRPr lang="en-GB" sz="1400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4897809" y="5013176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1400" dirty="0" smtClean="0"/>
              <a:t>55°</a:t>
            </a:r>
            <a:endParaRPr lang="en-GB" sz="1400" dirty="0"/>
          </a:p>
        </p:txBody>
      </p:sp>
      <p:cxnSp>
        <p:nvCxnSpPr>
          <p:cNvPr id="4" name="Egyenes összekötő 3"/>
          <p:cNvCxnSpPr/>
          <p:nvPr/>
        </p:nvCxnSpPr>
        <p:spPr>
          <a:xfrm>
            <a:off x="4609777" y="1196752"/>
            <a:ext cx="0" cy="4440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Diagram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639767"/>
              </p:ext>
            </p:extLst>
          </p:nvPr>
        </p:nvGraphicFramePr>
        <p:xfrm>
          <a:off x="5761806" y="753394"/>
          <a:ext cx="2914650" cy="2315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zövegdoboz 1"/>
          <p:cNvSpPr txBox="1"/>
          <p:nvPr/>
        </p:nvSpPr>
        <p:spPr>
          <a:xfrm>
            <a:off x="6290444" y="1052736"/>
            <a:ext cx="928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 smtClean="0"/>
              <a:t>Usain</a:t>
            </a:r>
            <a:r>
              <a:rPr lang="hu-HU" dirty="0" smtClean="0"/>
              <a:t> Bolt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950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48880"/>
            <a:ext cx="4888284" cy="185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1547664" y="47667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futás biomechanikája</a:t>
            </a:r>
            <a:endParaRPr lang="en-GB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212975" y="384175"/>
            <a:ext cx="53975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 dirty="0" smtClean="0">
                <a:latin typeface="Times New Roman" pitchFamily="18" charset="0"/>
              </a:rPr>
              <a:t>Bokaízület szögváltozás</a:t>
            </a:r>
            <a:endParaRPr lang="hu-HU" sz="2400" b="1" dirty="0">
              <a:latin typeface="Times New Roman" pitchFamily="18" charset="0"/>
            </a:endParaRPr>
          </a:p>
        </p:txBody>
      </p:sp>
      <p:pic>
        <p:nvPicPr>
          <p:cNvPr id="51203" name="Picture 3" descr="1221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9763" y="764704"/>
            <a:ext cx="6008687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08138" y="1844824"/>
            <a:ext cx="1223962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dirty="0">
                <a:latin typeface="Times New Roman" pitchFamily="18" charset="0"/>
              </a:rPr>
              <a:t>Sprint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858838" y="3125366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dirty="0">
                <a:latin typeface="Times New Roman" pitchFamily="18" charset="0"/>
              </a:rPr>
              <a:t>Lassú futás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917575" y="4284241"/>
            <a:ext cx="194627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>
                <a:latin typeface="Times New Roman" pitchFamily="18" charset="0"/>
              </a:rPr>
              <a:t>Járás</a:t>
            </a:r>
          </a:p>
        </p:txBody>
      </p:sp>
      <p:cxnSp>
        <p:nvCxnSpPr>
          <p:cNvPr id="7" name="Egyenes összekötő 6"/>
          <p:cNvCxnSpPr/>
          <p:nvPr/>
        </p:nvCxnSpPr>
        <p:spPr>
          <a:xfrm>
            <a:off x="2995811" y="5157192"/>
            <a:ext cx="2296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zövegdoboz 7"/>
          <p:cNvSpPr txBox="1"/>
          <p:nvPr/>
        </p:nvSpPr>
        <p:spPr>
          <a:xfrm>
            <a:off x="3084847" y="1340768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16°</a:t>
            </a:r>
            <a:endParaRPr lang="en-GB" sz="14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3431359" y="1648545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20°</a:t>
            </a:r>
            <a:endParaRPr lang="en-GB" sz="1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3993009" y="1969095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28°</a:t>
            </a:r>
            <a:endParaRPr lang="en-GB" sz="14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4929113" y="1700808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22°</a:t>
            </a:r>
            <a:endParaRPr lang="en-GB" sz="14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3131840" y="2636912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10°</a:t>
            </a:r>
            <a:endParaRPr lang="en-GB" sz="1400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3695839" y="3507854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/>
              <a:t>3</a:t>
            </a:r>
            <a:r>
              <a:rPr lang="hu-HU" sz="1400" dirty="0" smtClean="0"/>
              <a:t>0°</a:t>
            </a:r>
            <a:endParaRPr lang="en-GB" sz="14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4474977" y="3353966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/>
              <a:t>4</a:t>
            </a:r>
            <a:r>
              <a:rPr lang="hu-HU" sz="1400" dirty="0" smtClean="0"/>
              <a:t>0°</a:t>
            </a:r>
            <a:endParaRPr lang="en-GB" sz="14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5577185" y="3573016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/>
              <a:t>3</a:t>
            </a:r>
            <a:r>
              <a:rPr lang="hu-HU" sz="1400" dirty="0" smtClean="0"/>
              <a:t>0°</a:t>
            </a:r>
            <a:endParaRPr lang="en-GB" sz="1400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3272929" y="4077072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 smtClean="0"/>
              <a:t>15°</a:t>
            </a:r>
            <a:endParaRPr lang="en-GB" sz="14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4497065" y="4705399"/>
            <a:ext cx="434975" cy="307777"/>
          </a:xfrm>
          <a:prstGeom prst="rect">
            <a:avLst/>
          </a:prstGeom>
          <a:solidFill>
            <a:schemeClr val="tx2">
              <a:lumMod val="40000"/>
              <a:lumOff val="60000"/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dirty="0"/>
              <a:t>3</a:t>
            </a:r>
            <a:r>
              <a:rPr lang="hu-HU" sz="1400" dirty="0" smtClean="0"/>
              <a:t>0°</a:t>
            </a:r>
            <a:endParaRPr lang="en-GB" sz="1400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5793209" y="4849415"/>
            <a:ext cx="434975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2</a:t>
            </a:r>
            <a:r>
              <a:rPr lang="hu-HU" sz="1400" dirty="0"/>
              <a:t>5</a:t>
            </a:r>
            <a:r>
              <a:rPr lang="hu-HU" sz="1400" dirty="0" smtClean="0"/>
              <a:t>°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531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4230688"/>
            <a:ext cx="285750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214313"/>
            <a:ext cx="3143250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25" y="2357438"/>
            <a:ext cx="3143250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Szövegdoboz 6"/>
          <p:cNvSpPr txBox="1">
            <a:spLocks noChangeArrowheads="1"/>
          </p:cNvSpPr>
          <p:nvPr/>
        </p:nvSpPr>
        <p:spPr bwMode="auto">
          <a:xfrm>
            <a:off x="428625" y="92868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Csípő</a:t>
            </a:r>
          </a:p>
        </p:txBody>
      </p:sp>
      <p:sp>
        <p:nvSpPr>
          <p:cNvPr id="52230" name="Szövegdoboz 7"/>
          <p:cNvSpPr txBox="1">
            <a:spLocks noChangeArrowheads="1"/>
          </p:cNvSpPr>
          <p:nvPr/>
        </p:nvSpPr>
        <p:spPr bwMode="auto">
          <a:xfrm>
            <a:off x="428625" y="2814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Térd</a:t>
            </a:r>
          </a:p>
        </p:txBody>
      </p:sp>
      <p:sp>
        <p:nvSpPr>
          <p:cNvPr id="52231" name="Szövegdoboz 8"/>
          <p:cNvSpPr txBox="1">
            <a:spLocks noChangeArrowheads="1"/>
          </p:cNvSpPr>
          <p:nvPr/>
        </p:nvSpPr>
        <p:spPr bwMode="auto">
          <a:xfrm>
            <a:off x="428625" y="5100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Boka</a:t>
            </a:r>
          </a:p>
        </p:txBody>
      </p:sp>
      <p:cxnSp>
        <p:nvCxnSpPr>
          <p:cNvPr id="11" name="Egyenes összekötő nyíllal 10"/>
          <p:cNvCxnSpPr/>
          <p:nvPr/>
        </p:nvCxnSpPr>
        <p:spPr>
          <a:xfrm rot="5400000">
            <a:off x="1463675" y="1249363"/>
            <a:ext cx="1071563" cy="15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3" name="Szövegdoboz 11"/>
          <p:cNvSpPr txBox="1">
            <a:spLocks noChangeArrowheads="1"/>
          </p:cNvSpPr>
          <p:nvPr/>
        </p:nvSpPr>
        <p:spPr bwMode="auto">
          <a:xfrm rot="-5400000">
            <a:off x="1089819" y="9104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2234" name="Szövegdoboz 12"/>
          <p:cNvSpPr txBox="1">
            <a:spLocks noChangeArrowheads="1"/>
          </p:cNvSpPr>
          <p:nvPr/>
        </p:nvSpPr>
        <p:spPr bwMode="auto">
          <a:xfrm rot="-5400000">
            <a:off x="1161256" y="29043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2235" name="Szövegdoboz 13"/>
          <p:cNvSpPr txBox="1">
            <a:spLocks noChangeArrowheads="1"/>
          </p:cNvSpPr>
          <p:nvPr/>
        </p:nvSpPr>
        <p:spPr bwMode="auto">
          <a:xfrm rot="-5400000">
            <a:off x="1161256" y="490458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cxnSp>
        <p:nvCxnSpPr>
          <p:cNvPr id="15" name="Egyenes összekötő nyíllal 14"/>
          <p:cNvCxnSpPr/>
          <p:nvPr/>
        </p:nvCxnSpPr>
        <p:spPr>
          <a:xfrm rot="5400000">
            <a:off x="1465262" y="324961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nyíllal 15"/>
          <p:cNvCxnSpPr/>
          <p:nvPr/>
        </p:nvCxnSpPr>
        <p:spPr>
          <a:xfrm rot="5400000">
            <a:off x="1465262" y="524986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3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25" y="1000125"/>
            <a:ext cx="90963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Egyenes összekötő 22"/>
          <p:cNvCxnSpPr/>
          <p:nvPr/>
        </p:nvCxnSpPr>
        <p:spPr>
          <a:xfrm rot="5400000">
            <a:off x="1107282" y="3321844"/>
            <a:ext cx="5929312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églalap 23"/>
          <p:cNvSpPr/>
          <p:nvPr/>
        </p:nvSpPr>
        <p:spPr>
          <a:xfrm>
            <a:off x="2428875" y="6072188"/>
            <a:ext cx="1643063" cy="46037"/>
          </a:xfrm>
          <a:prstGeom prst="rect">
            <a:avLst/>
          </a:prstGeom>
          <a:solidFill>
            <a:srgbClr val="FF0000">
              <a:alpha val="4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25" name="Téglalap 24"/>
          <p:cNvSpPr/>
          <p:nvPr/>
        </p:nvSpPr>
        <p:spPr>
          <a:xfrm>
            <a:off x="2428875" y="6286500"/>
            <a:ext cx="1000125" cy="4603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26" name="Szövegdoboz 25"/>
          <p:cNvSpPr txBox="1"/>
          <p:nvPr/>
        </p:nvSpPr>
        <p:spPr>
          <a:xfrm>
            <a:off x="5643563" y="6286500"/>
            <a:ext cx="3071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Kontakt fázis (futás)</a:t>
            </a:r>
          </a:p>
        </p:txBody>
      </p:sp>
      <p:sp>
        <p:nvSpPr>
          <p:cNvPr id="52243" name="Szövegdoboz 26"/>
          <p:cNvSpPr txBox="1">
            <a:spLocks noChangeArrowheads="1"/>
          </p:cNvSpPr>
          <p:nvPr/>
        </p:nvSpPr>
        <p:spPr bwMode="auto">
          <a:xfrm>
            <a:off x="5643563" y="585787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b="1">
                <a:solidFill>
                  <a:srgbClr val="FF0000"/>
                </a:solidFill>
              </a:rPr>
              <a:t>Kontakt fázis (járás)</a:t>
            </a:r>
          </a:p>
        </p:txBody>
      </p:sp>
      <p:cxnSp>
        <p:nvCxnSpPr>
          <p:cNvPr id="29" name="Egyenes összekötő nyíllal 28"/>
          <p:cNvCxnSpPr>
            <a:stCxn id="52243" idx="1"/>
          </p:cNvCxnSpPr>
          <p:nvPr/>
        </p:nvCxnSpPr>
        <p:spPr>
          <a:xfrm rot="10800000" flipV="1">
            <a:off x="4143375" y="6042025"/>
            <a:ext cx="1500188" cy="30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nyíllal 30"/>
          <p:cNvCxnSpPr>
            <a:stCxn id="26" idx="1"/>
          </p:cNvCxnSpPr>
          <p:nvPr/>
        </p:nvCxnSpPr>
        <p:spPr>
          <a:xfrm rot="10800000">
            <a:off x="3571875" y="6357938"/>
            <a:ext cx="2071688" cy="112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zövegdoboz 31"/>
          <p:cNvSpPr txBox="1"/>
          <p:nvPr/>
        </p:nvSpPr>
        <p:spPr>
          <a:xfrm>
            <a:off x="2143125" y="0"/>
            <a:ext cx="3357563" cy="3698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Ízületi szög – idő görbék</a:t>
            </a:r>
          </a:p>
        </p:txBody>
      </p:sp>
      <p:sp>
        <p:nvSpPr>
          <p:cNvPr id="52247" name="Szövegdoboz 27"/>
          <p:cNvSpPr txBox="1">
            <a:spLocks noChangeArrowheads="1"/>
          </p:cNvSpPr>
          <p:nvPr/>
        </p:nvSpPr>
        <p:spPr bwMode="auto">
          <a:xfrm>
            <a:off x="6215063" y="928688"/>
            <a:ext cx="642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járás</a:t>
            </a:r>
          </a:p>
        </p:txBody>
      </p:sp>
      <p:sp>
        <p:nvSpPr>
          <p:cNvPr id="52248" name="Szövegdoboz 29"/>
          <p:cNvSpPr txBox="1">
            <a:spLocks noChangeArrowheads="1"/>
          </p:cNvSpPr>
          <p:nvPr/>
        </p:nvSpPr>
        <p:spPr bwMode="auto">
          <a:xfrm>
            <a:off x="5786438" y="1195388"/>
            <a:ext cx="16430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(3,2 m/s</a:t>
            </a:r>
          </a:p>
        </p:txBody>
      </p:sp>
      <p:sp>
        <p:nvSpPr>
          <p:cNvPr id="52249" name="Szövegdoboz 32"/>
          <p:cNvSpPr txBox="1">
            <a:spLocks noChangeArrowheads="1"/>
          </p:cNvSpPr>
          <p:nvPr/>
        </p:nvSpPr>
        <p:spPr bwMode="auto">
          <a:xfrm>
            <a:off x="5786438" y="1500188"/>
            <a:ext cx="16430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(3,9 m/s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6215063" y="3573016"/>
            <a:ext cx="1526381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2016.04.20.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79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428625"/>
            <a:ext cx="3054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150" y="2428875"/>
            <a:ext cx="29987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6150" y="4357688"/>
            <a:ext cx="27813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Szövegdoboz 4"/>
          <p:cNvSpPr txBox="1">
            <a:spLocks noChangeArrowheads="1"/>
          </p:cNvSpPr>
          <p:nvPr/>
        </p:nvSpPr>
        <p:spPr bwMode="auto">
          <a:xfrm>
            <a:off x="428625" y="92868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Csípő</a:t>
            </a:r>
          </a:p>
        </p:txBody>
      </p:sp>
      <p:sp>
        <p:nvSpPr>
          <p:cNvPr id="53254" name="Szövegdoboz 5"/>
          <p:cNvSpPr txBox="1">
            <a:spLocks noChangeArrowheads="1"/>
          </p:cNvSpPr>
          <p:nvPr/>
        </p:nvSpPr>
        <p:spPr bwMode="auto">
          <a:xfrm>
            <a:off x="428625" y="2814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Térd</a:t>
            </a:r>
          </a:p>
        </p:txBody>
      </p:sp>
      <p:sp>
        <p:nvSpPr>
          <p:cNvPr id="53255" name="Szövegdoboz 6"/>
          <p:cNvSpPr txBox="1">
            <a:spLocks noChangeArrowheads="1"/>
          </p:cNvSpPr>
          <p:nvPr/>
        </p:nvSpPr>
        <p:spPr bwMode="auto">
          <a:xfrm>
            <a:off x="428625" y="5100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Boka</a:t>
            </a:r>
          </a:p>
        </p:txBody>
      </p:sp>
      <p:cxnSp>
        <p:nvCxnSpPr>
          <p:cNvPr id="8" name="Egyenes összekötő nyíllal 7"/>
          <p:cNvCxnSpPr/>
          <p:nvPr/>
        </p:nvCxnSpPr>
        <p:spPr>
          <a:xfrm rot="5400000">
            <a:off x="1463675" y="1249363"/>
            <a:ext cx="1071563" cy="15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7" name="Szövegdoboz 8"/>
          <p:cNvSpPr txBox="1">
            <a:spLocks noChangeArrowheads="1"/>
          </p:cNvSpPr>
          <p:nvPr/>
        </p:nvSpPr>
        <p:spPr bwMode="auto">
          <a:xfrm rot="-5400000">
            <a:off x="1089819" y="9104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3258" name="Szövegdoboz 9"/>
          <p:cNvSpPr txBox="1">
            <a:spLocks noChangeArrowheads="1"/>
          </p:cNvSpPr>
          <p:nvPr/>
        </p:nvSpPr>
        <p:spPr bwMode="auto">
          <a:xfrm rot="-5400000">
            <a:off x="1161256" y="29043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3259" name="Szövegdoboz 10"/>
          <p:cNvSpPr txBox="1">
            <a:spLocks noChangeArrowheads="1"/>
          </p:cNvSpPr>
          <p:nvPr/>
        </p:nvSpPr>
        <p:spPr bwMode="auto">
          <a:xfrm rot="-5400000">
            <a:off x="1161256" y="490458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cxnSp>
        <p:nvCxnSpPr>
          <p:cNvPr id="12" name="Egyenes összekötő nyíllal 11"/>
          <p:cNvCxnSpPr/>
          <p:nvPr/>
        </p:nvCxnSpPr>
        <p:spPr>
          <a:xfrm rot="5400000">
            <a:off x="1465262" y="324961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rot="5400000">
            <a:off x="1465262" y="524986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6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1000125"/>
            <a:ext cx="90963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églalap 17"/>
          <p:cNvSpPr/>
          <p:nvPr/>
        </p:nvSpPr>
        <p:spPr>
          <a:xfrm>
            <a:off x="2428875" y="6072188"/>
            <a:ext cx="1643063" cy="46037"/>
          </a:xfrm>
          <a:prstGeom prst="rect">
            <a:avLst/>
          </a:prstGeom>
          <a:solidFill>
            <a:srgbClr val="FF0000">
              <a:alpha val="4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19" name="Téglalap 18"/>
          <p:cNvSpPr/>
          <p:nvPr/>
        </p:nvSpPr>
        <p:spPr>
          <a:xfrm>
            <a:off x="2428875" y="6286500"/>
            <a:ext cx="1000125" cy="4603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20" name="Szövegdoboz 19"/>
          <p:cNvSpPr txBox="1"/>
          <p:nvPr/>
        </p:nvSpPr>
        <p:spPr>
          <a:xfrm>
            <a:off x="5643563" y="6286500"/>
            <a:ext cx="3071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Kontakt fázis (futás)</a:t>
            </a:r>
          </a:p>
        </p:txBody>
      </p:sp>
      <p:sp>
        <p:nvSpPr>
          <p:cNvPr id="53266" name="Szövegdoboz 20"/>
          <p:cNvSpPr txBox="1">
            <a:spLocks noChangeArrowheads="1"/>
          </p:cNvSpPr>
          <p:nvPr/>
        </p:nvSpPr>
        <p:spPr bwMode="auto">
          <a:xfrm>
            <a:off x="5643563" y="585787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b="1">
                <a:solidFill>
                  <a:srgbClr val="FF0000"/>
                </a:solidFill>
              </a:rPr>
              <a:t>Kontakt fázis (járás)</a:t>
            </a:r>
          </a:p>
        </p:txBody>
      </p:sp>
      <p:cxnSp>
        <p:nvCxnSpPr>
          <p:cNvPr id="22" name="Egyenes összekötő nyíllal 21"/>
          <p:cNvCxnSpPr>
            <a:stCxn id="53266" idx="1"/>
          </p:cNvCxnSpPr>
          <p:nvPr/>
        </p:nvCxnSpPr>
        <p:spPr>
          <a:xfrm rot="10800000" flipV="1">
            <a:off x="4143375" y="6042025"/>
            <a:ext cx="1500188" cy="30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nyíllal 22"/>
          <p:cNvCxnSpPr>
            <a:stCxn id="20" idx="1"/>
          </p:cNvCxnSpPr>
          <p:nvPr/>
        </p:nvCxnSpPr>
        <p:spPr>
          <a:xfrm rot="10800000">
            <a:off x="3571875" y="6357938"/>
            <a:ext cx="2071688" cy="112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zövegdoboz 23"/>
          <p:cNvSpPr txBox="1"/>
          <p:nvPr/>
        </p:nvSpPr>
        <p:spPr>
          <a:xfrm>
            <a:off x="1785938" y="58738"/>
            <a:ext cx="4357687" cy="3698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Forgatónyomaték (Nm/kg) – idő görbék</a:t>
            </a:r>
          </a:p>
        </p:txBody>
      </p:sp>
      <p:sp>
        <p:nvSpPr>
          <p:cNvPr id="53270" name="Szövegdoboz 24"/>
          <p:cNvSpPr txBox="1">
            <a:spLocks noChangeArrowheads="1"/>
          </p:cNvSpPr>
          <p:nvPr/>
        </p:nvSpPr>
        <p:spPr bwMode="auto">
          <a:xfrm>
            <a:off x="6215063" y="928688"/>
            <a:ext cx="642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járás</a:t>
            </a:r>
          </a:p>
        </p:txBody>
      </p:sp>
      <p:sp>
        <p:nvSpPr>
          <p:cNvPr id="53271" name="Szövegdoboz 25"/>
          <p:cNvSpPr txBox="1">
            <a:spLocks noChangeArrowheads="1"/>
          </p:cNvSpPr>
          <p:nvPr/>
        </p:nvSpPr>
        <p:spPr bwMode="auto">
          <a:xfrm>
            <a:off x="5715000" y="1195388"/>
            <a:ext cx="17145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(3,2 m/s</a:t>
            </a:r>
          </a:p>
        </p:txBody>
      </p:sp>
      <p:sp>
        <p:nvSpPr>
          <p:cNvPr id="53272" name="Szövegdoboz 26"/>
          <p:cNvSpPr txBox="1">
            <a:spLocks noChangeArrowheads="1"/>
          </p:cNvSpPr>
          <p:nvPr/>
        </p:nvSpPr>
        <p:spPr bwMode="auto">
          <a:xfrm>
            <a:off x="5715000" y="1500188"/>
            <a:ext cx="1714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(3,9 m/s</a:t>
            </a:r>
          </a:p>
        </p:txBody>
      </p:sp>
    </p:spTree>
    <p:extLst>
      <p:ext uri="{BB962C8B-B14F-4D97-AF65-F5344CB8AC3E}">
        <p14:creationId xmlns:p14="http://schemas.microsoft.com/office/powerpoint/2010/main" val="30625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275" y="4214813"/>
            <a:ext cx="280035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Szövegdoboz 1"/>
          <p:cNvSpPr txBox="1">
            <a:spLocks noChangeArrowheads="1"/>
          </p:cNvSpPr>
          <p:nvPr/>
        </p:nvSpPr>
        <p:spPr bwMode="auto">
          <a:xfrm>
            <a:off x="428625" y="92868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Csípő</a:t>
            </a:r>
          </a:p>
        </p:txBody>
      </p:sp>
      <p:sp>
        <p:nvSpPr>
          <p:cNvPr id="54276" name="Szövegdoboz 2"/>
          <p:cNvSpPr txBox="1">
            <a:spLocks noChangeArrowheads="1"/>
          </p:cNvSpPr>
          <p:nvPr/>
        </p:nvSpPr>
        <p:spPr bwMode="auto">
          <a:xfrm>
            <a:off x="428625" y="2814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Térd</a:t>
            </a:r>
          </a:p>
        </p:txBody>
      </p:sp>
      <p:sp>
        <p:nvSpPr>
          <p:cNvPr id="54277" name="Szövegdoboz 3"/>
          <p:cNvSpPr txBox="1">
            <a:spLocks noChangeArrowheads="1"/>
          </p:cNvSpPr>
          <p:nvPr/>
        </p:nvSpPr>
        <p:spPr bwMode="auto">
          <a:xfrm>
            <a:off x="428625" y="51006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Boka</a:t>
            </a:r>
          </a:p>
        </p:txBody>
      </p:sp>
      <p:cxnSp>
        <p:nvCxnSpPr>
          <p:cNvPr id="5" name="Egyenes összekötő nyíllal 4"/>
          <p:cNvCxnSpPr/>
          <p:nvPr/>
        </p:nvCxnSpPr>
        <p:spPr>
          <a:xfrm rot="5400000">
            <a:off x="1463675" y="1249363"/>
            <a:ext cx="1071563" cy="15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9" name="Szövegdoboz 5"/>
          <p:cNvSpPr txBox="1">
            <a:spLocks noChangeArrowheads="1"/>
          </p:cNvSpPr>
          <p:nvPr/>
        </p:nvSpPr>
        <p:spPr bwMode="auto">
          <a:xfrm rot="-5400000">
            <a:off x="1089819" y="9104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4280" name="Szövegdoboz 6"/>
          <p:cNvSpPr txBox="1">
            <a:spLocks noChangeArrowheads="1"/>
          </p:cNvSpPr>
          <p:nvPr/>
        </p:nvSpPr>
        <p:spPr bwMode="auto">
          <a:xfrm rot="-5400000">
            <a:off x="1161256" y="290433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sp>
        <p:nvSpPr>
          <p:cNvPr id="54281" name="Szövegdoboz 7"/>
          <p:cNvSpPr txBox="1">
            <a:spLocks noChangeArrowheads="1"/>
          </p:cNvSpPr>
          <p:nvPr/>
        </p:nvSpPr>
        <p:spPr bwMode="auto">
          <a:xfrm rot="-5400000">
            <a:off x="1161256" y="4904582"/>
            <a:ext cx="1220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2000" b="1" i="1"/>
              <a:t>feszítés</a:t>
            </a:r>
          </a:p>
        </p:txBody>
      </p:sp>
      <p:cxnSp>
        <p:nvCxnSpPr>
          <p:cNvPr id="9" name="Egyenes összekötő nyíllal 8"/>
          <p:cNvCxnSpPr/>
          <p:nvPr/>
        </p:nvCxnSpPr>
        <p:spPr>
          <a:xfrm rot="5400000">
            <a:off x="1465262" y="324961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/>
          <p:cNvCxnSpPr/>
          <p:nvPr/>
        </p:nvCxnSpPr>
        <p:spPr>
          <a:xfrm rot="5400000">
            <a:off x="1465262" y="5249863"/>
            <a:ext cx="1071563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8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1000125"/>
            <a:ext cx="90963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5" name="Szövegdoboz 11"/>
          <p:cNvSpPr txBox="1">
            <a:spLocks noChangeArrowheads="1"/>
          </p:cNvSpPr>
          <p:nvPr/>
        </p:nvSpPr>
        <p:spPr bwMode="auto">
          <a:xfrm>
            <a:off x="6215063" y="1019175"/>
            <a:ext cx="642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járás</a:t>
            </a:r>
          </a:p>
        </p:txBody>
      </p:sp>
      <p:sp>
        <p:nvSpPr>
          <p:cNvPr id="54286" name="Szövegdoboz 12"/>
          <p:cNvSpPr txBox="1">
            <a:spLocks noChangeArrowheads="1"/>
          </p:cNvSpPr>
          <p:nvPr/>
        </p:nvSpPr>
        <p:spPr bwMode="auto">
          <a:xfrm>
            <a:off x="5786438" y="1285875"/>
            <a:ext cx="16430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(3,2 m/s</a:t>
            </a:r>
          </a:p>
        </p:txBody>
      </p:sp>
      <p:sp>
        <p:nvSpPr>
          <p:cNvPr id="15" name="Téglalap 14"/>
          <p:cNvSpPr/>
          <p:nvPr/>
        </p:nvSpPr>
        <p:spPr>
          <a:xfrm>
            <a:off x="2428875" y="6072188"/>
            <a:ext cx="1643063" cy="46037"/>
          </a:xfrm>
          <a:prstGeom prst="rect">
            <a:avLst/>
          </a:prstGeom>
          <a:solidFill>
            <a:srgbClr val="FF0000">
              <a:alpha val="4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16" name="Téglalap 15"/>
          <p:cNvSpPr/>
          <p:nvPr/>
        </p:nvSpPr>
        <p:spPr>
          <a:xfrm>
            <a:off x="2428875" y="6286500"/>
            <a:ext cx="1000125" cy="4603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17" name="Szövegdoboz 16"/>
          <p:cNvSpPr txBox="1"/>
          <p:nvPr/>
        </p:nvSpPr>
        <p:spPr>
          <a:xfrm>
            <a:off x="5643563" y="6286500"/>
            <a:ext cx="3071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Kontakt fázis (futás)</a:t>
            </a:r>
          </a:p>
        </p:txBody>
      </p:sp>
      <p:sp>
        <p:nvSpPr>
          <p:cNvPr id="54290" name="Szövegdoboz 17"/>
          <p:cNvSpPr txBox="1">
            <a:spLocks noChangeArrowheads="1"/>
          </p:cNvSpPr>
          <p:nvPr/>
        </p:nvSpPr>
        <p:spPr bwMode="auto">
          <a:xfrm>
            <a:off x="5643563" y="585787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b="1">
                <a:solidFill>
                  <a:srgbClr val="FF0000"/>
                </a:solidFill>
              </a:rPr>
              <a:t>Kontakt fázis (járás)</a:t>
            </a:r>
          </a:p>
        </p:txBody>
      </p:sp>
      <p:cxnSp>
        <p:nvCxnSpPr>
          <p:cNvPr id="19" name="Egyenes összekötő nyíllal 18"/>
          <p:cNvCxnSpPr>
            <a:stCxn id="54290" idx="1"/>
          </p:cNvCxnSpPr>
          <p:nvPr/>
        </p:nvCxnSpPr>
        <p:spPr>
          <a:xfrm rot="10800000" flipV="1">
            <a:off x="4143375" y="6042025"/>
            <a:ext cx="1500188" cy="30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gyenes összekötő nyíllal 19"/>
          <p:cNvCxnSpPr>
            <a:stCxn id="17" idx="1"/>
          </p:cNvCxnSpPr>
          <p:nvPr/>
        </p:nvCxnSpPr>
        <p:spPr>
          <a:xfrm rot="10800000">
            <a:off x="3571875" y="6357938"/>
            <a:ext cx="2071688" cy="112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zövegdoboz 20"/>
          <p:cNvSpPr txBox="1"/>
          <p:nvPr/>
        </p:nvSpPr>
        <p:spPr>
          <a:xfrm>
            <a:off x="2143125" y="58738"/>
            <a:ext cx="4143375" cy="3698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Teljesítmény (Watt/kg) – idő görbék</a:t>
            </a:r>
          </a:p>
        </p:txBody>
      </p:sp>
      <p:pic>
        <p:nvPicPr>
          <p:cNvPr id="542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428625"/>
            <a:ext cx="3206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1700" y="2286000"/>
            <a:ext cx="31035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96" name="Szövegdoboz 24"/>
          <p:cNvSpPr txBox="1">
            <a:spLocks noChangeArrowheads="1"/>
          </p:cNvSpPr>
          <p:nvPr/>
        </p:nvSpPr>
        <p:spPr bwMode="auto">
          <a:xfrm>
            <a:off x="5857875" y="1590675"/>
            <a:ext cx="1571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600"/>
              <a:t>Futás (3,9 m/s</a:t>
            </a:r>
          </a:p>
        </p:txBody>
      </p:sp>
    </p:spTree>
    <p:extLst>
      <p:ext uri="{BB962C8B-B14F-4D97-AF65-F5344CB8AC3E}">
        <p14:creationId xmlns:p14="http://schemas.microsoft.com/office/powerpoint/2010/main" val="30599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788" y="1928813"/>
            <a:ext cx="48037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Szövegdoboz 6"/>
          <p:cNvSpPr txBox="1">
            <a:spLocks noChangeArrowheads="1"/>
          </p:cNvSpPr>
          <p:nvPr/>
        </p:nvSpPr>
        <p:spPr bwMode="auto">
          <a:xfrm>
            <a:off x="714375" y="357188"/>
            <a:ext cx="757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A járás, a lassú futás (3,2 m/s és 3,9 m/s) és a vágtafutás (9 m/s) alatti ízületi szögváltozások egy teljes ciklus alatt</a:t>
            </a:r>
            <a:endParaRPr lang="en-US"/>
          </a:p>
        </p:txBody>
      </p:sp>
      <p:sp>
        <p:nvSpPr>
          <p:cNvPr id="55300" name="Szövegdoboz 7"/>
          <p:cNvSpPr txBox="1">
            <a:spLocks noChangeArrowheads="1"/>
          </p:cNvSpPr>
          <p:nvPr/>
        </p:nvSpPr>
        <p:spPr bwMode="auto">
          <a:xfrm>
            <a:off x="6715125" y="250031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 Járás</a:t>
            </a:r>
            <a:endParaRPr lang="en-US"/>
          </a:p>
        </p:txBody>
      </p:sp>
      <p:sp>
        <p:nvSpPr>
          <p:cNvPr id="55301" name="Szövegdoboz 8"/>
          <p:cNvSpPr txBox="1">
            <a:spLocks noChangeArrowheads="1"/>
          </p:cNvSpPr>
          <p:nvPr/>
        </p:nvSpPr>
        <p:spPr bwMode="auto">
          <a:xfrm>
            <a:off x="6786563" y="292893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(3,2 m/s)</a:t>
            </a:r>
            <a:endParaRPr lang="en-US"/>
          </a:p>
        </p:txBody>
      </p:sp>
      <p:sp>
        <p:nvSpPr>
          <p:cNvPr id="55302" name="Szövegdoboz 9"/>
          <p:cNvSpPr txBox="1">
            <a:spLocks noChangeArrowheads="1"/>
          </p:cNvSpPr>
          <p:nvPr/>
        </p:nvSpPr>
        <p:spPr bwMode="auto">
          <a:xfrm>
            <a:off x="6786563" y="321468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(3,9 m/s)</a:t>
            </a:r>
            <a:endParaRPr lang="en-US"/>
          </a:p>
        </p:txBody>
      </p:sp>
      <p:sp>
        <p:nvSpPr>
          <p:cNvPr id="55303" name="Szövegdoboz 10"/>
          <p:cNvSpPr txBox="1">
            <a:spLocks noChangeArrowheads="1"/>
          </p:cNvSpPr>
          <p:nvPr/>
        </p:nvSpPr>
        <p:spPr bwMode="auto">
          <a:xfrm>
            <a:off x="6786563" y="3571875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(9,0 m/s)</a:t>
            </a:r>
            <a:endParaRPr lang="en-US"/>
          </a:p>
        </p:txBody>
      </p:sp>
      <p:sp>
        <p:nvSpPr>
          <p:cNvPr id="55304" name="Szövegdoboz 11"/>
          <p:cNvSpPr txBox="1">
            <a:spLocks noChangeArrowheads="1"/>
          </p:cNvSpPr>
          <p:nvPr/>
        </p:nvSpPr>
        <p:spPr bwMode="auto">
          <a:xfrm>
            <a:off x="2500313" y="1285875"/>
            <a:ext cx="1999679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hu-HU" sz="2400" b="1" dirty="0"/>
              <a:t>Bokaízület</a:t>
            </a:r>
            <a:endParaRPr lang="en-US" sz="2400" b="1" dirty="0"/>
          </a:p>
        </p:txBody>
      </p:sp>
      <p:cxnSp>
        <p:nvCxnSpPr>
          <p:cNvPr id="10" name="Egyenes összekötő 9"/>
          <p:cNvCxnSpPr/>
          <p:nvPr/>
        </p:nvCxnSpPr>
        <p:spPr>
          <a:xfrm flipV="1">
            <a:off x="4716016" y="2060848"/>
            <a:ext cx="0" cy="2448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 10"/>
          <p:cNvGraphicFramePr/>
          <p:nvPr/>
        </p:nvGraphicFramePr>
        <p:xfrm>
          <a:off x="467544" y="4581128"/>
          <a:ext cx="3942184" cy="209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5076056" y="4581128"/>
          <a:ext cx="3654152" cy="209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8315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zövegdoboz 1"/>
          <p:cNvSpPr txBox="1">
            <a:spLocks noChangeArrowheads="1"/>
          </p:cNvSpPr>
          <p:nvPr/>
        </p:nvSpPr>
        <p:spPr bwMode="auto">
          <a:xfrm>
            <a:off x="714375" y="357188"/>
            <a:ext cx="757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A járás, a lassú futás (3,2 m/s és 3,9 m/s) és a vágtafutás (9 m/s) alatti ízületi szögváltozások egy teljes ciklus alatt</a:t>
            </a:r>
            <a:endParaRPr lang="en-US"/>
          </a:p>
        </p:txBody>
      </p:sp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5175" y="2000250"/>
            <a:ext cx="45450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Szövegdoboz 4"/>
          <p:cNvSpPr txBox="1">
            <a:spLocks noChangeArrowheads="1"/>
          </p:cNvSpPr>
          <p:nvPr/>
        </p:nvSpPr>
        <p:spPr bwMode="auto">
          <a:xfrm>
            <a:off x="6746208" y="250031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 Járás</a:t>
            </a:r>
            <a:endParaRPr lang="en-US"/>
          </a:p>
        </p:txBody>
      </p:sp>
      <p:sp>
        <p:nvSpPr>
          <p:cNvPr id="56325" name="Szövegdoboz 5"/>
          <p:cNvSpPr txBox="1">
            <a:spLocks noChangeArrowheads="1"/>
          </p:cNvSpPr>
          <p:nvPr/>
        </p:nvSpPr>
        <p:spPr bwMode="auto">
          <a:xfrm>
            <a:off x="6786563" y="292893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(3,2 m/s)</a:t>
            </a:r>
            <a:endParaRPr lang="en-US"/>
          </a:p>
        </p:txBody>
      </p:sp>
      <p:sp>
        <p:nvSpPr>
          <p:cNvPr id="56326" name="Szövegdoboz 6"/>
          <p:cNvSpPr txBox="1">
            <a:spLocks noChangeArrowheads="1"/>
          </p:cNvSpPr>
          <p:nvPr/>
        </p:nvSpPr>
        <p:spPr bwMode="auto">
          <a:xfrm>
            <a:off x="6786563" y="321468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(3,9 m/s)</a:t>
            </a:r>
            <a:endParaRPr lang="en-US"/>
          </a:p>
        </p:txBody>
      </p:sp>
      <p:sp>
        <p:nvSpPr>
          <p:cNvPr id="56327" name="Szövegdoboz 7"/>
          <p:cNvSpPr txBox="1">
            <a:spLocks noChangeArrowheads="1"/>
          </p:cNvSpPr>
          <p:nvPr/>
        </p:nvSpPr>
        <p:spPr bwMode="auto">
          <a:xfrm>
            <a:off x="6786563" y="3571875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(9,0 m/s)</a:t>
            </a:r>
            <a:endParaRPr lang="en-US"/>
          </a:p>
        </p:txBody>
      </p:sp>
      <p:sp>
        <p:nvSpPr>
          <p:cNvPr id="56328" name="Szövegdoboz 8"/>
          <p:cNvSpPr txBox="1">
            <a:spLocks noChangeArrowheads="1"/>
          </p:cNvSpPr>
          <p:nvPr/>
        </p:nvSpPr>
        <p:spPr bwMode="auto">
          <a:xfrm>
            <a:off x="2286000" y="1285875"/>
            <a:ext cx="2643188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hu-HU" sz="2400" b="1" dirty="0"/>
              <a:t>Térdízület</a:t>
            </a:r>
            <a:endParaRPr lang="en-US" sz="2400" b="1" dirty="0"/>
          </a:p>
        </p:txBody>
      </p:sp>
      <p:graphicFrame>
        <p:nvGraphicFramePr>
          <p:cNvPr id="10" name="Diagram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435080"/>
              </p:ext>
            </p:extLst>
          </p:nvPr>
        </p:nvGraphicFramePr>
        <p:xfrm>
          <a:off x="6409323" y="901082"/>
          <a:ext cx="2088232" cy="162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3890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zövegdoboz 1"/>
          <p:cNvSpPr txBox="1">
            <a:spLocks noChangeArrowheads="1"/>
          </p:cNvSpPr>
          <p:nvPr/>
        </p:nvSpPr>
        <p:spPr bwMode="auto">
          <a:xfrm>
            <a:off x="714375" y="357188"/>
            <a:ext cx="757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A járás, a lassú futás (3,2 m/s és 3,9 m/s) és a vágtafutás (9 m/s) alatti ízületi szögváltozások egy teljes ciklus alatt</a:t>
            </a:r>
            <a:endParaRPr lang="en-US"/>
          </a:p>
        </p:txBody>
      </p:sp>
      <p:pic>
        <p:nvPicPr>
          <p:cNvPr id="5734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2000250"/>
            <a:ext cx="538480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Szövegdoboz 3"/>
          <p:cNvSpPr txBox="1">
            <a:spLocks noChangeArrowheads="1"/>
          </p:cNvSpPr>
          <p:nvPr/>
        </p:nvSpPr>
        <p:spPr bwMode="auto">
          <a:xfrm>
            <a:off x="1785938" y="1214438"/>
            <a:ext cx="1849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hu-HU" sz="2400" b="1" dirty="0"/>
              <a:t>Csípőízület</a:t>
            </a:r>
            <a:endParaRPr lang="en-US" sz="2400" b="1" dirty="0"/>
          </a:p>
        </p:txBody>
      </p:sp>
      <p:sp>
        <p:nvSpPr>
          <p:cNvPr id="57349" name="Szövegdoboz 4"/>
          <p:cNvSpPr txBox="1">
            <a:spLocks noChangeArrowheads="1"/>
          </p:cNvSpPr>
          <p:nvPr/>
        </p:nvSpPr>
        <p:spPr bwMode="auto">
          <a:xfrm>
            <a:off x="6715125" y="271462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 Járás</a:t>
            </a:r>
            <a:endParaRPr lang="en-US"/>
          </a:p>
        </p:txBody>
      </p:sp>
      <p:sp>
        <p:nvSpPr>
          <p:cNvPr id="57350" name="Szövegdoboz 5"/>
          <p:cNvSpPr txBox="1">
            <a:spLocks noChangeArrowheads="1"/>
          </p:cNvSpPr>
          <p:nvPr/>
        </p:nvSpPr>
        <p:spPr bwMode="auto">
          <a:xfrm>
            <a:off x="6786563" y="314325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(3,2 m/s)</a:t>
            </a:r>
            <a:endParaRPr lang="en-US"/>
          </a:p>
        </p:txBody>
      </p:sp>
      <p:sp>
        <p:nvSpPr>
          <p:cNvPr id="57351" name="Szövegdoboz 6"/>
          <p:cNvSpPr txBox="1">
            <a:spLocks noChangeArrowheads="1"/>
          </p:cNvSpPr>
          <p:nvPr/>
        </p:nvSpPr>
        <p:spPr bwMode="auto">
          <a:xfrm>
            <a:off x="6786563" y="3559175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(3,9 m/s)</a:t>
            </a:r>
            <a:endParaRPr lang="en-US"/>
          </a:p>
        </p:txBody>
      </p:sp>
      <p:sp>
        <p:nvSpPr>
          <p:cNvPr id="57352" name="Szövegdoboz 7"/>
          <p:cNvSpPr txBox="1">
            <a:spLocks noChangeArrowheads="1"/>
          </p:cNvSpPr>
          <p:nvPr/>
        </p:nvSpPr>
        <p:spPr bwMode="auto">
          <a:xfrm>
            <a:off x="6786563" y="391636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futás (9,0 m/s)</a:t>
            </a:r>
            <a:endParaRPr lang="en-US"/>
          </a:p>
        </p:txBody>
      </p:sp>
      <p:cxnSp>
        <p:nvCxnSpPr>
          <p:cNvPr id="10" name="Egyenes összekötő 9"/>
          <p:cNvCxnSpPr/>
          <p:nvPr/>
        </p:nvCxnSpPr>
        <p:spPr>
          <a:xfrm flipV="1">
            <a:off x="4355976" y="2204864"/>
            <a:ext cx="72008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52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/static-content/images/989/art%253A10.1007%252Fs00381-007-0378-6/MediaObjects/381_2007_378_Fig4_HTM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571612"/>
            <a:ext cx="4000528" cy="3851750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1403648" y="54868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/>
              <a:t>A forgatónyomatékok viszonya és jelentősége a bokaízületnél</a:t>
            </a:r>
            <a:endParaRPr lang="en-GB" sz="2400" b="1" i="1" dirty="0"/>
          </a:p>
        </p:txBody>
      </p:sp>
    </p:spTree>
    <p:extLst>
      <p:ext uri="{BB962C8B-B14F-4D97-AF65-F5344CB8AC3E}">
        <p14:creationId xmlns:p14="http://schemas.microsoft.com/office/powerpoint/2010/main" val="25631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Szövegdoboz 3"/>
          <p:cNvSpPr txBox="1">
            <a:spLocks noChangeArrowheads="1"/>
          </p:cNvSpPr>
          <p:nvPr/>
        </p:nvSpPr>
        <p:spPr bwMode="auto">
          <a:xfrm>
            <a:off x="1500188" y="785813"/>
            <a:ext cx="6715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800" b="1" i="1"/>
              <a:t>Miért futnak gyorsabban a fekete sprinterek ?</a:t>
            </a:r>
            <a:endParaRPr lang="en-US" sz="2800" b="1" i="1"/>
          </a:p>
        </p:txBody>
      </p:sp>
      <p:sp>
        <p:nvSpPr>
          <p:cNvPr id="11" name="Szövegdoboz 10"/>
          <p:cNvSpPr txBox="1"/>
          <p:nvPr/>
        </p:nvSpPr>
        <p:spPr>
          <a:xfrm>
            <a:off x="2286000" y="1785938"/>
            <a:ext cx="928688" cy="46196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400" b="1" i="1" dirty="0"/>
              <a:t>F</a:t>
            </a:r>
            <a:r>
              <a:rPr lang="hu-HU" sz="2400" b="1" i="1" baseline="-25000" dirty="0"/>
              <a:t>izom</a:t>
            </a:r>
            <a:endParaRPr lang="en-US" sz="2400" b="1" i="1" baseline="-25000" dirty="0"/>
          </a:p>
        </p:txBody>
      </p:sp>
      <p:sp>
        <p:nvSpPr>
          <p:cNvPr id="19" name="Szövegdoboz 18"/>
          <p:cNvSpPr txBox="1"/>
          <p:nvPr/>
        </p:nvSpPr>
        <p:spPr>
          <a:xfrm>
            <a:off x="285750" y="3143250"/>
            <a:ext cx="1285875" cy="4619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400" b="1" i="1" dirty="0"/>
              <a:t>F</a:t>
            </a:r>
            <a:r>
              <a:rPr lang="hu-HU" sz="2400" b="1" i="1" baseline="-25000" dirty="0"/>
              <a:t>izom</a:t>
            </a:r>
            <a:r>
              <a:rPr lang="hu-HU" sz="2400" b="1" i="1" dirty="0">
                <a:sym typeface="Symbol"/>
              </a:rPr>
              <a:t>  k</a:t>
            </a:r>
            <a:r>
              <a:rPr lang="hu-HU" sz="2400" b="1" i="1" baseline="-25000" dirty="0">
                <a:sym typeface="Symbol"/>
              </a:rPr>
              <a:t>1</a:t>
            </a:r>
            <a:endParaRPr lang="en-US" sz="2400" b="1" i="1" baseline="-25000" dirty="0"/>
          </a:p>
        </p:txBody>
      </p:sp>
      <p:sp>
        <p:nvSpPr>
          <p:cNvPr id="20" name="Szövegdoboz 19"/>
          <p:cNvSpPr txBox="1"/>
          <p:nvPr/>
        </p:nvSpPr>
        <p:spPr>
          <a:xfrm>
            <a:off x="6500813" y="3071813"/>
            <a:ext cx="1285875" cy="46196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400" b="1" i="1" dirty="0">
                <a:solidFill>
                  <a:schemeClr val="tx1"/>
                </a:solidFill>
              </a:rPr>
              <a:t>G </a:t>
            </a:r>
            <a:r>
              <a:rPr lang="hu-HU" sz="2400" b="1" i="1" dirty="0">
                <a:solidFill>
                  <a:schemeClr val="tx1"/>
                </a:solidFill>
                <a:sym typeface="Symbol"/>
              </a:rPr>
              <a:t> k</a:t>
            </a:r>
            <a:r>
              <a:rPr lang="hu-HU" sz="2400" b="1" i="1" baseline="-25000" dirty="0">
                <a:solidFill>
                  <a:schemeClr val="tx1"/>
                </a:solidFill>
                <a:sym typeface="Symbol"/>
              </a:rPr>
              <a:t>2</a:t>
            </a:r>
            <a:r>
              <a:rPr lang="hu-HU" sz="2400" b="1" i="1" dirty="0">
                <a:solidFill>
                  <a:schemeClr val="tx1"/>
                </a:solidFill>
                <a:sym typeface="Symbol"/>
              </a:rPr>
              <a:t> </a:t>
            </a:r>
            <a:endParaRPr lang="en-US" sz="2400" b="1" i="1" baseline="-25000" dirty="0">
              <a:solidFill>
                <a:schemeClr val="tx1"/>
              </a:solidFill>
            </a:endParaRPr>
          </a:p>
        </p:txBody>
      </p:sp>
      <p:sp>
        <p:nvSpPr>
          <p:cNvPr id="22" name="Szövegdoboz 21"/>
          <p:cNvSpPr txBox="1"/>
          <p:nvPr/>
        </p:nvSpPr>
        <p:spPr>
          <a:xfrm>
            <a:off x="3214688" y="5038725"/>
            <a:ext cx="3286125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800" b="1" i="1" dirty="0"/>
              <a:t>F</a:t>
            </a:r>
            <a:r>
              <a:rPr lang="hu-HU" sz="2800" b="1" i="1" baseline="-25000" dirty="0"/>
              <a:t>izom</a:t>
            </a:r>
            <a:r>
              <a:rPr lang="hu-HU" sz="2800" b="1" i="1" dirty="0">
                <a:sym typeface="Symbol"/>
              </a:rPr>
              <a:t> = </a:t>
            </a:r>
            <a:r>
              <a:rPr lang="hu-HU" sz="2800" b="1" i="1" dirty="0">
                <a:solidFill>
                  <a:schemeClr val="tx1"/>
                </a:solidFill>
              </a:rPr>
              <a:t>G </a:t>
            </a:r>
            <a:r>
              <a:rPr lang="hu-HU" sz="2800" b="1" i="1" dirty="0">
                <a:solidFill>
                  <a:schemeClr val="tx1"/>
                </a:solidFill>
                <a:sym typeface="Symbol"/>
              </a:rPr>
              <a:t> k</a:t>
            </a:r>
            <a:r>
              <a:rPr lang="hu-HU" sz="2800" b="1" i="1" baseline="-25000" dirty="0">
                <a:solidFill>
                  <a:schemeClr val="tx1"/>
                </a:solidFill>
                <a:sym typeface="Symbol"/>
              </a:rPr>
              <a:t>2</a:t>
            </a:r>
            <a:r>
              <a:rPr lang="hu-HU" sz="2800" b="1" i="1" dirty="0">
                <a:solidFill>
                  <a:schemeClr val="tx1"/>
                </a:solidFill>
                <a:sym typeface="Symbol"/>
              </a:rPr>
              <a:t> / </a:t>
            </a:r>
            <a:r>
              <a:rPr lang="hu-HU" sz="2800" b="1" i="1" dirty="0">
                <a:sym typeface="Symbol"/>
              </a:rPr>
              <a:t>k</a:t>
            </a:r>
            <a:r>
              <a:rPr lang="hu-HU" sz="2800" b="1" i="1" baseline="-25000" dirty="0">
                <a:sym typeface="Symbol"/>
              </a:rPr>
              <a:t>1</a:t>
            </a:r>
            <a:endParaRPr lang="en-US" sz="2800" b="1" i="1" baseline="-25000" dirty="0"/>
          </a:p>
        </p:txBody>
      </p:sp>
      <p:grpSp>
        <p:nvGrpSpPr>
          <p:cNvPr id="2" name="Csoportba foglalás 1"/>
          <p:cNvGrpSpPr/>
          <p:nvPr/>
        </p:nvGrpSpPr>
        <p:grpSpPr>
          <a:xfrm>
            <a:off x="2500313" y="1916832"/>
            <a:ext cx="4157662" cy="2667000"/>
            <a:chOff x="2500313" y="1928813"/>
            <a:chExt cx="4157662" cy="2667000"/>
          </a:xfrm>
        </p:grpSpPr>
        <p:pic>
          <p:nvPicPr>
            <p:cNvPr id="747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0313" y="2428875"/>
              <a:ext cx="4157662" cy="2166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Egyenes összekötő nyíllal 7"/>
            <p:cNvCxnSpPr/>
            <p:nvPr/>
          </p:nvCxnSpPr>
          <p:spPr>
            <a:xfrm rot="5400000" flipH="1" flipV="1">
              <a:off x="2321719" y="2750344"/>
              <a:ext cx="1500187" cy="428625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gyenes összekötő nyíllal 9"/>
            <p:cNvCxnSpPr/>
            <p:nvPr/>
          </p:nvCxnSpPr>
          <p:spPr>
            <a:xfrm rot="5400000">
              <a:off x="4329608" y="3239344"/>
              <a:ext cx="2216150" cy="317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Szövegdoboz 11"/>
            <p:cNvSpPr txBox="1"/>
            <p:nvPr/>
          </p:nvSpPr>
          <p:spPr>
            <a:xfrm>
              <a:off x="4714875" y="1928813"/>
              <a:ext cx="500063" cy="461962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hu-HU" sz="2400" b="1" i="1" dirty="0">
                  <a:solidFill>
                    <a:schemeClr val="tx1"/>
                  </a:solidFill>
                </a:rPr>
                <a:t>G</a:t>
              </a:r>
              <a:endParaRPr lang="en-US" sz="2400" b="1" i="1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Egyenes összekötő 13"/>
            <p:cNvCxnSpPr/>
            <p:nvPr/>
          </p:nvCxnSpPr>
          <p:spPr>
            <a:xfrm>
              <a:off x="3765550" y="3348038"/>
              <a:ext cx="1670548" cy="8954"/>
            </a:xfrm>
            <a:prstGeom prst="line">
              <a:avLst/>
            </a:prstGeom>
            <a:ln w="381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Szövegdoboz 16"/>
            <p:cNvSpPr txBox="1"/>
            <p:nvPr/>
          </p:nvSpPr>
          <p:spPr>
            <a:xfrm>
              <a:off x="4499992" y="2924944"/>
              <a:ext cx="500063" cy="40005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hu-HU" sz="2000" b="1" i="1" dirty="0">
                  <a:solidFill>
                    <a:schemeClr val="tx1"/>
                  </a:solidFill>
                </a:rPr>
                <a:t>k</a:t>
              </a:r>
              <a:r>
                <a:rPr lang="hu-HU" sz="2000" b="1" i="1" baseline="-25000" dirty="0">
                  <a:solidFill>
                    <a:schemeClr val="tx1"/>
                  </a:solidFill>
                </a:rPr>
                <a:t>2</a:t>
              </a:r>
              <a:endParaRPr lang="en-US" sz="2000" b="1" i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8" name="Szövegdoboz 17"/>
            <p:cNvSpPr txBox="1"/>
            <p:nvPr/>
          </p:nvSpPr>
          <p:spPr>
            <a:xfrm>
              <a:off x="3214688" y="2714625"/>
              <a:ext cx="500062" cy="40005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hu-HU" sz="2000" b="1" i="1" dirty="0">
                  <a:solidFill>
                    <a:schemeClr val="bg1"/>
                  </a:solidFill>
                </a:rPr>
                <a:t>k</a:t>
              </a:r>
              <a:r>
                <a:rPr lang="hu-HU" sz="2000" b="1" i="1" baseline="-25000" dirty="0">
                  <a:solidFill>
                    <a:schemeClr val="bg1"/>
                  </a:solidFill>
                </a:rPr>
                <a:t>1</a:t>
              </a:r>
              <a:endParaRPr lang="en-US" sz="2000" b="1" i="1" baseline="-25000"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Egyenes összekötő 23"/>
            <p:cNvCxnSpPr>
              <a:stCxn id="6" idx="2"/>
            </p:cNvCxnSpPr>
            <p:nvPr/>
          </p:nvCxnSpPr>
          <p:spPr>
            <a:xfrm rot="10800000">
              <a:off x="2714625" y="2928938"/>
              <a:ext cx="928688" cy="428625"/>
            </a:xfrm>
            <a:prstGeom prst="line">
              <a:avLst/>
            </a:prstGeom>
            <a:ln w="381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Szövegdoboz 24"/>
          <p:cNvSpPr txBox="1">
            <a:spLocks noChangeArrowheads="1"/>
          </p:cNvSpPr>
          <p:nvPr/>
        </p:nvSpPr>
        <p:spPr bwMode="auto">
          <a:xfrm>
            <a:off x="571500" y="4286250"/>
            <a:ext cx="1571625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400" b="1" i="1"/>
              <a:t>Kisebb erő</a:t>
            </a:r>
            <a:endParaRPr lang="en-US" sz="2400" b="1" i="1"/>
          </a:p>
        </p:txBody>
      </p:sp>
      <p:sp>
        <p:nvSpPr>
          <p:cNvPr id="26" name="Szövegdoboz 25"/>
          <p:cNvSpPr txBox="1">
            <a:spLocks noChangeArrowheads="1"/>
          </p:cNvSpPr>
          <p:nvPr/>
        </p:nvSpPr>
        <p:spPr bwMode="auto">
          <a:xfrm>
            <a:off x="6572250" y="4286250"/>
            <a:ext cx="2571750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400" b="1" i="1"/>
              <a:t>Nagyobb sebesség</a:t>
            </a:r>
            <a:endParaRPr lang="en-US" sz="2400" b="1" i="1"/>
          </a:p>
        </p:txBody>
      </p:sp>
      <p:sp>
        <p:nvSpPr>
          <p:cNvPr id="6" name="Ellipszis 5"/>
          <p:cNvSpPr/>
          <p:nvPr/>
        </p:nvSpPr>
        <p:spPr>
          <a:xfrm>
            <a:off x="3643313" y="3286125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Egyenes összekötő 15"/>
          <p:cNvCxnSpPr/>
          <p:nvPr/>
        </p:nvCxnSpPr>
        <p:spPr>
          <a:xfrm rot="16200000" flipV="1">
            <a:off x="3250407" y="2907506"/>
            <a:ext cx="234950" cy="592137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5" grpId="0" animBg="1"/>
      <p:bldP spid="26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03648" y="836712"/>
            <a:ext cx="3286125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800" b="1" i="1" dirty="0"/>
              <a:t>F</a:t>
            </a:r>
            <a:r>
              <a:rPr lang="hu-HU" sz="2800" b="1" i="1" baseline="-25000" dirty="0"/>
              <a:t>izom</a:t>
            </a:r>
            <a:r>
              <a:rPr lang="hu-HU" sz="2800" b="1" i="1" dirty="0">
                <a:sym typeface="Symbol"/>
              </a:rPr>
              <a:t> = </a:t>
            </a:r>
            <a:r>
              <a:rPr lang="hu-HU" sz="2800" b="1" i="1" dirty="0">
                <a:solidFill>
                  <a:schemeClr val="tx1"/>
                </a:solidFill>
              </a:rPr>
              <a:t>G </a:t>
            </a:r>
            <a:r>
              <a:rPr lang="hu-HU" sz="2800" b="1" i="1" dirty="0">
                <a:solidFill>
                  <a:schemeClr val="tx1"/>
                </a:solidFill>
                <a:sym typeface="Symbol"/>
              </a:rPr>
              <a:t> k</a:t>
            </a:r>
            <a:r>
              <a:rPr lang="hu-HU" sz="2800" b="1" i="1" baseline="-25000" dirty="0">
                <a:solidFill>
                  <a:schemeClr val="tx1"/>
                </a:solidFill>
                <a:sym typeface="Symbol"/>
              </a:rPr>
              <a:t>2</a:t>
            </a:r>
            <a:r>
              <a:rPr lang="hu-HU" sz="2800" b="1" i="1" dirty="0">
                <a:solidFill>
                  <a:schemeClr val="tx1"/>
                </a:solidFill>
                <a:sym typeface="Symbol"/>
              </a:rPr>
              <a:t> / </a:t>
            </a:r>
            <a:r>
              <a:rPr lang="hu-HU" sz="2800" b="1" i="1" dirty="0">
                <a:sym typeface="Symbol"/>
              </a:rPr>
              <a:t>k</a:t>
            </a:r>
            <a:r>
              <a:rPr lang="hu-HU" sz="2800" b="1" i="1" baseline="-25000" dirty="0">
                <a:sym typeface="Symbol"/>
              </a:rPr>
              <a:t>1</a:t>
            </a:r>
            <a:endParaRPr lang="en-US" sz="2800" b="1" i="1" baseline="-25000" dirty="0"/>
          </a:p>
        </p:txBody>
      </p:sp>
      <p:graphicFrame>
        <p:nvGraphicFramePr>
          <p:cNvPr id="3" name="Objektum 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0"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607975"/>
              </p:ext>
            </p:extLst>
          </p:nvPr>
        </p:nvGraphicFramePr>
        <p:xfrm>
          <a:off x="1074738" y="1773238"/>
          <a:ext cx="11938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1" name="Equation" r:id="rId4" imgW="291960" imgH="228600" progId="Equation.3">
                  <p:embed/>
                </p:oleObj>
              </mc:Choice>
              <mc:Fallback>
                <p:oleObj name="Equation" r:id="rId4" imgW="291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1773238"/>
                        <a:ext cx="119380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893763" y="2205038"/>
          <a:ext cx="8715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2" name="Equation" r:id="rId6" imgW="495000" imgH="228600" progId="Equation.3">
                  <p:embed/>
                </p:oleObj>
              </mc:Choice>
              <mc:Fallback>
                <p:oleObj name="Equation" r:id="rId6" imgW="495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2205038"/>
                        <a:ext cx="871537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5795963" y="1773238"/>
          <a:ext cx="12398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" name="Equation" r:id="rId8" imgW="634680" imgH="228600" progId="Equation.3">
                  <p:embed/>
                </p:oleObj>
              </mc:Choice>
              <mc:Fallback>
                <p:oleObj name="Equation" r:id="rId8" imgW="6346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1773238"/>
                        <a:ext cx="1239837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6" name="Object 6"/>
          <p:cNvGraphicFramePr>
            <a:graphicFrameLocks noChangeAspect="1"/>
          </p:cNvGraphicFramePr>
          <p:nvPr/>
        </p:nvGraphicFramePr>
        <p:xfrm>
          <a:off x="5924550" y="2205038"/>
          <a:ext cx="8953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" name="Equation" r:id="rId10" imgW="507960" imgH="228600" progId="Equation.3">
                  <p:embed/>
                </p:oleObj>
              </mc:Choice>
              <mc:Fallback>
                <p:oleObj name="Equation" r:id="rId10" imgW="507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4550" y="2205038"/>
                        <a:ext cx="895350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7" name="Object 7"/>
          <p:cNvGraphicFramePr>
            <a:graphicFrameLocks noChangeAspect="1"/>
          </p:cNvGraphicFramePr>
          <p:nvPr/>
        </p:nvGraphicFramePr>
        <p:xfrm>
          <a:off x="533400" y="3068638"/>
          <a:ext cx="35306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5" name="Equation" r:id="rId12" imgW="1701720" imgH="228600" progId="Equation.3">
                  <p:embed/>
                </p:oleObj>
              </mc:Choice>
              <mc:Fallback>
                <p:oleObj name="Equation" r:id="rId12" imgW="17017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068638"/>
                        <a:ext cx="3530600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8" name="Object 8"/>
          <p:cNvGraphicFramePr>
            <a:graphicFrameLocks noChangeAspect="1"/>
          </p:cNvGraphicFramePr>
          <p:nvPr/>
        </p:nvGraphicFramePr>
        <p:xfrm>
          <a:off x="827584" y="3717032"/>
          <a:ext cx="9366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6" name="Equation" r:id="rId14" imgW="495000" imgH="228600" progId="Equation.3">
                  <p:embed/>
                </p:oleObj>
              </mc:Choice>
              <mc:Fallback>
                <p:oleObj name="Equation" r:id="rId14" imgW="495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93662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9" name="Object 9"/>
          <p:cNvGraphicFramePr>
            <a:graphicFrameLocks noChangeAspect="1"/>
          </p:cNvGraphicFramePr>
          <p:nvPr/>
        </p:nvGraphicFramePr>
        <p:xfrm>
          <a:off x="539552" y="4653136"/>
          <a:ext cx="352839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7" name="Equation" r:id="rId16" imgW="1600200" imgH="228600" progId="Equation.3">
                  <p:embed/>
                </p:oleObj>
              </mc:Choice>
              <mc:Fallback>
                <p:oleObj name="Equation" r:id="rId16" imgW="1600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653136"/>
                        <a:ext cx="3528392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0" name="Object 10"/>
          <p:cNvGraphicFramePr>
            <a:graphicFrameLocks noChangeAspect="1"/>
          </p:cNvGraphicFramePr>
          <p:nvPr/>
        </p:nvGraphicFramePr>
        <p:xfrm>
          <a:off x="4643438" y="3357563"/>
          <a:ext cx="40655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8" name="Equation" r:id="rId18" imgW="1701720" imgH="228600" progId="Equation.3">
                  <p:embed/>
                </p:oleObj>
              </mc:Choice>
              <mc:Fallback>
                <p:oleObj name="Equation" r:id="rId18" imgW="17017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357563"/>
                        <a:ext cx="4065587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1" name="Object 11"/>
          <p:cNvGraphicFramePr>
            <a:graphicFrameLocks noChangeAspect="1"/>
          </p:cNvGraphicFramePr>
          <p:nvPr/>
        </p:nvGraphicFramePr>
        <p:xfrm>
          <a:off x="4627563" y="4149725"/>
          <a:ext cx="40640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9" name="Equation" r:id="rId20" imgW="1612800" imgH="228600" progId="Equation.3">
                  <p:embed/>
                </p:oleObj>
              </mc:Choice>
              <mc:Fallback>
                <p:oleObj name="Equation" r:id="rId20" imgW="1612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7563" y="4149725"/>
                        <a:ext cx="406400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2" name="Object 12"/>
          <p:cNvGraphicFramePr>
            <a:graphicFrameLocks noChangeAspect="1"/>
          </p:cNvGraphicFramePr>
          <p:nvPr/>
        </p:nvGraphicFramePr>
        <p:xfrm>
          <a:off x="4644007" y="4869160"/>
          <a:ext cx="4176465" cy="565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0" name="Equation" r:id="rId22" imgW="1688760" imgH="228600" progId="Equation.3">
                  <p:embed/>
                </p:oleObj>
              </mc:Choice>
              <mc:Fallback>
                <p:oleObj name="Equation" r:id="rId22" imgW="1688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7" y="4869160"/>
                        <a:ext cx="4176465" cy="565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3" name="Object 13"/>
          <p:cNvGraphicFramePr>
            <a:graphicFrameLocks noChangeAspect="1"/>
          </p:cNvGraphicFramePr>
          <p:nvPr/>
        </p:nvGraphicFramePr>
        <p:xfrm>
          <a:off x="4788024" y="5589240"/>
          <a:ext cx="406445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" name="Equation" r:id="rId24" imgW="1612800" imgH="228600" progId="Equation.3">
                  <p:embed/>
                </p:oleObj>
              </mc:Choice>
              <mc:Fallback>
                <p:oleObj name="Equation" r:id="rId24" imgW="1612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5589240"/>
                        <a:ext cx="4064452" cy="5760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290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043608" y="4046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futás történhet</a:t>
            </a:r>
            <a:endParaRPr lang="en-GB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683568" y="1419766"/>
            <a:ext cx="176419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Síkon</a:t>
            </a:r>
            <a:endParaRPr lang="en-GB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563888" y="1419767"/>
            <a:ext cx="176419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Emelkedőn</a:t>
            </a:r>
            <a:endParaRPr lang="en-GB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6084168" y="1433621"/>
            <a:ext cx="176419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Lejtőn</a:t>
            </a:r>
            <a:endParaRPr lang="en-GB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1043608" y="2276872"/>
            <a:ext cx="252028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Egyenes vonalon</a:t>
            </a:r>
            <a:endParaRPr lang="en-GB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4716016" y="2276872"/>
            <a:ext cx="252028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Görbe vonalon</a:t>
            </a:r>
            <a:endParaRPr lang="en-GB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2339752" y="3356992"/>
            <a:ext cx="165618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Mezítláb 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4535996" y="3356992"/>
            <a:ext cx="176419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Cipőben 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179512" y="4581128"/>
            <a:ext cx="1584176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Talajfogás: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2478030" y="4581128"/>
            <a:ext cx="1332148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Sarokkal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4458250" y="4581128"/>
            <a:ext cx="1548172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Talp középső harmadán</a:t>
            </a:r>
            <a:endParaRPr lang="hu-H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6732240" y="4581128"/>
            <a:ext cx="1584176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Talp </a:t>
            </a:r>
            <a:r>
              <a:rPr lang="hu-H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elülső </a:t>
            </a:r>
            <a:r>
              <a:rPr lang="hu-H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harmadán</a:t>
            </a:r>
            <a:endParaRPr lang="hu-H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3347864" y="980728"/>
          <a:ext cx="1802617" cy="690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Equation" r:id="rId3" imgW="596880" imgH="228600" progId="Equation.3">
                  <p:embed/>
                </p:oleObj>
              </mc:Choice>
              <mc:Fallback>
                <p:oleObj name="Equation" r:id="rId3" imgW="596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980728"/>
                        <a:ext cx="1802617" cy="6903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2051720" y="2276872"/>
          <a:ext cx="5293561" cy="624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Equation" r:id="rId5" imgW="2044440" imgH="241200" progId="Equation.3">
                  <p:embed/>
                </p:oleObj>
              </mc:Choice>
              <mc:Fallback>
                <p:oleObj name="Equation" r:id="rId5" imgW="20444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276872"/>
                        <a:ext cx="5293561" cy="624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1979712" y="3573015"/>
          <a:ext cx="5213672" cy="651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Equation" r:id="rId7" imgW="1930320" imgH="241200" progId="Equation.3">
                  <p:embed/>
                </p:oleObj>
              </mc:Choice>
              <mc:Fallback>
                <p:oleObj name="Equation" r:id="rId7" imgW="1930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573015"/>
                        <a:ext cx="5213672" cy="6517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376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gráfjo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124075"/>
            <a:ext cx="5924550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5" descr="Export Wizard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858963"/>
            <a:ext cx="1662112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 Box 6"/>
          <p:cNvSpPr txBox="1">
            <a:spLocks noChangeArrowheads="1"/>
          </p:cNvSpPr>
          <p:nvPr/>
        </p:nvSpPr>
        <p:spPr bwMode="auto">
          <a:xfrm>
            <a:off x="1476375" y="549275"/>
            <a:ext cx="439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2400" b="1"/>
              <a:t>Futás sebesség: 7,1 m/s</a:t>
            </a:r>
            <a:endParaRPr lang="en-US" sz="2400" b="1"/>
          </a:p>
        </p:txBody>
      </p:sp>
      <p:sp>
        <p:nvSpPr>
          <p:cNvPr id="5" name="Téglalap 4"/>
          <p:cNvSpPr/>
          <p:nvPr/>
        </p:nvSpPr>
        <p:spPr>
          <a:xfrm>
            <a:off x="2428875" y="2071688"/>
            <a:ext cx="857250" cy="2928937"/>
          </a:xfrm>
          <a:prstGeom prst="rect">
            <a:avLst/>
          </a:prstGeom>
          <a:solidFill>
            <a:schemeClr val="accent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églalap 5"/>
          <p:cNvSpPr/>
          <p:nvPr/>
        </p:nvSpPr>
        <p:spPr>
          <a:xfrm>
            <a:off x="4500563" y="2071688"/>
            <a:ext cx="857250" cy="2928937"/>
          </a:xfrm>
          <a:prstGeom prst="rect">
            <a:avLst/>
          </a:prstGeom>
          <a:solidFill>
            <a:srgbClr val="A1FDA1">
              <a:alpha val="5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zövegdoboz 8"/>
          <p:cNvSpPr txBox="1"/>
          <p:nvPr/>
        </p:nvSpPr>
        <p:spPr>
          <a:xfrm>
            <a:off x="3571875" y="476408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repülés</a:t>
            </a:r>
            <a:endParaRPr lang="en-US" sz="1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2428875" y="476408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támasz</a:t>
            </a:r>
            <a:endParaRPr lang="en-US" sz="14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5643563" y="4764088"/>
            <a:ext cx="785812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repülés</a:t>
            </a:r>
            <a:endParaRPr lang="en-US" sz="14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4643438" y="4764088"/>
            <a:ext cx="785812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támasz</a:t>
            </a:r>
            <a:endParaRPr lang="en-US" sz="1400" dirty="0"/>
          </a:p>
        </p:txBody>
      </p:sp>
      <p:sp>
        <p:nvSpPr>
          <p:cNvPr id="59403" name="Szövegdoboz 12"/>
          <p:cNvSpPr txBox="1">
            <a:spLocks noChangeArrowheads="1"/>
          </p:cNvSpPr>
          <p:nvPr/>
        </p:nvSpPr>
        <p:spPr bwMode="auto">
          <a:xfrm>
            <a:off x="2071688" y="1428750"/>
            <a:ext cx="4143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Szögelfordulás</a:t>
            </a:r>
            <a:endParaRPr lang="en-US"/>
          </a:p>
        </p:txBody>
      </p:sp>
      <p:sp>
        <p:nvSpPr>
          <p:cNvPr id="14" name="Szövegdoboz 13"/>
          <p:cNvSpPr txBox="1"/>
          <p:nvPr/>
        </p:nvSpPr>
        <p:spPr>
          <a:xfrm>
            <a:off x="3500438" y="2786063"/>
            <a:ext cx="500062" cy="276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200" dirty="0"/>
              <a:t>térd</a:t>
            </a:r>
            <a:endParaRPr lang="en-US" sz="12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2428875" y="2500313"/>
            <a:ext cx="571500" cy="276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200" dirty="0"/>
              <a:t>Boka</a:t>
            </a:r>
            <a:endParaRPr lang="en-US" sz="1200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5072063" y="4010025"/>
            <a:ext cx="714375" cy="276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200" dirty="0" err="1"/>
              <a:t>csíoő</a:t>
            </a:r>
            <a:endParaRPr lang="en-US" sz="12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2195736" y="522920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Bal láb</a:t>
            </a:r>
            <a:endParaRPr lang="en-GB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4572000" y="522920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Jobb  láb</a:t>
            </a:r>
            <a:endParaRPr lang="en-GB" dirty="0"/>
          </a:p>
        </p:txBody>
      </p:sp>
      <p:sp>
        <p:nvSpPr>
          <p:cNvPr id="19" name="Szövegdoboz 18"/>
          <p:cNvSpPr txBox="1"/>
          <p:nvPr/>
        </p:nvSpPr>
        <p:spPr>
          <a:xfrm>
            <a:off x="611560" y="5949280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A szögelfordulás a bal láb ízületeire vonatkozik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540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gráfjointpo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409700"/>
            <a:ext cx="755967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1403350" y="333375"/>
            <a:ext cx="6481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2800" b="1"/>
              <a:t>Szögsebesség</a:t>
            </a:r>
            <a:endParaRPr lang="en-US" sz="2800" b="1"/>
          </a:p>
        </p:txBody>
      </p:sp>
      <p:sp>
        <p:nvSpPr>
          <p:cNvPr id="4" name="Téglalap 3"/>
          <p:cNvSpPr/>
          <p:nvPr/>
        </p:nvSpPr>
        <p:spPr>
          <a:xfrm>
            <a:off x="2357438" y="1571625"/>
            <a:ext cx="1071562" cy="3429000"/>
          </a:xfrm>
          <a:prstGeom prst="rect">
            <a:avLst/>
          </a:prstGeom>
          <a:solidFill>
            <a:schemeClr val="accent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églalap 4"/>
          <p:cNvSpPr/>
          <p:nvPr/>
        </p:nvSpPr>
        <p:spPr>
          <a:xfrm>
            <a:off x="5000625" y="1571625"/>
            <a:ext cx="1071563" cy="3429000"/>
          </a:xfrm>
          <a:prstGeom prst="rect">
            <a:avLst/>
          </a:prstGeom>
          <a:solidFill>
            <a:srgbClr val="A1FDA1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zövegdoboz 5"/>
          <p:cNvSpPr txBox="1"/>
          <p:nvPr/>
        </p:nvSpPr>
        <p:spPr>
          <a:xfrm>
            <a:off x="3714750" y="464343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repülés</a:t>
            </a:r>
            <a:endParaRPr lang="en-US" sz="1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2428875" y="464343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támasz</a:t>
            </a:r>
            <a:endParaRPr lang="en-US" sz="1400" dirty="0"/>
          </a:p>
        </p:txBody>
      </p:sp>
      <p:sp>
        <p:nvSpPr>
          <p:cNvPr id="8" name="Szövegdoboz 7"/>
          <p:cNvSpPr txBox="1"/>
          <p:nvPr/>
        </p:nvSpPr>
        <p:spPr>
          <a:xfrm>
            <a:off x="6429375" y="464343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repülés</a:t>
            </a:r>
            <a:endParaRPr lang="en-US" sz="14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5143500" y="4643438"/>
            <a:ext cx="785813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1400" dirty="0"/>
              <a:t>támasz</a:t>
            </a:r>
            <a:endParaRPr lang="en-US" sz="1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2571750" y="5643563"/>
            <a:ext cx="2428875" cy="33813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600" dirty="0"/>
              <a:t>Bokaízület: </a:t>
            </a:r>
            <a:r>
              <a:rPr lang="hu-HU" sz="1600" dirty="0">
                <a:sym typeface="Symbol"/>
              </a:rPr>
              <a:t> 1350 fok/s</a:t>
            </a:r>
            <a:endParaRPr lang="en-US" sz="1600" dirty="0"/>
          </a:p>
        </p:txBody>
      </p:sp>
      <p:cxnSp>
        <p:nvCxnSpPr>
          <p:cNvPr id="12" name="Egyenes összekötő nyíllal 11"/>
          <p:cNvCxnSpPr>
            <a:stCxn id="10" idx="0"/>
          </p:cNvCxnSpPr>
          <p:nvPr/>
        </p:nvCxnSpPr>
        <p:spPr>
          <a:xfrm rot="16200000" flipV="1">
            <a:off x="3214688" y="5072063"/>
            <a:ext cx="714375" cy="4286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zövegdoboz 12"/>
          <p:cNvSpPr txBox="1"/>
          <p:nvPr/>
        </p:nvSpPr>
        <p:spPr>
          <a:xfrm>
            <a:off x="2724150" y="1000125"/>
            <a:ext cx="2919413" cy="33813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600" dirty="0"/>
              <a:t>Térdhajlítás: </a:t>
            </a:r>
            <a:r>
              <a:rPr lang="hu-HU" sz="1600" dirty="0">
                <a:sym typeface="Symbol"/>
              </a:rPr>
              <a:t> 1000 fok/s</a:t>
            </a:r>
            <a:endParaRPr lang="en-US" sz="16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5367338" y="5662613"/>
            <a:ext cx="2919412" cy="33813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sz="1600" dirty="0"/>
              <a:t>Térdnyújtás: </a:t>
            </a:r>
            <a:r>
              <a:rPr lang="hu-HU" sz="1600" dirty="0">
                <a:sym typeface="Symbol"/>
              </a:rPr>
              <a:t> 1200 fok/s</a:t>
            </a:r>
            <a:endParaRPr lang="en-US" sz="1600" dirty="0"/>
          </a:p>
        </p:txBody>
      </p:sp>
      <p:cxnSp>
        <p:nvCxnSpPr>
          <p:cNvPr id="16" name="Egyenes összekötő nyíllal 15"/>
          <p:cNvCxnSpPr>
            <a:stCxn id="13" idx="2"/>
          </p:cNvCxnSpPr>
          <p:nvPr/>
        </p:nvCxnSpPr>
        <p:spPr>
          <a:xfrm rot="16200000" flipH="1">
            <a:off x="4225131" y="1296195"/>
            <a:ext cx="447675" cy="531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gyenes összekötő nyíllal 17"/>
          <p:cNvCxnSpPr>
            <a:stCxn id="14" idx="0"/>
          </p:cNvCxnSpPr>
          <p:nvPr/>
        </p:nvCxnSpPr>
        <p:spPr>
          <a:xfrm rot="16200000" flipV="1">
            <a:off x="6119019" y="4953794"/>
            <a:ext cx="1019175" cy="3984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32" name="Text Box 6"/>
          <p:cNvSpPr txBox="1">
            <a:spLocks noChangeArrowheads="1"/>
          </p:cNvSpPr>
          <p:nvPr/>
        </p:nvSpPr>
        <p:spPr bwMode="auto">
          <a:xfrm>
            <a:off x="500063" y="500063"/>
            <a:ext cx="26431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/>
              <a:t>Futás sebesség: 7,1 m/s</a:t>
            </a:r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27212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Click on the image to see a full size tabl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075" y="2500313"/>
            <a:ext cx="329723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2" descr="http://www.posetech.com/library/images/msse/fig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2643188"/>
            <a:ext cx="3436937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Szövegdoboz 5"/>
          <p:cNvSpPr txBox="1">
            <a:spLocks noChangeArrowheads="1"/>
          </p:cNvSpPr>
          <p:nvPr/>
        </p:nvSpPr>
        <p:spPr bwMode="auto">
          <a:xfrm>
            <a:off x="928688" y="428625"/>
            <a:ext cx="73580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400" b="1" i="1" dirty="0"/>
              <a:t>A térd és a boka excentrikus munkája különböző talajfogási technikáknál.</a:t>
            </a:r>
            <a:endParaRPr lang="en-US" sz="2400" b="1" i="1" dirty="0"/>
          </a:p>
        </p:txBody>
      </p:sp>
      <p:sp>
        <p:nvSpPr>
          <p:cNvPr id="62469" name="Szövegdoboz 6"/>
          <p:cNvSpPr txBox="1">
            <a:spLocks noChangeArrowheads="1"/>
          </p:cNvSpPr>
          <p:nvPr/>
        </p:nvSpPr>
        <p:spPr bwMode="auto">
          <a:xfrm>
            <a:off x="642938" y="1285875"/>
            <a:ext cx="742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sz="1400"/>
              <a:t>Heel-toe –sarok-talp; midfoot – A talp középső felülete; pose – a talp elülső része</a:t>
            </a:r>
            <a:endParaRPr lang="en-US" sz="1400"/>
          </a:p>
        </p:txBody>
      </p:sp>
      <p:sp>
        <p:nvSpPr>
          <p:cNvPr id="62470" name="Szövegdoboz 7"/>
          <p:cNvSpPr txBox="1">
            <a:spLocks noChangeArrowheads="1"/>
          </p:cNvSpPr>
          <p:nvPr/>
        </p:nvSpPr>
        <p:spPr bwMode="auto">
          <a:xfrm>
            <a:off x="1500188" y="2000250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Térd</a:t>
            </a:r>
            <a:endParaRPr lang="en-US"/>
          </a:p>
        </p:txBody>
      </p:sp>
      <p:sp>
        <p:nvSpPr>
          <p:cNvPr id="62471" name="Szövegdoboz 8"/>
          <p:cNvSpPr txBox="1">
            <a:spLocks noChangeArrowheads="1"/>
          </p:cNvSpPr>
          <p:nvPr/>
        </p:nvSpPr>
        <p:spPr bwMode="auto">
          <a:xfrm>
            <a:off x="6572250" y="1928813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boka</a:t>
            </a:r>
            <a:endParaRPr lang="en-US"/>
          </a:p>
        </p:txBody>
      </p:sp>
      <p:sp>
        <p:nvSpPr>
          <p:cNvPr id="62472" name="Szövegdoboz 9"/>
          <p:cNvSpPr txBox="1">
            <a:spLocks noChangeArrowheads="1"/>
          </p:cNvSpPr>
          <p:nvPr/>
        </p:nvSpPr>
        <p:spPr bwMode="auto">
          <a:xfrm>
            <a:off x="1571625" y="5164472"/>
            <a:ext cx="6215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 dirty="0"/>
              <a:t>Vágtafutásnál a talp elülső részén történik a talajfogás és ezért a bokafeszítők nagyobb excentrikus munkát végeznek, azaz több elasztikus energiát tudnak tárolni.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34925" y="1620838"/>
          <a:ext cx="8858250" cy="370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Bitmap Image" r:id="rId3" imgW="5982535" imgH="2505425" progId="PBrush">
                  <p:embed/>
                </p:oleObj>
              </mc:Choice>
              <mc:Fallback>
                <p:oleObj name="Bitmap Image" r:id="rId3" imgW="5982535" imgH="250542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1620838"/>
                        <a:ext cx="8858250" cy="37084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684213" y="6143625"/>
            <a:ext cx="7200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Tom F. Novacheck</a:t>
            </a:r>
            <a:r>
              <a:rPr lang="hu-HU" sz="1200"/>
              <a:t>:</a:t>
            </a:r>
            <a:r>
              <a:rPr lang="en-US" sz="1200"/>
              <a:t> The biomechanics of running</a:t>
            </a:r>
            <a:r>
              <a:rPr lang="hu-HU" sz="1200"/>
              <a:t>. </a:t>
            </a:r>
            <a:r>
              <a:rPr lang="en-US" sz="1000"/>
              <a:t>Gait and Posture 7 (1998) 77–95</a:t>
            </a:r>
            <a:r>
              <a:rPr lang="hu-HU" sz="1000"/>
              <a:t> (running.pdf)</a:t>
            </a:r>
            <a:endParaRPr lang="en-US" sz="700"/>
          </a:p>
          <a:p>
            <a:endParaRPr lang="en-US" sz="700"/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2212975" y="384175"/>
            <a:ext cx="53975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>
                <a:latin typeface="Times New Roman" pitchFamily="18" charset="0"/>
              </a:rPr>
              <a:t>Az egyes izmok részesülése az összes munkából</a:t>
            </a:r>
          </a:p>
        </p:txBody>
      </p:sp>
      <p:sp>
        <p:nvSpPr>
          <p:cNvPr id="5" name="Ív 4"/>
          <p:cNvSpPr/>
          <p:nvPr/>
        </p:nvSpPr>
        <p:spPr>
          <a:xfrm rot="16200000">
            <a:off x="3184525" y="2044700"/>
            <a:ext cx="1714500" cy="1714500"/>
          </a:xfrm>
          <a:prstGeom prst="arc">
            <a:avLst>
              <a:gd name="adj1" fmla="val 12702735"/>
              <a:gd name="adj2" fmla="val 0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6" name="Ív 5"/>
          <p:cNvSpPr/>
          <p:nvPr/>
        </p:nvSpPr>
        <p:spPr>
          <a:xfrm rot="16200000">
            <a:off x="6122194" y="1821656"/>
            <a:ext cx="2071688" cy="2143125"/>
          </a:xfrm>
          <a:prstGeom prst="arc">
            <a:avLst>
              <a:gd name="adj1" fmla="val 14490182"/>
              <a:gd name="adj2" fmla="val 0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7" name="Ív 6"/>
          <p:cNvSpPr/>
          <p:nvPr/>
        </p:nvSpPr>
        <p:spPr>
          <a:xfrm rot="16200000">
            <a:off x="1313657" y="2542381"/>
            <a:ext cx="658812" cy="714375"/>
          </a:xfrm>
          <a:prstGeom prst="arc">
            <a:avLst>
              <a:gd name="adj1" fmla="val 10489773"/>
              <a:gd name="adj2" fmla="val 0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143000" y="4572000"/>
            <a:ext cx="1285875" cy="400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000" b="1" dirty="0"/>
              <a:t>Járás</a:t>
            </a:r>
            <a:endParaRPr lang="en-US" sz="2000" b="1" dirty="0"/>
          </a:p>
        </p:txBody>
      </p:sp>
      <p:sp>
        <p:nvSpPr>
          <p:cNvPr id="10" name="Szövegdoboz 9"/>
          <p:cNvSpPr txBox="1"/>
          <p:nvPr/>
        </p:nvSpPr>
        <p:spPr>
          <a:xfrm>
            <a:off x="3500438" y="4572000"/>
            <a:ext cx="1285875" cy="400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000" b="1" dirty="0"/>
              <a:t>Futás</a:t>
            </a:r>
            <a:endParaRPr lang="en-US" sz="2000" b="1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6786563" y="4572000"/>
            <a:ext cx="1285875" cy="400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000" b="1" dirty="0"/>
              <a:t>Futás</a:t>
            </a:r>
            <a:endParaRPr lang="en-US" sz="2000" b="1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827584" y="1772816"/>
          <a:ext cx="74888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35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E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175" y="908050"/>
            <a:ext cx="4386263" cy="57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5"/>
          <p:cNvSpPr txBox="1">
            <a:spLocks noChangeArrowheads="1"/>
          </p:cNvSpPr>
          <p:nvPr/>
        </p:nvSpPr>
        <p:spPr bwMode="auto">
          <a:xfrm>
            <a:off x="2212975" y="384175"/>
            <a:ext cx="53975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>
                <a:latin typeface="Times New Roman" pitchFamily="18" charset="0"/>
              </a:rPr>
              <a:t>Az izmok elektromos aktivitása (EMG)</a:t>
            </a:r>
          </a:p>
        </p:txBody>
      </p:sp>
      <p:sp>
        <p:nvSpPr>
          <p:cNvPr id="61444" name="Szövegdoboz 3"/>
          <p:cNvSpPr txBox="1">
            <a:spLocks noChangeArrowheads="1"/>
          </p:cNvSpPr>
          <p:nvPr/>
        </p:nvSpPr>
        <p:spPr bwMode="auto">
          <a:xfrm>
            <a:off x="714375" y="22860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Farizom</a:t>
            </a:r>
            <a:endParaRPr lang="en-US"/>
          </a:p>
        </p:txBody>
      </p:sp>
      <p:sp>
        <p:nvSpPr>
          <p:cNvPr id="61445" name="Szövegdoboz 4"/>
          <p:cNvSpPr txBox="1">
            <a:spLocks noChangeArrowheads="1"/>
          </p:cNvSpPr>
          <p:nvPr/>
        </p:nvSpPr>
        <p:spPr bwMode="auto">
          <a:xfrm>
            <a:off x="714375" y="335756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Combközelítő</a:t>
            </a:r>
            <a:endParaRPr lang="en-US"/>
          </a:p>
        </p:txBody>
      </p:sp>
      <p:sp>
        <p:nvSpPr>
          <p:cNvPr id="61446" name="Szövegdoboz 5"/>
          <p:cNvSpPr txBox="1">
            <a:spLocks noChangeArrowheads="1"/>
          </p:cNvSpPr>
          <p:nvPr/>
        </p:nvSpPr>
        <p:spPr bwMode="auto">
          <a:xfrm>
            <a:off x="785813" y="4286250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Térdhajlító</a:t>
            </a:r>
            <a:endParaRPr lang="en-US"/>
          </a:p>
        </p:txBody>
      </p:sp>
      <p:sp>
        <p:nvSpPr>
          <p:cNvPr id="61447" name="Szövegdoboz 6"/>
          <p:cNvSpPr txBox="1">
            <a:spLocks noChangeArrowheads="1"/>
          </p:cNvSpPr>
          <p:nvPr/>
        </p:nvSpPr>
        <p:spPr bwMode="auto">
          <a:xfrm>
            <a:off x="714375" y="535781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u-HU"/>
              <a:t>Térdfeszítő</a:t>
            </a:r>
            <a:endParaRPr lang="en-US"/>
          </a:p>
        </p:txBody>
      </p:sp>
      <p:cxnSp>
        <p:nvCxnSpPr>
          <p:cNvPr id="3" name="Egyenes összekötő 2"/>
          <p:cNvCxnSpPr/>
          <p:nvPr/>
        </p:nvCxnSpPr>
        <p:spPr>
          <a:xfrm>
            <a:off x="5292080" y="2780928"/>
            <a:ext cx="1512168" cy="0"/>
          </a:xfrm>
          <a:prstGeom prst="line">
            <a:avLst/>
          </a:prstGeom>
          <a:ln w="635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/>
          <p:cNvCxnSpPr/>
          <p:nvPr/>
        </p:nvCxnSpPr>
        <p:spPr>
          <a:xfrm>
            <a:off x="5508104" y="4941168"/>
            <a:ext cx="1296144" cy="0"/>
          </a:xfrm>
          <a:prstGeom prst="line">
            <a:avLst/>
          </a:prstGeom>
          <a:ln w="635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/>
          <p:cNvCxnSpPr/>
          <p:nvPr/>
        </p:nvCxnSpPr>
        <p:spPr>
          <a:xfrm>
            <a:off x="2771800" y="4941168"/>
            <a:ext cx="1296144" cy="0"/>
          </a:xfrm>
          <a:prstGeom prst="line">
            <a:avLst/>
          </a:prstGeom>
          <a:ln w="635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/>
        </p:nvCxnSpPr>
        <p:spPr>
          <a:xfrm>
            <a:off x="2771800" y="2852936"/>
            <a:ext cx="504056" cy="0"/>
          </a:xfrm>
          <a:prstGeom prst="line">
            <a:avLst/>
          </a:prstGeom>
          <a:ln w="635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15"/>
          <p:cNvCxnSpPr/>
          <p:nvPr/>
        </p:nvCxnSpPr>
        <p:spPr>
          <a:xfrm>
            <a:off x="5439943" y="5727700"/>
            <a:ext cx="1296144" cy="0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73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187624" y="76470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i="1" dirty="0" smtClean="0"/>
              <a:t>Lendítés</a:t>
            </a:r>
            <a:endParaRPr lang="en-GB" sz="3600" b="1" i="1" dirty="0"/>
          </a:p>
        </p:txBody>
      </p:sp>
      <p:pic>
        <p:nvPicPr>
          <p:cNvPr id="4" name="Kép 3" descr="sw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4526" y="2276872"/>
            <a:ext cx="5443726" cy="2514848"/>
          </a:xfrm>
          <a:prstGeom prst="rect">
            <a:avLst/>
          </a:prstGeom>
        </p:spPr>
      </p:pic>
      <p:grpSp>
        <p:nvGrpSpPr>
          <p:cNvPr id="9" name="Csoportba foglalás 8"/>
          <p:cNvGrpSpPr/>
          <p:nvPr/>
        </p:nvGrpSpPr>
        <p:grpSpPr>
          <a:xfrm>
            <a:off x="1691680" y="3789040"/>
            <a:ext cx="648072" cy="504056"/>
            <a:chOff x="1691680" y="3789040"/>
            <a:chExt cx="648072" cy="504056"/>
          </a:xfrm>
        </p:grpSpPr>
        <p:cxnSp>
          <p:nvCxnSpPr>
            <p:cNvPr id="6" name="Egyenes összekötő 5"/>
            <p:cNvCxnSpPr/>
            <p:nvPr/>
          </p:nvCxnSpPr>
          <p:spPr>
            <a:xfrm flipH="1">
              <a:off x="2123728" y="3789040"/>
              <a:ext cx="216024" cy="28803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gyenes összekötő 7"/>
            <p:cNvCxnSpPr/>
            <p:nvPr/>
          </p:nvCxnSpPr>
          <p:spPr>
            <a:xfrm flipH="1">
              <a:off x="1691680" y="4077072"/>
              <a:ext cx="432048" cy="21602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Egyenes összekötő 10"/>
          <p:cNvCxnSpPr/>
          <p:nvPr/>
        </p:nvCxnSpPr>
        <p:spPr>
          <a:xfrm flipH="1">
            <a:off x="3995936" y="3789040"/>
            <a:ext cx="144016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/>
          <p:cNvCxnSpPr/>
          <p:nvPr/>
        </p:nvCxnSpPr>
        <p:spPr>
          <a:xfrm flipH="1" flipV="1">
            <a:off x="3563888" y="4077072"/>
            <a:ext cx="432048" cy="7200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zövegdoboz 15"/>
          <p:cNvSpPr txBox="1"/>
          <p:nvPr/>
        </p:nvSpPr>
        <p:spPr>
          <a:xfrm>
            <a:off x="1331640" y="1844824"/>
            <a:ext cx="194421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Kezdeti lendítés</a:t>
            </a:r>
            <a:endParaRPr lang="en-GB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4644008" y="1844824"/>
            <a:ext cx="194421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Végső lendítés</a:t>
            </a:r>
            <a:endParaRPr lang="en-GB" dirty="0"/>
          </a:p>
        </p:txBody>
      </p:sp>
      <p:grpSp>
        <p:nvGrpSpPr>
          <p:cNvPr id="22" name="Csoportba foglalás 21"/>
          <p:cNvGrpSpPr/>
          <p:nvPr/>
        </p:nvGrpSpPr>
        <p:grpSpPr>
          <a:xfrm>
            <a:off x="4211960" y="3717032"/>
            <a:ext cx="504056" cy="720080"/>
            <a:chOff x="4211960" y="3717032"/>
            <a:chExt cx="504056" cy="720080"/>
          </a:xfrm>
        </p:grpSpPr>
        <p:cxnSp>
          <p:nvCxnSpPr>
            <p:cNvPr id="19" name="Egyenes összekötő 18"/>
            <p:cNvCxnSpPr/>
            <p:nvPr/>
          </p:nvCxnSpPr>
          <p:spPr>
            <a:xfrm>
              <a:off x="4211960" y="3717032"/>
              <a:ext cx="360040" cy="216024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gyenes összekötő 20"/>
            <p:cNvCxnSpPr/>
            <p:nvPr/>
          </p:nvCxnSpPr>
          <p:spPr>
            <a:xfrm>
              <a:off x="4572000" y="3933056"/>
              <a:ext cx="144016" cy="504056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Csoportba foglalás 28"/>
          <p:cNvGrpSpPr/>
          <p:nvPr/>
        </p:nvGrpSpPr>
        <p:grpSpPr>
          <a:xfrm>
            <a:off x="6012160" y="3717032"/>
            <a:ext cx="360040" cy="864096"/>
            <a:chOff x="6012160" y="3717032"/>
            <a:chExt cx="360040" cy="864096"/>
          </a:xfrm>
        </p:grpSpPr>
        <p:cxnSp>
          <p:nvCxnSpPr>
            <p:cNvPr id="24" name="Egyenes összekötő 23"/>
            <p:cNvCxnSpPr/>
            <p:nvPr/>
          </p:nvCxnSpPr>
          <p:spPr>
            <a:xfrm>
              <a:off x="6012160" y="3717032"/>
              <a:ext cx="288032" cy="288032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gyenes összekötő 24"/>
            <p:cNvCxnSpPr/>
            <p:nvPr/>
          </p:nvCxnSpPr>
          <p:spPr>
            <a:xfrm>
              <a:off x="6300192" y="4005064"/>
              <a:ext cx="72008" cy="576064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981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944325" cy="303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29315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eak joint torques initial swing phas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2527096"/>
            <a:ext cx="4412612" cy="4286280"/>
          </a:xfrm>
          <a:prstGeom prst="rect">
            <a:avLst/>
          </a:prstGeom>
          <a:noFill/>
        </p:spPr>
      </p:pic>
      <p:pic>
        <p:nvPicPr>
          <p:cNvPr id="16388" name="Picture 4" descr="Peak joint torques terminal swing phas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31388" y="2527095"/>
            <a:ext cx="4412612" cy="4286279"/>
          </a:xfrm>
          <a:prstGeom prst="rect">
            <a:avLst/>
          </a:prstGeom>
          <a:noFill/>
        </p:spPr>
      </p:pic>
      <p:pic>
        <p:nvPicPr>
          <p:cNvPr id="4" name="Kép 3" descr="swin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7744" y="44624"/>
            <a:ext cx="5443726" cy="25148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27584" y="3356992"/>
            <a:ext cx="17281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Csípőhajlítás</a:t>
            </a:r>
            <a:endParaRPr lang="en-GB" dirty="0"/>
          </a:p>
        </p:txBody>
      </p:sp>
      <p:cxnSp>
        <p:nvCxnSpPr>
          <p:cNvPr id="7" name="Egyenes összekötő nyíllal 6"/>
          <p:cNvCxnSpPr>
            <a:stCxn id="5" idx="2"/>
          </p:cNvCxnSpPr>
          <p:nvPr/>
        </p:nvCxnSpPr>
        <p:spPr>
          <a:xfrm flipH="1">
            <a:off x="1187624" y="3726324"/>
            <a:ext cx="504056" cy="16468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zövegdoboz 8"/>
          <p:cNvSpPr txBox="1"/>
          <p:nvPr/>
        </p:nvSpPr>
        <p:spPr>
          <a:xfrm>
            <a:off x="1691680" y="3995772"/>
            <a:ext cx="172819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Térdfeszítés</a:t>
            </a:r>
            <a:endParaRPr lang="en-GB" dirty="0"/>
          </a:p>
        </p:txBody>
      </p:sp>
      <p:cxnSp>
        <p:nvCxnSpPr>
          <p:cNvPr id="11" name="Egyenes összekötő nyíllal 10"/>
          <p:cNvCxnSpPr>
            <a:stCxn id="9" idx="2"/>
          </p:cNvCxnSpPr>
          <p:nvPr/>
        </p:nvCxnSpPr>
        <p:spPr>
          <a:xfrm flipH="1">
            <a:off x="2411760" y="4365104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zövegdoboz 11"/>
          <p:cNvSpPr txBox="1"/>
          <p:nvPr/>
        </p:nvSpPr>
        <p:spPr>
          <a:xfrm>
            <a:off x="5508104" y="3356992"/>
            <a:ext cx="17281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Csípőfeszítés</a:t>
            </a:r>
            <a:endParaRPr lang="en-GB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6372200" y="3995772"/>
            <a:ext cx="172819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Térdhajlítás</a:t>
            </a:r>
            <a:endParaRPr lang="en-GB" dirty="0"/>
          </a:p>
        </p:txBody>
      </p:sp>
      <p:cxnSp>
        <p:nvCxnSpPr>
          <p:cNvPr id="15" name="Egyenes összekötő nyíllal 14"/>
          <p:cNvCxnSpPr>
            <a:stCxn id="12" idx="2"/>
          </p:cNvCxnSpPr>
          <p:nvPr/>
        </p:nvCxnSpPr>
        <p:spPr>
          <a:xfrm flipH="1">
            <a:off x="5652120" y="3726324"/>
            <a:ext cx="720080" cy="1718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nyíllal 16"/>
          <p:cNvCxnSpPr>
            <a:stCxn id="13" idx="2"/>
          </p:cNvCxnSpPr>
          <p:nvPr/>
        </p:nvCxnSpPr>
        <p:spPr>
          <a:xfrm flipH="1">
            <a:off x="6876256" y="4365104"/>
            <a:ext cx="36004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/>
          <p:cNvSpPr txBox="1"/>
          <p:nvPr/>
        </p:nvSpPr>
        <p:spPr>
          <a:xfrm>
            <a:off x="611560" y="2433662"/>
            <a:ext cx="403244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csípőhajlítók és térdfeszítők </a:t>
            </a:r>
            <a:r>
              <a:rPr lang="hu-HU" dirty="0" err="1" smtClean="0"/>
              <a:t>csúcsforgatónyomatéka</a:t>
            </a:r>
            <a:r>
              <a:rPr lang="hu-HU" dirty="0" smtClean="0"/>
              <a:t> a kezdeti lendítés alatt különböző sebességeknél</a:t>
            </a:r>
            <a:endParaRPr lang="en-GB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4788024" y="2420888"/>
            <a:ext cx="403244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csípőfeszítők és térdhajlítók </a:t>
            </a:r>
            <a:r>
              <a:rPr lang="hu-HU" dirty="0" err="1" smtClean="0"/>
              <a:t>csúcsforgatónyomatéka</a:t>
            </a:r>
            <a:r>
              <a:rPr lang="hu-HU" dirty="0" smtClean="0"/>
              <a:t> a végső lendítés alatt különböző sebességeknél</a:t>
            </a:r>
            <a:endParaRPr lang="en-GB" dirty="0"/>
          </a:p>
        </p:txBody>
      </p:sp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400959"/>
              </p:ext>
            </p:extLst>
          </p:nvPr>
        </p:nvGraphicFramePr>
        <p:xfrm>
          <a:off x="251520" y="1047074"/>
          <a:ext cx="1781536" cy="581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9" name="Equation" r:id="rId8" imgW="622080" imgH="203040" progId="Equation.3">
                  <p:embed/>
                </p:oleObj>
              </mc:Choice>
              <mc:Fallback>
                <p:oleObj name="Equation" r:id="rId8" imgW="6220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520" y="1047074"/>
                        <a:ext cx="1781536" cy="581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6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Work done initial swing phas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218413"/>
            <a:ext cx="4412612" cy="4286280"/>
          </a:xfrm>
          <a:prstGeom prst="rect">
            <a:avLst/>
          </a:prstGeom>
          <a:noFill/>
        </p:spPr>
      </p:pic>
      <p:pic>
        <p:nvPicPr>
          <p:cNvPr id="17412" name="Picture 4" descr="Work done terminal swing pha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81669"/>
            <a:ext cx="4371973" cy="4246804"/>
          </a:xfrm>
          <a:prstGeom prst="rect">
            <a:avLst/>
          </a:prstGeom>
          <a:noFill/>
        </p:spPr>
      </p:pic>
      <p:sp>
        <p:nvSpPr>
          <p:cNvPr id="4" name="Szövegdoboz 3"/>
          <p:cNvSpPr txBox="1"/>
          <p:nvPr/>
        </p:nvSpPr>
        <p:spPr>
          <a:xfrm>
            <a:off x="431540" y="260647"/>
            <a:ext cx="471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i="1" dirty="0" smtClean="0"/>
              <a:t>Mechanikai munka (J/kg)</a:t>
            </a:r>
            <a:endParaRPr lang="en-GB" sz="3200" b="1" i="1" dirty="0"/>
          </a:p>
        </p:txBody>
      </p:sp>
      <p:graphicFrame>
        <p:nvGraphicFramePr>
          <p:cNvPr id="5" name="Objektum 4"/>
          <p:cNvGraphicFramePr>
            <a:graphicFrameLocks/>
          </p:cNvGraphicFramePr>
          <p:nvPr/>
        </p:nvGraphicFramePr>
        <p:xfrm>
          <a:off x="1524000" y="1901056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" name="Equation" r:id="rId6" imgW="0" imgH="0" progId="Equation.3">
                  <p:embed/>
                </p:oleObj>
              </mc:Choice>
              <mc:Fallback>
                <p:oleObj name="Equation" r:id="rId6" imgW="0" imgH="0" progId="Equation.3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01056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849694"/>
              </p:ext>
            </p:extLst>
          </p:nvPr>
        </p:nvGraphicFramePr>
        <p:xfrm>
          <a:off x="5827111" y="230844"/>
          <a:ext cx="294204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Equation" r:id="rId7" imgW="660240" imgH="177480" progId="Equation.3">
                  <p:embed/>
                </p:oleObj>
              </mc:Choice>
              <mc:Fallback>
                <p:oleObj name="Equation" r:id="rId7" imgW="66024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7111" y="230844"/>
                        <a:ext cx="2942041" cy="79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zövegdoboz 6"/>
          <p:cNvSpPr txBox="1"/>
          <p:nvPr/>
        </p:nvSpPr>
        <p:spPr>
          <a:xfrm>
            <a:off x="683568" y="1988840"/>
            <a:ext cx="17281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Csípő</a:t>
            </a:r>
            <a:endParaRPr lang="en-GB" dirty="0"/>
          </a:p>
        </p:txBody>
      </p:sp>
      <p:sp>
        <p:nvSpPr>
          <p:cNvPr id="8" name="Szövegdoboz 7"/>
          <p:cNvSpPr txBox="1"/>
          <p:nvPr/>
        </p:nvSpPr>
        <p:spPr>
          <a:xfrm>
            <a:off x="1547664" y="2627620"/>
            <a:ext cx="172819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Térd</a:t>
            </a:r>
            <a:endParaRPr lang="en-GB" dirty="0"/>
          </a:p>
        </p:txBody>
      </p:sp>
      <p:sp>
        <p:nvSpPr>
          <p:cNvPr id="9" name="Szövegdoboz 8"/>
          <p:cNvSpPr txBox="1"/>
          <p:nvPr/>
        </p:nvSpPr>
        <p:spPr>
          <a:xfrm>
            <a:off x="5364088" y="1988840"/>
            <a:ext cx="17281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Csípő</a:t>
            </a:r>
            <a:endParaRPr lang="en-GB" dirty="0"/>
          </a:p>
        </p:txBody>
      </p:sp>
      <p:sp>
        <p:nvSpPr>
          <p:cNvPr id="10" name="Szövegdoboz 9"/>
          <p:cNvSpPr txBox="1"/>
          <p:nvPr/>
        </p:nvSpPr>
        <p:spPr>
          <a:xfrm>
            <a:off x="6228184" y="2627620"/>
            <a:ext cx="172819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Térd</a:t>
            </a:r>
            <a:endParaRPr lang="en-GB" dirty="0"/>
          </a:p>
        </p:txBody>
      </p:sp>
      <p:cxnSp>
        <p:nvCxnSpPr>
          <p:cNvPr id="11" name="Egyenes összekötő nyíllal 10"/>
          <p:cNvCxnSpPr/>
          <p:nvPr/>
        </p:nvCxnSpPr>
        <p:spPr>
          <a:xfrm flipH="1">
            <a:off x="1043608" y="2420888"/>
            <a:ext cx="504056" cy="16468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11"/>
          <p:cNvCxnSpPr>
            <a:stCxn id="8" idx="2"/>
          </p:cNvCxnSpPr>
          <p:nvPr/>
        </p:nvCxnSpPr>
        <p:spPr>
          <a:xfrm flipH="1">
            <a:off x="2195736" y="2996952"/>
            <a:ext cx="2160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flipH="1">
            <a:off x="5508104" y="2420888"/>
            <a:ext cx="720080" cy="1718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/>
          <p:nvPr/>
        </p:nvCxnSpPr>
        <p:spPr>
          <a:xfrm flipH="1">
            <a:off x="6732240" y="3059668"/>
            <a:ext cx="36004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zövegdoboz 14"/>
          <p:cNvSpPr txBox="1"/>
          <p:nvPr/>
        </p:nvSpPr>
        <p:spPr>
          <a:xfrm>
            <a:off x="467544" y="993502"/>
            <a:ext cx="403244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csípőhajlítók és térdfeszítők mechanikai munkája a kezdeti lendítés alatt különböző sebességeknél</a:t>
            </a:r>
            <a:endParaRPr lang="en-GB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4644008" y="1022932"/>
            <a:ext cx="403244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csípőfeszítők és térdhajlítók mechanikai munkája a végső lendítés alatt különböző sebességeknél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93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1042988" y="2708275"/>
            <a:ext cx="7129462" cy="1444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FF33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u-HU" dirty="0"/>
          </a:p>
        </p:txBody>
      </p:sp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539750" y="29972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b="1" dirty="0"/>
              <a:t>0</a:t>
            </a:r>
            <a:endParaRPr lang="en-US" b="1" dirty="0"/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7667625" y="2997200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b="1" dirty="0"/>
              <a:t>12 m/s</a:t>
            </a:r>
            <a:endParaRPr lang="en-US" b="1" dirty="0"/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5724525" y="1609669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 smtClean="0"/>
              <a:t>Futás</a:t>
            </a:r>
            <a:endParaRPr lang="en-US" b="1" dirty="0"/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4787900" y="227012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/>
              <a:t>Lassú</a:t>
            </a:r>
            <a:endParaRPr lang="en-US" b="1" dirty="0"/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7416800" y="2125662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/>
              <a:t>Vágta</a:t>
            </a:r>
            <a:endParaRPr lang="en-US" b="1" dirty="0"/>
          </a:p>
        </p:txBody>
      </p:sp>
      <p:sp>
        <p:nvSpPr>
          <p:cNvPr id="29704" name="Text Box 11"/>
          <p:cNvSpPr txBox="1">
            <a:spLocks noChangeArrowheads="1"/>
          </p:cNvSpPr>
          <p:nvPr/>
        </p:nvSpPr>
        <p:spPr bwMode="auto">
          <a:xfrm>
            <a:off x="107950" y="2557463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/>
              <a:t>Állás</a:t>
            </a:r>
            <a:endParaRPr lang="en-US" b="1" dirty="0"/>
          </a:p>
        </p:txBody>
      </p:sp>
      <p:sp>
        <p:nvSpPr>
          <p:cNvPr id="29705" name="Text Box 12"/>
          <p:cNvSpPr txBox="1">
            <a:spLocks noChangeArrowheads="1"/>
          </p:cNvSpPr>
          <p:nvPr/>
        </p:nvSpPr>
        <p:spPr bwMode="auto">
          <a:xfrm>
            <a:off x="2484438" y="1773238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/>
              <a:t>Járás</a:t>
            </a:r>
            <a:endParaRPr lang="en-US" b="1" dirty="0"/>
          </a:p>
        </p:txBody>
      </p:sp>
      <p:sp>
        <p:nvSpPr>
          <p:cNvPr id="29706" name="Text Box 13"/>
          <p:cNvSpPr txBox="1">
            <a:spLocks noChangeArrowheads="1"/>
          </p:cNvSpPr>
          <p:nvPr/>
        </p:nvSpPr>
        <p:spPr bwMode="auto">
          <a:xfrm>
            <a:off x="971550" y="2349500"/>
            <a:ext cx="865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/>
              <a:t>Lassú</a:t>
            </a:r>
            <a:endParaRPr lang="en-US" sz="1600" b="1" dirty="0"/>
          </a:p>
        </p:txBody>
      </p:sp>
      <p:sp>
        <p:nvSpPr>
          <p:cNvPr id="29707" name="Text Box 14"/>
          <p:cNvSpPr txBox="1">
            <a:spLocks noChangeArrowheads="1"/>
          </p:cNvSpPr>
          <p:nvPr/>
        </p:nvSpPr>
        <p:spPr bwMode="auto">
          <a:xfrm>
            <a:off x="1763713" y="2349500"/>
            <a:ext cx="936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/>
              <a:t>Normál</a:t>
            </a:r>
            <a:endParaRPr lang="en-US" sz="1600" b="1" dirty="0"/>
          </a:p>
        </p:txBody>
      </p:sp>
      <p:sp>
        <p:nvSpPr>
          <p:cNvPr id="29708" name="Text Box 15"/>
          <p:cNvSpPr txBox="1">
            <a:spLocks noChangeArrowheads="1"/>
          </p:cNvSpPr>
          <p:nvPr/>
        </p:nvSpPr>
        <p:spPr bwMode="auto">
          <a:xfrm>
            <a:off x="2627313" y="2349500"/>
            <a:ext cx="936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/>
              <a:t>Gyors</a:t>
            </a:r>
            <a:endParaRPr lang="en-US" sz="1600" b="1" dirty="0"/>
          </a:p>
        </p:txBody>
      </p:sp>
      <p:sp>
        <p:nvSpPr>
          <p:cNvPr id="29709" name="Text Box 16"/>
          <p:cNvSpPr txBox="1">
            <a:spLocks noChangeArrowheads="1"/>
          </p:cNvSpPr>
          <p:nvPr/>
        </p:nvSpPr>
        <p:spPr bwMode="auto">
          <a:xfrm>
            <a:off x="4068763" y="1664206"/>
            <a:ext cx="12588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700" b="1" dirty="0" smtClean="0"/>
              <a:t>Verseny gyaloglás</a:t>
            </a:r>
            <a:endParaRPr lang="en-US" sz="1700" b="1" dirty="0"/>
          </a:p>
        </p:txBody>
      </p:sp>
      <p:sp>
        <p:nvSpPr>
          <p:cNvPr id="29710" name="Line 17"/>
          <p:cNvSpPr>
            <a:spLocks noChangeShapeType="1"/>
          </p:cNvSpPr>
          <p:nvPr/>
        </p:nvSpPr>
        <p:spPr bwMode="auto">
          <a:xfrm flipH="1">
            <a:off x="4643438" y="2283494"/>
            <a:ext cx="570" cy="3233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29711" name="Line 18"/>
          <p:cNvSpPr>
            <a:spLocks noChangeShapeType="1"/>
          </p:cNvSpPr>
          <p:nvPr/>
        </p:nvSpPr>
        <p:spPr bwMode="auto">
          <a:xfrm>
            <a:off x="1692275" y="2492375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1042988" y="2997200"/>
            <a:ext cx="64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/>
              <a:t>&lt; 1.3</a:t>
            </a:r>
            <a:endParaRPr lang="en-US" sz="1600" b="1" dirty="0"/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1836738" y="2997200"/>
            <a:ext cx="647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600" b="1" dirty="0"/>
              <a:t>1.3-1.5</a:t>
            </a:r>
            <a:endParaRPr lang="en-US" sz="1600" b="1" dirty="0"/>
          </a:p>
        </p:txBody>
      </p:sp>
      <p:sp>
        <p:nvSpPr>
          <p:cNvPr id="29714" name="Text Box 21"/>
          <p:cNvSpPr txBox="1">
            <a:spLocks noChangeArrowheads="1"/>
          </p:cNvSpPr>
          <p:nvPr/>
        </p:nvSpPr>
        <p:spPr bwMode="auto">
          <a:xfrm>
            <a:off x="2627313" y="2997200"/>
            <a:ext cx="64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/>
              <a:t>&gt; 1.5</a:t>
            </a:r>
            <a:endParaRPr lang="en-US" sz="1600" b="1" dirty="0"/>
          </a:p>
        </p:txBody>
      </p:sp>
      <p:sp>
        <p:nvSpPr>
          <p:cNvPr id="29715" name="Text Box 22"/>
          <p:cNvSpPr txBox="1">
            <a:spLocks noChangeArrowheads="1"/>
          </p:cNvSpPr>
          <p:nvPr/>
        </p:nvSpPr>
        <p:spPr bwMode="auto">
          <a:xfrm>
            <a:off x="4068763" y="2997200"/>
            <a:ext cx="64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600" b="1" dirty="0"/>
              <a:t>3.0</a:t>
            </a:r>
            <a:endParaRPr lang="en-US" sz="1600" b="1" dirty="0"/>
          </a:p>
        </p:txBody>
      </p:sp>
      <p:sp>
        <p:nvSpPr>
          <p:cNvPr id="29716" name="Line 23"/>
          <p:cNvSpPr>
            <a:spLocks noChangeShapeType="1"/>
          </p:cNvSpPr>
          <p:nvPr/>
        </p:nvSpPr>
        <p:spPr bwMode="auto">
          <a:xfrm>
            <a:off x="5940152" y="2292753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29717" name="Text Box 24"/>
          <p:cNvSpPr txBox="1">
            <a:spLocks noChangeArrowheads="1"/>
          </p:cNvSpPr>
          <p:nvPr/>
        </p:nvSpPr>
        <p:spPr bwMode="auto">
          <a:xfrm>
            <a:off x="6372224" y="2997200"/>
            <a:ext cx="8640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600" b="1" dirty="0" smtClean="0"/>
              <a:t> 8,0-9.0</a:t>
            </a:r>
            <a:endParaRPr lang="en-US" sz="1600" b="1" dirty="0"/>
          </a:p>
        </p:txBody>
      </p:sp>
      <p:sp>
        <p:nvSpPr>
          <p:cNvPr id="29718" name="Text Box 25"/>
          <p:cNvSpPr txBox="1">
            <a:spLocks noChangeArrowheads="1"/>
          </p:cNvSpPr>
          <p:nvPr/>
        </p:nvSpPr>
        <p:spPr bwMode="auto">
          <a:xfrm>
            <a:off x="611188" y="39338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b="1" dirty="0"/>
              <a:t>Talajfogás</a:t>
            </a:r>
            <a:endParaRPr lang="en-US" b="1" dirty="0"/>
          </a:p>
        </p:txBody>
      </p:sp>
      <p:sp>
        <p:nvSpPr>
          <p:cNvPr id="29719" name="Text Box 26"/>
          <p:cNvSpPr txBox="1">
            <a:spLocks noChangeArrowheads="1"/>
          </p:cNvSpPr>
          <p:nvPr/>
        </p:nvSpPr>
        <p:spPr bwMode="auto">
          <a:xfrm>
            <a:off x="1763713" y="4652963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dirty="0"/>
              <a:t>Sarok</a:t>
            </a:r>
            <a:endParaRPr lang="en-US" dirty="0"/>
          </a:p>
        </p:txBody>
      </p:sp>
      <p:sp>
        <p:nvSpPr>
          <p:cNvPr id="29720" name="Text Box 27"/>
          <p:cNvSpPr txBox="1">
            <a:spLocks noChangeArrowheads="1"/>
          </p:cNvSpPr>
          <p:nvPr/>
        </p:nvSpPr>
        <p:spPr bwMode="auto">
          <a:xfrm>
            <a:off x="5935213" y="4052798"/>
            <a:ext cx="1404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dirty="0" smtClean="0"/>
              <a:t>a talp középső vagy elülső </a:t>
            </a:r>
            <a:r>
              <a:rPr lang="hu-HU" dirty="0"/>
              <a:t>harmada </a:t>
            </a:r>
            <a:endParaRPr lang="en-US" dirty="0"/>
          </a:p>
        </p:txBody>
      </p:sp>
      <p:sp>
        <p:nvSpPr>
          <p:cNvPr id="29721" name="Line 28"/>
          <p:cNvSpPr>
            <a:spLocks noChangeShapeType="1"/>
          </p:cNvSpPr>
          <p:nvPr/>
        </p:nvSpPr>
        <p:spPr bwMode="auto">
          <a:xfrm>
            <a:off x="5940152" y="3861048"/>
            <a:ext cx="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29722" name="Text Box 29"/>
          <p:cNvSpPr txBox="1">
            <a:spLocks noChangeArrowheads="1"/>
          </p:cNvSpPr>
          <p:nvPr/>
        </p:nvSpPr>
        <p:spPr bwMode="auto">
          <a:xfrm>
            <a:off x="7667626" y="4117181"/>
            <a:ext cx="11527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dirty="0"/>
              <a:t>talp elülső harmada</a:t>
            </a:r>
            <a:endParaRPr lang="en-US" dirty="0"/>
          </a:p>
        </p:txBody>
      </p:sp>
      <p:pic>
        <p:nvPicPr>
          <p:cNvPr id="2078" name="Picture 30" descr="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138906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7236296" y="229305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7236296" y="3861345"/>
            <a:ext cx="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 dirty="0"/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5940772" y="2101098"/>
            <a:ext cx="12955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b="1" dirty="0" err="1" smtClean="0"/>
              <a:t>Szub</a:t>
            </a:r>
            <a:r>
              <a:rPr lang="hu-HU" b="1" dirty="0" smtClean="0"/>
              <a:t> maximális</a:t>
            </a:r>
            <a:endParaRPr lang="en-US" b="1" dirty="0"/>
          </a:p>
        </p:txBody>
      </p:sp>
      <p:sp>
        <p:nvSpPr>
          <p:cNvPr id="2" name="Szövegdoboz 1"/>
          <p:cNvSpPr txBox="1"/>
          <p:nvPr/>
        </p:nvSpPr>
        <p:spPr>
          <a:xfrm>
            <a:off x="4716463" y="3995772"/>
            <a:ext cx="115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Sarokkal</a:t>
            </a:r>
            <a:endParaRPr lang="en-US" dirty="0"/>
          </a:p>
        </p:txBody>
      </p:sp>
      <p:sp>
        <p:nvSpPr>
          <p:cNvPr id="3" name="Szövegdoboz 2"/>
          <p:cNvSpPr txBox="1"/>
          <p:nvPr/>
        </p:nvSpPr>
        <p:spPr>
          <a:xfrm>
            <a:off x="5004048" y="3578225"/>
            <a:ext cx="34922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talajfogás</a:t>
            </a:r>
            <a:endParaRPr lang="en-US" b="1" dirty="0"/>
          </a:p>
        </p:txBody>
      </p:sp>
      <p:cxnSp>
        <p:nvCxnSpPr>
          <p:cNvPr id="5" name="Egyenes összekötő 4"/>
          <p:cNvCxnSpPr/>
          <p:nvPr/>
        </p:nvCxnSpPr>
        <p:spPr>
          <a:xfrm>
            <a:off x="5291931" y="1556792"/>
            <a:ext cx="0" cy="1372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zövegdoboz 6"/>
          <p:cNvSpPr txBox="1"/>
          <p:nvPr/>
        </p:nvSpPr>
        <p:spPr>
          <a:xfrm>
            <a:off x="5004048" y="299720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4,0-4,2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06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28728" y="1977086"/>
            <a:ext cx="650085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800" b="1" i="1" dirty="0" smtClean="0"/>
              <a:t>Izom architektúra és futássebesség</a:t>
            </a:r>
            <a:endParaRPr lang="hu-HU" sz="2800" b="1" i="1" dirty="0"/>
          </a:p>
        </p:txBody>
      </p:sp>
      <p:pic>
        <p:nvPicPr>
          <p:cNvPr id="3" name="Picture 2" descr="~AUT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286124"/>
            <a:ext cx="4724400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95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30852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285860"/>
            <a:ext cx="39210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Egyenes összekötő 6"/>
          <p:cNvCxnSpPr/>
          <p:nvPr/>
        </p:nvCxnSpPr>
        <p:spPr>
          <a:xfrm flipV="1">
            <a:off x="4500562" y="1643050"/>
            <a:ext cx="2500330" cy="14287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zövegdoboz 4"/>
          <p:cNvSpPr txBox="1"/>
          <p:nvPr/>
        </p:nvSpPr>
        <p:spPr>
          <a:xfrm>
            <a:off x="971600" y="47667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vázizom ultrahangos képe</a:t>
            </a:r>
            <a:endParaRPr lang="en-GB" dirty="0"/>
          </a:p>
        </p:txBody>
      </p:sp>
      <p:sp>
        <p:nvSpPr>
          <p:cNvPr id="6" name="Szövegdoboz 5"/>
          <p:cNvSpPr txBox="1"/>
          <p:nvPr/>
        </p:nvSpPr>
        <p:spPr>
          <a:xfrm>
            <a:off x="683568" y="479715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Az izomkötegek hosszának és a </a:t>
            </a:r>
            <a:r>
              <a:rPr lang="hu-HU" dirty="0" err="1" smtClean="0"/>
              <a:t>tollazottsági</a:t>
            </a:r>
            <a:r>
              <a:rPr lang="hu-HU" dirty="0" smtClean="0"/>
              <a:t> szög mérése.</a:t>
            </a:r>
            <a:endParaRPr lang="en-GB" dirty="0"/>
          </a:p>
        </p:txBody>
      </p:sp>
      <p:sp>
        <p:nvSpPr>
          <p:cNvPr id="8" name="Szövegdoboz 7"/>
          <p:cNvSpPr txBox="1"/>
          <p:nvPr/>
        </p:nvSpPr>
        <p:spPr>
          <a:xfrm rot="20025409">
            <a:off x="4158495" y="2072789"/>
            <a:ext cx="1944216" cy="369332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  <a:alpha val="28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izomköteg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96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762000" y="152400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hu-HU" sz="2400" b="1" i="1">
                <a:latin typeface="Times New Roman" pitchFamily="18" charset="0"/>
              </a:rPr>
              <a:t>Jellemzők</a:t>
            </a:r>
            <a:endParaRPr lang="en-US" sz="2400" b="1" i="1">
              <a:latin typeface="Times New Roman" pitchFamily="18" charset="0"/>
            </a:endParaRP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615950" y="1149350"/>
            <a:ext cx="1587500" cy="3492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2292350" y="1149350"/>
            <a:ext cx="1511300" cy="3492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3892550" y="1149350"/>
            <a:ext cx="1511300" cy="3492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5492750" y="1149350"/>
            <a:ext cx="1511300" cy="3492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7092950" y="1149350"/>
            <a:ext cx="1511300" cy="3492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9577" name="Line 9"/>
          <p:cNvSpPr>
            <a:spLocks noChangeShapeType="1"/>
          </p:cNvSpPr>
          <p:nvPr/>
        </p:nvSpPr>
        <p:spPr bwMode="auto">
          <a:xfrm>
            <a:off x="609600" y="2133600"/>
            <a:ext cx="8001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hu-H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85800" y="2286002"/>
            <a:ext cx="7696200" cy="461963"/>
            <a:chOff x="432" y="1440"/>
            <a:chExt cx="4848" cy="291"/>
          </a:xfrm>
        </p:grpSpPr>
        <p:sp>
          <p:nvSpPr>
            <p:cNvPr id="109579" name="Rectangle 11"/>
            <p:cNvSpPr>
              <a:spLocks noChangeArrowheads="1"/>
            </p:cNvSpPr>
            <p:nvPr/>
          </p:nvSpPr>
          <p:spPr bwMode="auto">
            <a:xfrm>
              <a:off x="432" y="1440"/>
              <a:ext cx="9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 i="1">
                  <a:latin typeface="Times New Roman" pitchFamily="18" charset="0"/>
                </a:rPr>
                <a:t>Sartorius</a:t>
              </a:r>
            </a:p>
          </p:txBody>
        </p:sp>
        <p:sp>
          <p:nvSpPr>
            <p:cNvPr id="109580" name="Rectangle 12"/>
            <p:cNvSpPr>
              <a:spLocks noChangeArrowheads="1"/>
            </p:cNvSpPr>
            <p:nvPr/>
          </p:nvSpPr>
          <p:spPr bwMode="auto">
            <a:xfrm>
              <a:off x="1680" y="1440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448</a:t>
              </a:r>
            </a:p>
          </p:txBody>
        </p:sp>
        <p:sp>
          <p:nvSpPr>
            <p:cNvPr id="109581" name="Rectangle 13"/>
            <p:cNvSpPr>
              <a:spLocks noChangeArrowheads="1"/>
            </p:cNvSpPr>
            <p:nvPr/>
          </p:nvSpPr>
          <p:spPr bwMode="auto">
            <a:xfrm>
              <a:off x="2688" y="1440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0.88</a:t>
              </a:r>
            </a:p>
          </p:txBody>
        </p:sp>
        <p:sp>
          <p:nvSpPr>
            <p:cNvPr id="109582" name="Rectangle 14"/>
            <p:cNvSpPr>
              <a:spLocks noChangeArrowheads="1"/>
            </p:cNvSpPr>
            <p:nvPr/>
          </p:nvSpPr>
          <p:spPr bwMode="auto">
            <a:xfrm>
              <a:off x="3696" y="1440"/>
              <a:ext cx="72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 dirty="0" smtClean="0">
                  <a:latin typeface="Times New Roman" pitchFamily="18" charset="0"/>
                </a:rPr>
                <a:t>0.0</a:t>
              </a:r>
              <a:endParaRPr lang="en-US" sz="2400" b="1" dirty="0">
                <a:latin typeface="Times New Roman" pitchFamily="18" charset="0"/>
              </a:endParaRPr>
            </a:p>
          </p:txBody>
        </p:sp>
        <p:sp>
          <p:nvSpPr>
            <p:cNvPr id="109583" name="Rectangle 15"/>
            <p:cNvSpPr>
              <a:spLocks noChangeArrowheads="1"/>
            </p:cNvSpPr>
            <p:nvPr/>
          </p:nvSpPr>
          <p:spPr bwMode="auto">
            <a:xfrm>
              <a:off x="4752" y="1440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1.7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85800" y="2819398"/>
            <a:ext cx="7696200" cy="457200"/>
            <a:chOff x="432" y="1776"/>
            <a:chExt cx="4848" cy="288"/>
          </a:xfrm>
        </p:grpSpPr>
        <p:sp>
          <p:nvSpPr>
            <p:cNvPr id="109585" name="Rectangle 17"/>
            <p:cNvSpPr>
              <a:spLocks noChangeArrowheads="1"/>
            </p:cNvSpPr>
            <p:nvPr/>
          </p:nvSpPr>
          <p:spPr bwMode="auto">
            <a:xfrm>
              <a:off x="432" y="1776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 i="1">
                  <a:solidFill>
                    <a:srgbClr val="003300"/>
                  </a:solidFill>
                  <a:latin typeface="Times New Roman" pitchFamily="18" charset="0"/>
                </a:rPr>
                <a:t>Vastus lat.</a:t>
              </a:r>
            </a:p>
          </p:txBody>
        </p:sp>
        <p:sp>
          <p:nvSpPr>
            <p:cNvPr id="109586" name="Rectangle 18"/>
            <p:cNvSpPr>
              <a:spLocks noChangeArrowheads="1"/>
            </p:cNvSpPr>
            <p:nvPr/>
          </p:nvSpPr>
          <p:spPr bwMode="auto">
            <a:xfrm>
              <a:off x="1776" y="177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003300"/>
                  </a:solidFill>
                  <a:latin typeface="Times New Roman" pitchFamily="18" charset="0"/>
                </a:rPr>
                <a:t>72</a:t>
              </a:r>
            </a:p>
          </p:txBody>
        </p:sp>
        <p:sp>
          <p:nvSpPr>
            <p:cNvPr id="109587" name="Rectangle 19"/>
            <p:cNvSpPr>
              <a:spLocks noChangeArrowheads="1"/>
            </p:cNvSpPr>
            <p:nvPr/>
          </p:nvSpPr>
          <p:spPr bwMode="auto">
            <a:xfrm>
              <a:off x="2688" y="177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003300"/>
                  </a:solidFill>
                  <a:latin typeface="Times New Roman" pitchFamily="18" charset="0"/>
                </a:rPr>
                <a:t>0.23</a:t>
              </a:r>
            </a:p>
          </p:txBody>
        </p:sp>
        <p:sp>
          <p:nvSpPr>
            <p:cNvPr id="109588" name="Rectangle 20"/>
            <p:cNvSpPr>
              <a:spLocks noChangeArrowheads="1"/>
            </p:cNvSpPr>
            <p:nvPr/>
          </p:nvSpPr>
          <p:spPr bwMode="auto">
            <a:xfrm>
              <a:off x="3648" y="1776"/>
              <a:ext cx="576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hu-HU" sz="2400" b="1" dirty="0" smtClean="0">
                  <a:solidFill>
                    <a:srgbClr val="003300"/>
                  </a:solidFill>
                  <a:latin typeface="Times New Roman" pitchFamily="18" charset="0"/>
                </a:rPr>
                <a:t>6,7</a:t>
              </a:r>
              <a:r>
                <a:rPr lang="en-US" sz="2400" b="1" dirty="0" smtClean="0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endParaRPr lang="en-US" sz="1600" b="1" dirty="0">
                <a:solidFill>
                  <a:srgbClr val="003300"/>
                </a:solidFill>
                <a:latin typeface="Times New Roman" pitchFamily="18" charset="0"/>
              </a:endParaRPr>
            </a:p>
          </p:txBody>
        </p:sp>
        <p:sp>
          <p:nvSpPr>
            <p:cNvPr id="109589" name="Rectangle 21"/>
            <p:cNvSpPr>
              <a:spLocks noChangeArrowheads="1"/>
            </p:cNvSpPr>
            <p:nvPr/>
          </p:nvSpPr>
          <p:spPr bwMode="auto">
            <a:xfrm>
              <a:off x="4704" y="177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003300"/>
                  </a:solidFill>
                  <a:latin typeface="Times New Roman" pitchFamily="18" charset="0"/>
                </a:rPr>
                <a:t>30.6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609600" y="3352797"/>
            <a:ext cx="7848600" cy="457200"/>
            <a:chOff x="384" y="2112"/>
            <a:chExt cx="4944" cy="288"/>
          </a:xfrm>
        </p:grpSpPr>
        <p:sp>
          <p:nvSpPr>
            <p:cNvPr id="109591" name="Rectangle 23"/>
            <p:cNvSpPr>
              <a:spLocks noChangeArrowheads="1"/>
            </p:cNvSpPr>
            <p:nvPr/>
          </p:nvSpPr>
          <p:spPr bwMode="auto">
            <a:xfrm>
              <a:off x="384" y="2112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 i="1">
                  <a:solidFill>
                    <a:srgbClr val="330099"/>
                  </a:solidFill>
                  <a:latin typeface="Times New Roman" pitchFamily="18" charset="0"/>
                </a:rPr>
                <a:t>Gastr. med.</a:t>
              </a:r>
            </a:p>
          </p:txBody>
        </p:sp>
        <p:sp>
          <p:nvSpPr>
            <p:cNvPr id="109592" name="Rectangle 24"/>
            <p:cNvSpPr>
              <a:spLocks noChangeArrowheads="1"/>
            </p:cNvSpPr>
            <p:nvPr/>
          </p:nvSpPr>
          <p:spPr bwMode="auto">
            <a:xfrm>
              <a:off x="1776" y="211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330099"/>
                  </a:solidFill>
                  <a:latin typeface="Times New Roman" pitchFamily="18" charset="0"/>
                </a:rPr>
                <a:t>37</a:t>
              </a:r>
            </a:p>
          </p:txBody>
        </p:sp>
        <p:sp>
          <p:nvSpPr>
            <p:cNvPr id="109593" name="Rectangle 25"/>
            <p:cNvSpPr>
              <a:spLocks noChangeArrowheads="1"/>
            </p:cNvSpPr>
            <p:nvPr/>
          </p:nvSpPr>
          <p:spPr bwMode="auto">
            <a:xfrm>
              <a:off x="2688" y="211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330099"/>
                  </a:solidFill>
                  <a:latin typeface="Times New Roman" pitchFamily="18" charset="0"/>
                </a:rPr>
                <a:t>0.16</a:t>
              </a:r>
            </a:p>
          </p:txBody>
        </p:sp>
        <p:sp>
          <p:nvSpPr>
            <p:cNvPr id="109594" name="Rectangle 26"/>
            <p:cNvSpPr>
              <a:spLocks noChangeArrowheads="1"/>
            </p:cNvSpPr>
            <p:nvPr/>
          </p:nvSpPr>
          <p:spPr bwMode="auto">
            <a:xfrm>
              <a:off x="3696" y="2112"/>
              <a:ext cx="52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hu-HU" sz="2400" b="1" dirty="0" smtClean="0">
                  <a:solidFill>
                    <a:srgbClr val="330099"/>
                  </a:solidFill>
                  <a:latin typeface="Times New Roman" pitchFamily="18" charset="0"/>
                </a:rPr>
                <a:t>14,4</a:t>
              </a:r>
              <a:r>
                <a:rPr lang="en-US" sz="2400" b="1" dirty="0" smtClean="0">
                  <a:solidFill>
                    <a:srgbClr val="330099"/>
                  </a:solidFill>
                  <a:latin typeface="Times New Roman" pitchFamily="18" charset="0"/>
                </a:rPr>
                <a:t> </a:t>
              </a:r>
              <a:endParaRPr lang="en-US" sz="1600" b="1" dirty="0">
                <a:solidFill>
                  <a:srgbClr val="330099"/>
                </a:solidFill>
                <a:latin typeface="Times New Roman" pitchFamily="18" charset="0"/>
              </a:endParaRPr>
            </a:p>
          </p:txBody>
        </p:sp>
        <p:sp>
          <p:nvSpPr>
            <p:cNvPr id="109595" name="Rectangle 27"/>
            <p:cNvSpPr>
              <a:spLocks noChangeArrowheads="1"/>
            </p:cNvSpPr>
            <p:nvPr/>
          </p:nvSpPr>
          <p:spPr bwMode="auto">
            <a:xfrm>
              <a:off x="4656" y="211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330099"/>
                  </a:solidFill>
                  <a:latin typeface="Times New Roman" pitchFamily="18" charset="0"/>
                </a:rPr>
                <a:t>32.4</a:t>
              </a: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762000" y="3886204"/>
            <a:ext cx="7467600" cy="461963"/>
            <a:chOff x="480" y="2448"/>
            <a:chExt cx="4704" cy="291"/>
          </a:xfrm>
        </p:grpSpPr>
        <p:sp>
          <p:nvSpPr>
            <p:cNvPr id="109597" name="Rectangle 29"/>
            <p:cNvSpPr>
              <a:spLocks noChangeArrowheads="1"/>
            </p:cNvSpPr>
            <p:nvPr/>
          </p:nvSpPr>
          <p:spPr bwMode="auto">
            <a:xfrm>
              <a:off x="480" y="2448"/>
              <a:ext cx="8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 i="1">
                  <a:solidFill>
                    <a:srgbClr val="CC0000"/>
                  </a:solidFill>
                  <a:latin typeface="Times New Roman" pitchFamily="18" charset="0"/>
                </a:rPr>
                <a:t>Soleus</a:t>
              </a:r>
            </a:p>
          </p:txBody>
        </p:sp>
        <p:sp>
          <p:nvSpPr>
            <p:cNvPr id="109598" name="Rectangle 30"/>
            <p:cNvSpPr>
              <a:spLocks noChangeArrowheads="1"/>
            </p:cNvSpPr>
            <p:nvPr/>
          </p:nvSpPr>
          <p:spPr bwMode="auto">
            <a:xfrm>
              <a:off x="1728" y="2448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CC0000"/>
                  </a:solidFill>
                  <a:latin typeface="Times New Roman" pitchFamily="18" charset="0"/>
                </a:rPr>
                <a:t>25</a:t>
              </a:r>
            </a:p>
          </p:txBody>
        </p:sp>
        <p:sp>
          <p:nvSpPr>
            <p:cNvPr id="109599" name="Rectangle 31"/>
            <p:cNvSpPr>
              <a:spLocks noChangeArrowheads="1"/>
            </p:cNvSpPr>
            <p:nvPr/>
          </p:nvSpPr>
          <p:spPr bwMode="auto">
            <a:xfrm>
              <a:off x="2688" y="244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CC0000"/>
                  </a:solidFill>
                  <a:latin typeface="Times New Roman" pitchFamily="18" charset="0"/>
                </a:rPr>
                <a:t>0.08</a:t>
              </a:r>
            </a:p>
          </p:txBody>
        </p:sp>
        <p:sp>
          <p:nvSpPr>
            <p:cNvPr id="109600" name="Rectangle 32"/>
            <p:cNvSpPr>
              <a:spLocks noChangeArrowheads="1"/>
            </p:cNvSpPr>
            <p:nvPr/>
          </p:nvSpPr>
          <p:spPr bwMode="auto">
            <a:xfrm>
              <a:off x="3648" y="2448"/>
              <a:ext cx="72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hu-HU" sz="2400" b="1" dirty="0" smtClean="0">
                  <a:solidFill>
                    <a:srgbClr val="CC0000"/>
                  </a:solidFill>
                  <a:latin typeface="Times New Roman" pitchFamily="18" charset="0"/>
                </a:rPr>
                <a:t>27,6</a:t>
              </a:r>
              <a:r>
                <a:rPr lang="en-US" sz="2400" b="1" dirty="0" smtClean="0">
                  <a:solidFill>
                    <a:srgbClr val="CC0000"/>
                  </a:solidFill>
                  <a:latin typeface="Times New Roman" pitchFamily="18" charset="0"/>
                </a:rPr>
                <a:t> </a:t>
              </a:r>
              <a:endParaRPr lang="en-US" sz="1600" b="1" dirty="0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  <p:sp>
          <p:nvSpPr>
            <p:cNvPr id="109601" name="Rectangle 33"/>
            <p:cNvSpPr>
              <a:spLocks noChangeArrowheads="1"/>
            </p:cNvSpPr>
            <p:nvPr/>
          </p:nvSpPr>
          <p:spPr bwMode="auto">
            <a:xfrm>
              <a:off x="4656" y="2448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CC0000"/>
                  </a:solidFill>
                  <a:latin typeface="Times New Roman" pitchFamily="18" charset="0"/>
                </a:rPr>
                <a:t>58.0</a:t>
              </a:r>
            </a:p>
          </p:txBody>
        </p:sp>
      </p:grpSp>
      <p:sp>
        <p:nvSpPr>
          <p:cNvPr id="109602" name="Rectangle 34"/>
          <p:cNvSpPr>
            <a:spLocks noChangeArrowheads="1"/>
          </p:cNvSpPr>
          <p:nvPr/>
        </p:nvSpPr>
        <p:spPr bwMode="auto">
          <a:xfrm>
            <a:off x="899592" y="5229200"/>
            <a:ext cx="5101952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hu-HU" sz="2000" b="1" dirty="0" smtClean="0">
                <a:latin typeface="Times New Roman" pitchFamily="18" charset="0"/>
              </a:rPr>
              <a:t>PCSA – élettani keresztmetszet</a:t>
            </a:r>
            <a:endParaRPr lang="en-US" sz="2000" b="1" dirty="0">
              <a:latin typeface="Times New Roman" pitchFamily="18" charset="0"/>
            </a:endParaRPr>
          </a:p>
        </p:txBody>
      </p:sp>
      <p:sp>
        <p:nvSpPr>
          <p:cNvPr id="37" name="Szövegdoboz 36"/>
          <p:cNvSpPr txBox="1"/>
          <p:nvPr/>
        </p:nvSpPr>
        <p:spPr>
          <a:xfrm>
            <a:off x="3923928" y="134076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izom/rost hosszarány</a:t>
            </a:r>
            <a:endParaRPr lang="en-GB" dirty="0"/>
          </a:p>
        </p:txBody>
      </p:sp>
      <p:sp>
        <p:nvSpPr>
          <p:cNvPr id="38" name="Szövegdoboz 37"/>
          <p:cNvSpPr txBox="1"/>
          <p:nvPr/>
        </p:nvSpPr>
        <p:spPr>
          <a:xfrm>
            <a:off x="755576" y="134076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izom</a:t>
            </a:r>
            <a:endParaRPr lang="en-GB" dirty="0"/>
          </a:p>
        </p:txBody>
      </p:sp>
      <p:sp>
        <p:nvSpPr>
          <p:cNvPr id="39" name="Szövegdoboz 38"/>
          <p:cNvSpPr txBox="1"/>
          <p:nvPr/>
        </p:nvSpPr>
        <p:spPr>
          <a:xfrm>
            <a:off x="2195736" y="1340768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Izomrost hossz (mm)</a:t>
            </a:r>
            <a:endParaRPr lang="en-GB" dirty="0"/>
          </a:p>
        </p:txBody>
      </p:sp>
      <p:sp>
        <p:nvSpPr>
          <p:cNvPr id="40" name="Szövegdoboz 39"/>
          <p:cNvSpPr txBox="1"/>
          <p:nvPr/>
        </p:nvSpPr>
        <p:spPr>
          <a:xfrm>
            <a:off x="5436096" y="134076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>
                <a:solidFill>
                  <a:srgbClr val="000099"/>
                </a:solidFill>
                <a:latin typeface="Times New Roman" pitchFamily="18" charset="0"/>
              </a:rPr>
              <a:t>Tollazottsági</a:t>
            </a:r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 szög (fok)</a:t>
            </a:r>
            <a:endParaRPr lang="en-GB" dirty="0"/>
          </a:p>
        </p:txBody>
      </p:sp>
      <p:sp>
        <p:nvSpPr>
          <p:cNvPr id="41" name="Szövegdoboz 40"/>
          <p:cNvSpPr txBox="1"/>
          <p:nvPr/>
        </p:nvSpPr>
        <p:spPr>
          <a:xfrm>
            <a:off x="7020272" y="134076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PCSA</a:t>
            </a:r>
          </a:p>
          <a:p>
            <a:pPr algn="ctr"/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(cm</a:t>
            </a:r>
            <a:r>
              <a:rPr lang="hu-HU" b="1" baseline="30000" dirty="0" smtClean="0">
                <a:solidFill>
                  <a:srgbClr val="000099"/>
                </a:solidFill>
                <a:latin typeface="Times New Roman" pitchFamily="18" charset="0"/>
              </a:rPr>
              <a:t>2</a:t>
            </a:r>
            <a:r>
              <a:rPr lang="hu-HU" b="1" dirty="0" smtClean="0">
                <a:solidFill>
                  <a:srgbClr val="000099"/>
                </a:solidFill>
                <a:latin typeface="Times New Roman" pitchFamily="18" charset="0"/>
              </a:rPr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67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writ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writ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714356"/>
            <a:ext cx="4214842" cy="564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zövegdoboz 2"/>
          <p:cNvSpPr txBox="1"/>
          <p:nvPr/>
        </p:nvSpPr>
        <p:spPr>
          <a:xfrm>
            <a:off x="1500166" y="130710"/>
            <a:ext cx="657229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2000" b="1" dirty="0" smtClean="0"/>
              <a:t>Összefüggés az izomkötegek hossza és a futósebesség között</a:t>
            </a:r>
            <a:endParaRPr lang="hu-HU" sz="2000" b="1" dirty="0"/>
          </a:p>
        </p:txBody>
      </p:sp>
    </p:spTree>
    <p:extLst>
      <p:ext uri="{BB962C8B-B14F-4D97-AF65-F5344CB8AC3E}">
        <p14:creationId xmlns:p14="http://schemas.microsoft.com/office/powerpoint/2010/main" val="2499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857232"/>
            <a:ext cx="536405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zövegdoboz 2"/>
          <p:cNvSpPr txBox="1"/>
          <p:nvPr/>
        </p:nvSpPr>
        <p:spPr>
          <a:xfrm>
            <a:off x="1142976" y="214290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i="1" dirty="0" err="1" smtClean="0"/>
              <a:t>Gastrocnemius</a:t>
            </a:r>
            <a:r>
              <a:rPr lang="hu-HU" sz="2000" b="1" i="1" dirty="0" smtClean="0"/>
              <a:t> </a:t>
            </a:r>
            <a:r>
              <a:rPr lang="hu-HU" sz="2000" b="1" i="1" dirty="0" err="1" smtClean="0"/>
              <a:t>lateralis</a:t>
            </a:r>
            <a:r>
              <a:rPr lang="hu-HU" sz="2000" b="1" i="1" dirty="0" smtClean="0"/>
              <a:t>: az izomkötegek és az ín rövidülése, az izom rövidülési sebessége</a:t>
            </a:r>
            <a:endParaRPr lang="hu-HU" sz="2000" b="1" i="1" dirty="0"/>
          </a:p>
        </p:txBody>
      </p:sp>
      <p:sp>
        <p:nvSpPr>
          <p:cNvPr id="4" name="Szövegdoboz 3"/>
          <p:cNvSpPr txBox="1"/>
          <p:nvPr/>
        </p:nvSpPr>
        <p:spPr>
          <a:xfrm>
            <a:off x="1259632" y="2132856"/>
            <a:ext cx="64807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2800" b="1" i="1" dirty="0" smtClean="0"/>
              <a:t>Minél hosszabb az izomköteg (rost), minél nagyobb az izomköteg/izomhossz arány annál nagyobb az izom rövidülési sebessége</a:t>
            </a:r>
            <a:endParaRPr lang="en-GB" sz="2800" b="1" i="1" dirty="0"/>
          </a:p>
        </p:txBody>
      </p:sp>
    </p:spTree>
    <p:extLst>
      <p:ext uri="{BB962C8B-B14F-4D97-AF65-F5344CB8AC3E}">
        <p14:creationId xmlns:p14="http://schemas.microsoft.com/office/powerpoint/2010/main" val="74961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8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214414" y="1785926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b="1" i="1" dirty="0" smtClean="0"/>
              <a:t>Talajreakció erő</a:t>
            </a:r>
            <a:endParaRPr lang="en-GB" sz="4000" b="1" i="1" dirty="0"/>
          </a:p>
        </p:txBody>
      </p:sp>
    </p:spTree>
    <p:extLst>
      <p:ext uri="{BB962C8B-B14F-4D97-AF65-F5344CB8AC3E}">
        <p14:creationId xmlns:p14="http://schemas.microsoft.com/office/powerpoint/2010/main" val="212697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6350" y="6350"/>
            <a:ext cx="9129713" cy="6843713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sz="1800"/>
          </a:p>
        </p:txBody>
      </p:sp>
      <p:pic>
        <p:nvPicPr>
          <p:cNvPr id="6861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873125"/>
            <a:ext cx="7931150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770063" y="280988"/>
            <a:ext cx="560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hu-HU" altLang="hu-HU" sz="2400" b="1">
                <a:solidFill>
                  <a:srgbClr val="CC0000"/>
                </a:solidFill>
                <a:latin typeface="Times New Roman" pitchFamily="18" charset="0"/>
              </a:rPr>
              <a:t>FZ, Fy és Fx talajreakció erők 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2268538" y="6021388"/>
            <a:ext cx="2087562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dirty="0"/>
              <a:t>Előre irányuló erő</a:t>
            </a:r>
            <a:endParaRPr lang="en-US" dirty="0"/>
          </a:p>
        </p:txBody>
      </p:sp>
      <p:cxnSp>
        <p:nvCxnSpPr>
          <p:cNvPr id="7" name="Egyenes összekötő nyíllal 6"/>
          <p:cNvCxnSpPr/>
          <p:nvPr/>
        </p:nvCxnSpPr>
        <p:spPr>
          <a:xfrm rot="16200000" flipV="1">
            <a:off x="2483644" y="5156994"/>
            <a:ext cx="1512887" cy="73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zövegdoboz 7"/>
          <p:cNvSpPr txBox="1"/>
          <p:nvPr/>
        </p:nvSpPr>
        <p:spPr>
          <a:xfrm>
            <a:off x="6227763" y="3284538"/>
            <a:ext cx="2089150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hu-HU" dirty="0"/>
              <a:t>Hátra irányuló erő</a:t>
            </a:r>
            <a:endParaRPr lang="en-US" dirty="0"/>
          </a:p>
        </p:txBody>
      </p:sp>
      <p:cxnSp>
        <p:nvCxnSpPr>
          <p:cNvPr id="10" name="Egyenes összekötő nyíllal 9"/>
          <p:cNvCxnSpPr/>
          <p:nvPr/>
        </p:nvCxnSpPr>
        <p:spPr>
          <a:xfrm rot="10800000" flipV="1">
            <a:off x="5292725" y="3429000"/>
            <a:ext cx="863600" cy="144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38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57375"/>
            <a:ext cx="7197725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2071688" y="428625"/>
            <a:ext cx="5572125" cy="5238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800" b="1" i="1" dirty="0"/>
              <a:t>Talajreakció erő – idő görbe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2916238" y="1484313"/>
            <a:ext cx="1800225" cy="400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000" b="1" i="1" dirty="0"/>
              <a:t>Fékezés</a:t>
            </a:r>
            <a:endParaRPr lang="en-US" sz="2000" b="1" i="1" dirty="0"/>
          </a:p>
        </p:txBody>
      </p:sp>
      <p:sp>
        <p:nvSpPr>
          <p:cNvPr id="5" name="Szövegdoboz 4"/>
          <p:cNvSpPr txBox="1"/>
          <p:nvPr/>
        </p:nvSpPr>
        <p:spPr>
          <a:xfrm>
            <a:off x="5148263" y="1484313"/>
            <a:ext cx="1800225" cy="40005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000" b="1" i="1" dirty="0"/>
              <a:t>Gyorsítás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407329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3.bp.blogspot.com/_xuR5Dtm9XNI/THKBNIhyeuI/AAAAAAAAAHM/MbttGF-MXgE/s1600/grfd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335963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Egyenes összekötő 3"/>
          <p:cNvCxnSpPr/>
          <p:nvPr/>
        </p:nvCxnSpPr>
        <p:spPr>
          <a:xfrm rot="5400000">
            <a:off x="2921794" y="2888457"/>
            <a:ext cx="32400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76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05080"/>
            <a:ext cx="34194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886" y="2114605"/>
            <a:ext cx="34004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63" y="2105080"/>
            <a:ext cx="9429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églalap 6"/>
          <p:cNvSpPr/>
          <p:nvPr/>
        </p:nvSpPr>
        <p:spPr>
          <a:xfrm>
            <a:off x="827584" y="3573016"/>
            <a:ext cx="4205854" cy="792088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zövegdoboz 7"/>
          <p:cNvSpPr txBox="1"/>
          <p:nvPr/>
        </p:nvSpPr>
        <p:spPr>
          <a:xfrm>
            <a:off x="1259632" y="3496610"/>
            <a:ext cx="2987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Támaszfázis</a:t>
            </a:r>
          </a:p>
          <a:p>
            <a:pPr algn="ctr"/>
            <a:r>
              <a:rPr lang="hu-HU" sz="2400" b="1" dirty="0" smtClean="0"/>
              <a:t>20-30 %</a:t>
            </a:r>
            <a:endParaRPr lang="en-GB" b="1" dirty="0"/>
          </a:p>
        </p:txBody>
      </p:sp>
      <p:sp>
        <p:nvSpPr>
          <p:cNvPr id="9" name="Téglalap 8"/>
          <p:cNvSpPr/>
          <p:nvPr/>
        </p:nvSpPr>
        <p:spPr>
          <a:xfrm>
            <a:off x="5061988" y="3573016"/>
            <a:ext cx="3235323" cy="792088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Szövegdoboz 9"/>
          <p:cNvSpPr txBox="1"/>
          <p:nvPr/>
        </p:nvSpPr>
        <p:spPr>
          <a:xfrm>
            <a:off x="5112965" y="3501008"/>
            <a:ext cx="2987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Repülő fázis</a:t>
            </a:r>
          </a:p>
          <a:p>
            <a:pPr algn="ctr"/>
            <a:r>
              <a:rPr lang="hu-HU" sz="2400" b="1" dirty="0" smtClean="0"/>
              <a:t>70-80 %</a:t>
            </a:r>
            <a:endParaRPr lang="en-GB" b="1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1259632" y="548680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futás fő fázisai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3005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reduce impact by running with faster leg speed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74792"/>
            <a:ext cx="3600400" cy="6507724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323528" y="908720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A jellegzetes változók meghatározása a talajreakció erő-idő görbéken</a:t>
            </a:r>
            <a:endParaRPr lang="en-GB" sz="2000" b="1" dirty="0"/>
          </a:p>
        </p:txBody>
      </p:sp>
      <p:sp>
        <p:nvSpPr>
          <p:cNvPr id="4" name="Szövegdoboz 3"/>
          <p:cNvSpPr txBox="1"/>
          <p:nvPr/>
        </p:nvSpPr>
        <p:spPr>
          <a:xfrm>
            <a:off x="3851920" y="2492896"/>
            <a:ext cx="3312368" cy="116955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Meghatározandó változók:</a:t>
            </a:r>
          </a:p>
          <a:p>
            <a:pPr algn="ctr"/>
            <a:r>
              <a:rPr lang="hu-HU" sz="1400" dirty="0" smtClean="0"/>
              <a:t>Csúcs ütközési erő</a:t>
            </a:r>
          </a:p>
          <a:p>
            <a:pPr algn="ctr"/>
            <a:r>
              <a:rPr lang="hu-HU" sz="1400" dirty="0" smtClean="0"/>
              <a:t>Idő az ütközési erőig</a:t>
            </a:r>
          </a:p>
          <a:p>
            <a:pPr algn="ctr"/>
            <a:r>
              <a:rPr lang="hu-HU" sz="1400" dirty="0" smtClean="0"/>
              <a:t>Csúcs aktív erő</a:t>
            </a:r>
          </a:p>
          <a:p>
            <a:pPr algn="ctr"/>
            <a:r>
              <a:rPr lang="hu-HU" sz="1400" dirty="0" smtClean="0"/>
              <a:t>Idő a csúcs aktív erőig</a:t>
            </a:r>
            <a:endParaRPr lang="en-GB" sz="14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3707904" y="5571817"/>
            <a:ext cx="3312368" cy="116955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sz="1400" dirty="0" smtClean="0"/>
              <a:t>Meghatározandó változók:</a:t>
            </a:r>
          </a:p>
          <a:p>
            <a:pPr algn="ctr"/>
            <a:r>
              <a:rPr lang="hu-HU" sz="1400" dirty="0" smtClean="0"/>
              <a:t>Csúcs fékezési erő</a:t>
            </a:r>
          </a:p>
          <a:p>
            <a:pPr algn="ctr"/>
            <a:r>
              <a:rPr lang="hu-HU" sz="1400" dirty="0" smtClean="0"/>
              <a:t>Idő a  fékezési csúcsig</a:t>
            </a:r>
          </a:p>
          <a:p>
            <a:pPr algn="ctr"/>
            <a:r>
              <a:rPr lang="hu-HU" sz="1400" dirty="0" smtClean="0"/>
              <a:t>Csúcs </a:t>
            </a:r>
            <a:r>
              <a:rPr lang="hu-HU" sz="1400" dirty="0" err="1" smtClean="0"/>
              <a:t>propulziós</a:t>
            </a:r>
            <a:r>
              <a:rPr lang="hu-HU" sz="1400" dirty="0" smtClean="0"/>
              <a:t> erő</a:t>
            </a:r>
          </a:p>
          <a:p>
            <a:pPr algn="ctr"/>
            <a:r>
              <a:rPr lang="hu-HU" sz="1400" dirty="0" smtClean="0"/>
              <a:t>Idő a </a:t>
            </a:r>
            <a:r>
              <a:rPr lang="hu-HU" sz="1400" dirty="0" err="1" smtClean="0"/>
              <a:t>propulziós</a:t>
            </a:r>
            <a:r>
              <a:rPr lang="hu-HU" sz="1400" dirty="0" smtClean="0"/>
              <a:t> csúcsig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686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49275"/>
            <a:ext cx="5100637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89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www.voxy.co.nz/userfiles/barefoot%20running%20pic%20and%20grap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916113"/>
            <a:ext cx="42576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1547813" y="476250"/>
            <a:ext cx="6408737" cy="8302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sz="2400" b="1" dirty="0"/>
              <a:t>Talajreakció erő-idő görbék sarok és talp első rész talajfogással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0812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refoot Forefoot Strike Running with Force - Slow Motio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476672"/>
            <a:ext cx="4076700" cy="4610100"/>
          </a:xfrm>
          <a:prstGeom prst="rect">
            <a:avLst/>
          </a:prstGeom>
        </p:spPr>
      </p:pic>
      <p:pic>
        <p:nvPicPr>
          <p:cNvPr id="5" name="Racing Flat Forefoot Strike Running with Force - Slow Motion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38464" y="477675"/>
            <a:ext cx="407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0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refoot Heel Strike Running with Force - Slow Motio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547092"/>
            <a:ext cx="4076700" cy="4610100"/>
          </a:xfrm>
          <a:prstGeom prst="rect">
            <a:avLst/>
          </a:prstGeom>
        </p:spPr>
      </p:pic>
      <p:pic>
        <p:nvPicPr>
          <p:cNvPr id="3" name="Shod Heel Strike Running with Force - Slow Motion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60032" y="548680"/>
            <a:ext cx="407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908050"/>
            <a:ext cx="4572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1547813" y="476250"/>
            <a:ext cx="6408737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Talajreakció erő-idő görbék sark és talp első rész talajfogással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04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412875"/>
            <a:ext cx="3679825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Szövegdoboz 2"/>
          <p:cNvSpPr txBox="1">
            <a:spLocks noChangeArrowheads="1"/>
          </p:cNvSpPr>
          <p:nvPr/>
        </p:nvSpPr>
        <p:spPr bwMode="auto">
          <a:xfrm>
            <a:off x="1258888" y="476250"/>
            <a:ext cx="6769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1800"/>
              <a:t>A haladási sebesség növekedése befolyásolja az erő-idő görbéket (nők).</a:t>
            </a:r>
            <a:endParaRPr lang="en-US" altLang="hu-HU" sz="1800"/>
          </a:p>
        </p:txBody>
      </p:sp>
      <p:sp>
        <p:nvSpPr>
          <p:cNvPr id="4" name="Szövegdoboz 3"/>
          <p:cNvSpPr txBox="1"/>
          <p:nvPr/>
        </p:nvSpPr>
        <p:spPr>
          <a:xfrm>
            <a:off x="6084888" y="5229225"/>
            <a:ext cx="1655762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Járás</a:t>
            </a:r>
            <a:endParaRPr lang="en-US" dirty="0"/>
          </a:p>
        </p:txBody>
      </p:sp>
      <p:cxnSp>
        <p:nvCxnSpPr>
          <p:cNvPr id="6" name="Egyenes összekötő nyíllal 5"/>
          <p:cNvCxnSpPr>
            <a:stCxn id="4" idx="1"/>
          </p:cNvCxnSpPr>
          <p:nvPr/>
        </p:nvCxnSpPr>
        <p:spPr>
          <a:xfrm rot="10800000">
            <a:off x="4427538" y="5373688"/>
            <a:ext cx="1657350" cy="39687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zövegdoboz 6"/>
          <p:cNvSpPr txBox="1"/>
          <p:nvPr/>
        </p:nvSpPr>
        <p:spPr>
          <a:xfrm>
            <a:off x="6443663" y="3213100"/>
            <a:ext cx="165735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Futás</a:t>
            </a:r>
            <a:endParaRPr lang="en-US" dirty="0"/>
          </a:p>
        </p:txBody>
      </p:sp>
      <p:cxnSp>
        <p:nvCxnSpPr>
          <p:cNvPr id="8" name="Egyenes összekötő nyíllal 7"/>
          <p:cNvCxnSpPr>
            <a:stCxn id="7" idx="1"/>
          </p:cNvCxnSpPr>
          <p:nvPr/>
        </p:nvCxnSpPr>
        <p:spPr>
          <a:xfrm rot="10800000">
            <a:off x="4787900" y="3357563"/>
            <a:ext cx="1655763" cy="39687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/>
          <p:cNvCxnSpPr>
            <a:stCxn id="7" idx="1"/>
          </p:cNvCxnSpPr>
          <p:nvPr/>
        </p:nvCxnSpPr>
        <p:spPr>
          <a:xfrm rot="10800000" flipV="1">
            <a:off x="4140200" y="3397250"/>
            <a:ext cx="2303463" cy="140017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34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389559"/>
            <a:ext cx="3511550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Szövegdoboz 2"/>
          <p:cNvSpPr txBox="1">
            <a:spLocks noChangeArrowheads="1"/>
          </p:cNvSpPr>
          <p:nvPr/>
        </p:nvSpPr>
        <p:spPr bwMode="auto">
          <a:xfrm>
            <a:off x="1358399" y="548680"/>
            <a:ext cx="6769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1800" dirty="0"/>
              <a:t>A haladási sebesség növekedése befolyásolja az erő-idő görbéket (férfiak).</a:t>
            </a:r>
            <a:endParaRPr lang="en-US" altLang="hu-HU" sz="18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6084888" y="4437559"/>
            <a:ext cx="1655762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Járás</a:t>
            </a:r>
            <a:endParaRPr lang="en-US" dirty="0"/>
          </a:p>
        </p:txBody>
      </p:sp>
      <p:cxnSp>
        <p:nvCxnSpPr>
          <p:cNvPr id="5" name="Egyenes összekötő nyíllal 4"/>
          <p:cNvCxnSpPr>
            <a:stCxn id="4" idx="1"/>
          </p:cNvCxnSpPr>
          <p:nvPr/>
        </p:nvCxnSpPr>
        <p:spPr>
          <a:xfrm rot="10800000">
            <a:off x="4427538" y="4582022"/>
            <a:ext cx="1657350" cy="39687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zövegdoboz 5"/>
          <p:cNvSpPr txBox="1"/>
          <p:nvPr/>
        </p:nvSpPr>
        <p:spPr>
          <a:xfrm>
            <a:off x="6443663" y="2421434"/>
            <a:ext cx="165735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u-HU" dirty="0"/>
              <a:t>Futás</a:t>
            </a:r>
            <a:endParaRPr lang="en-US" dirty="0"/>
          </a:p>
        </p:txBody>
      </p:sp>
      <p:cxnSp>
        <p:nvCxnSpPr>
          <p:cNvPr id="7" name="Egyenes összekötő nyíllal 6"/>
          <p:cNvCxnSpPr>
            <a:stCxn id="6" idx="1"/>
          </p:cNvCxnSpPr>
          <p:nvPr/>
        </p:nvCxnSpPr>
        <p:spPr>
          <a:xfrm rot="10800000">
            <a:off x="4787900" y="2565897"/>
            <a:ext cx="1655763" cy="39687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gyenes összekötő 7"/>
          <p:cNvCxnSpPr>
            <a:stCxn id="6" idx="1"/>
          </p:cNvCxnSpPr>
          <p:nvPr/>
        </p:nvCxnSpPr>
        <p:spPr>
          <a:xfrm rot="10800000" flipV="1">
            <a:off x="4284663" y="2605584"/>
            <a:ext cx="2159000" cy="12557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0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576263"/>
            <a:ext cx="59055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5875"/>
            <a:ext cx="24733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0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http://ultra.irunfar.com/wp-content/uploads/Forefoot-strik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340768"/>
            <a:ext cx="561662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zövegdoboz 2"/>
          <p:cNvSpPr txBox="1"/>
          <p:nvPr/>
        </p:nvSpPr>
        <p:spPr>
          <a:xfrm>
            <a:off x="971600" y="476672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Távfutók talajfogási módja a helyezések függvényében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94670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orráskép megtekinté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052736"/>
            <a:ext cx="9286875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2339752" y="260648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/>
              <a:t>Lassú futás</a:t>
            </a:r>
            <a:endParaRPr lang="en-US" sz="2800" b="1" dirty="0"/>
          </a:p>
        </p:txBody>
      </p:sp>
      <p:pic>
        <p:nvPicPr>
          <p:cNvPr id="12292" name="Picture 4" descr="Forráskép megtekinté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457006"/>
            <a:ext cx="451485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4932040" y="692696"/>
            <a:ext cx="1656184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Kép 3" descr="GR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903946"/>
            <a:ext cx="3294265" cy="5169283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 rot="16200000">
            <a:off x="971600" y="242088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Erő (N)</a:t>
            </a:r>
            <a:endParaRPr lang="en-GB" b="1" dirty="0"/>
          </a:p>
        </p:txBody>
      </p:sp>
      <p:sp>
        <p:nvSpPr>
          <p:cNvPr id="7" name="Szövegdoboz 6"/>
          <p:cNvSpPr txBox="1"/>
          <p:nvPr/>
        </p:nvSpPr>
        <p:spPr>
          <a:xfrm>
            <a:off x="3203848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Idő (s)</a:t>
            </a:r>
            <a:endParaRPr lang="en-GB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83568" y="188640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A függőleges talajreakció erő változása a futás sebességének és a talajfogás  függvényében</a:t>
            </a:r>
            <a:endParaRPr lang="en-GB" sz="20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6444208" y="177281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Sebesség: 3,5 m/s</a:t>
            </a:r>
          </a:p>
          <a:p>
            <a:r>
              <a:rPr lang="hu-HU" sz="1600" dirty="0" smtClean="0"/>
              <a:t>Talajfogás: talp elülső része</a:t>
            </a:r>
            <a:endParaRPr lang="en-GB" sz="16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6444208" y="2556193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Sebesség: 5,0 m/s</a:t>
            </a:r>
          </a:p>
          <a:p>
            <a:r>
              <a:rPr lang="hu-HU" sz="1600" dirty="0" smtClean="0"/>
              <a:t>Talajfogás: sarokkal</a:t>
            </a:r>
            <a:endParaRPr lang="en-GB" sz="16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6444208" y="3645024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Sebesség: 5,0 m/s</a:t>
            </a:r>
          </a:p>
          <a:p>
            <a:r>
              <a:rPr lang="hu-HU" sz="1600" dirty="0" smtClean="0"/>
              <a:t>Talajfogás: talp elülső része</a:t>
            </a:r>
            <a:endParaRPr lang="en-GB" sz="16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6444208" y="4932457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Sebesség: 10,5 m/s</a:t>
            </a:r>
          </a:p>
          <a:p>
            <a:r>
              <a:rPr lang="hu-HU" sz="1600" dirty="0" smtClean="0"/>
              <a:t>Talajfogás: talp elülső része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4483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erőgörbe sebessé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1950" y="1117600"/>
            <a:ext cx="3340100" cy="462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zövegdoboz 2"/>
          <p:cNvSpPr txBox="1"/>
          <p:nvPr/>
        </p:nvSpPr>
        <p:spPr>
          <a:xfrm>
            <a:off x="1236476" y="188640"/>
            <a:ext cx="7656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Verseny vágtafutók és nem vágtafutók függőleges talajreakció erő-idő görbéi különböző sebességeknél.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3210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GRF curv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412776"/>
            <a:ext cx="2946400" cy="41021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4427984" y="1556792"/>
          <a:ext cx="388843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zövegdoboz 3"/>
          <p:cNvSpPr txBox="1"/>
          <p:nvPr/>
        </p:nvSpPr>
        <p:spPr>
          <a:xfrm>
            <a:off x="467544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A futássebessége befolyásolja a görbék alakját és a kontakt időt</a:t>
            </a:r>
            <a:endParaRPr lang="en-GB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81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44824"/>
            <a:ext cx="457663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zövegdoboz 2"/>
          <p:cNvSpPr txBox="1"/>
          <p:nvPr/>
        </p:nvSpPr>
        <p:spPr>
          <a:xfrm>
            <a:off x="1115616" y="476672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Az átlag függőleges talajreakció erő változása a vízszintes sebesség függvényében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4671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285852" y="2214554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A függőleges és vízszintes talajreakció erők  kapcsolata a futás sebességével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3203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Vertical forc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500174"/>
            <a:ext cx="5951584" cy="3904542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2051720" y="5805264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3,0 m/s</a:t>
            </a:r>
            <a:endParaRPr lang="en-GB" sz="12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6588224" y="5733256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8,9 m/s</a:t>
            </a:r>
            <a:endParaRPr lang="en-GB" sz="1200" dirty="0"/>
          </a:p>
        </p:txBody>
      </p:sp>
      <p:cxnSp>
        <p:nvCxnSpPr>
          <p:cNvPr id="6" name="Egyenes összekötő 5"/>
          <p:cNvCxnSpPr/>
          <p:nvPr/>
        </p:nvCxnSpPr>
        <p:spPr>
          <a:xfrm flipV="1">
            <a:off x="2411760" y="3140968"/>
            <a:ext cx="5040560" cy="1296144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zövegdoboz 6"/>
          <p:cNvSpPr txBox="1"/>
          <p:nvPr/>
        </p:nvSpPr>
        <p:spPr>
          <a:xfrm>
            <a:off x="1115616" y="548680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 függőleges reakcióerő változása a futás sebességének függvényében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6552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orizontal forc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500174"/>
            <a:ext cx="6533456" cy="4286280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2051720" y="5805264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3,0 m/s</a:t>
            </a:r>
            <a:endParaRPr lang="en-GB" sz="12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7020272" y="5805264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8,9 m/s</a:t>
            </a:r>
            <a:endParaRPr lang="en-GB" sz="1200" dirty="0"/>
          </a:p>
        </p:txBody>
      </p:sp>
      <p:cxnSp>
        <p:nvCxnSpPr>
          <p:cNvPr id="5" name="Egyenes összekötő 4"/>
          <p:cNvCxnSpPr/>
          <p:nvPr/>
        </p:nvCxnSpPr>
        <p:spPr>
          <a:xfrm flipV="1">
            <a:off x="2411760" y="3140968"/>
            <a:ext cx="5040560" cy="1296144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zövegdoboz 5"/>
          <p:cNvSpPr txBox="1"/>
          <p:nvPr/>
        </p:nvSpPr>
        <p:spPr>
          <a:xfrm>
            <a:off x="1115616" y="548680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 vízszintes reakcióerő változása a futás sebességének függvényében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2996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omparing vertical and horizontal fo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214422"/>
            <a:ext cx="6751238" cy="4429156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1115616" y="404664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 függőleges és vízszintes reakcióerő százalékos változása a futás sebességének függvényében</a:t>
            </a:r>
            <a:endParaRPr lang="en-GB" sz="2400" dirty="0"/>
          </a:p>
        </p:txBody>
      </p:sp>
      <p:cxnSp>
        <p:nvCxnSpPr>
          <p:cNvPr id="5" name="Egyenes összekötő 4"/>
          <p:cNvCxnSpPr/>
          <p:nvPr/>
        </p:nvCxnSpPr>
        <p:spPr>
          <a:xfrm flipV="1">
            <a:off x="2627784" y="2564904"/>
            <a:ext cx="4464496" cy="1368152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zövegdoboz 1"/>
          <p:cNvSpPr txBox="1"/>
          <p:nvPr/>
        </p:nvSpPr>
        <p:spPr>
          <a:xfrm>
            <a:off x="2267744" y="1772816"/>
            <a:ext cx="253660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Vízszintes (előre) erő</a:t>
            </a:r>
            <a:endParaRPr lang="en-GB" dirty="0"/>
          </a:p>
        </p:txBody>
      </p:sp>
      <p:cxnSp>
        <p:nvCxnSpPr>
          <p:cNvPr id="6" name="Egyenes összekötő nyíllal 5"/>
          <p:cNvCxnSpPr>
            <a:stCxn id="2" idx="2"/>
          </p:cNvCxnSpPr>
          <p:nvPr/>
        </p:nvCxnSpPr>
        <p:spPr>
          <a:xfrm flipH="1">
            <a:off x="2627784" y="2142148"/>
            <a:ext cx="908262" cy="150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gyenes összekötő nyíllal 7"/>
          <p:cNvCxnSpPr>
            <a:stCxn id="2" idx="2"/>
          </p:cNvCxnSpPr>
          <p:nvPr/>
        </p:nvCxnSpPr>
        <p:spPr>
          <a:xfrm>
            <a:off x="3536046" y="2142148"/>
            <a:ext cx="171858" cy="1106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/>
          <p:cNvCxnSpPr>
            <a:stCxn id="2" idx="2"/>
          </p:cNvCxnSpPr>
          <p:nvPr/>
        </p:nvCxnSpPr>
        <p:spPr>
          <a:xfrm>
            <a:off x="3536046" y="2142148"/>
            <a:ext cx="1071958" cy="4227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11"/>
          <p:cNvCxnSpPr>
            <a:stCxn id="2" idx="2"/>
          </p:cNvCxnSpPr>
          <p:nvPr/>
        </p:nvCxnSpPr>
        <p:spPr>
          <a:xfrm>
            <a:off x="3536046" y="2142148"/>
            <a:ext cx="2188082" cy="75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>
            <a:stCxn id="2" idx="2"/>
          </p:cNvCxnSpPr>
          <p:nvPr/>
        </p:nvCxnSpPr>
        <p:spPr>
          <a:xfrm>
            <a:off x="3536046" y="2142148"/>
            <a:ext cx="3340210" cy="37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zövegdoboz 15"/>
          <p:cNvSpPr txBox="1"/>
          <p:nvPr/>
        </p:nvSpPr>
        <p:spPr>
          <a:xfrm>
            <a:off x="3361785" y="5458912"/>
            <a:ext cx="253660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Függőleges erő</a:t>
            </a:r>
            <a:endParaRPr lang="en-GB" dirty="0"/>
          </a:p>
        </p:txBody>
      </p:sp>
      <p:cxnSp>
        <p:nvCxnSpPr>
          <p:cNvPr id="17" name="Egyenes összekötő nyíllal 16"/>
          <p:cNvCxnSpPr>
            <a:stCxn id="16" idx="0"/>
          </p:cNvCxnSpPr>
          <p:nvPr/>
        </p:nvCxnSpPr>
        <p:spPr>
          <a:xfrm flipH="1" flipV="1">
            <a:off x="3081915" y="4869160"/>
            <a:ext cx="1548172" cy="589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nyíllal 18"/>
          <p:cNvCxnSpPr>
            <a:stCxn id="16" idx="0"/>
          </p:cNvCxnSpPr>
          <p:nvPr/>
        </p:nvCxnSpPr>
        <p:spPr>
          <a:xfrm flipH="1" flipV="1">
            <a:off x="4283968" y="4869160"/>
            <a:ext cx="346119" cy="589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gyenes összekötő nyíllal 20"/>
          <p:cNvCxnSpPr>
            <a:stCxn id="16" idx="0"/>
          </p:cNvCxnSpPr>
          <p:nvPr/>
        </p:nvCxnSpPr>
        <p:spPr>
          <a:xfrm flipV="1">
            <a:off x="4630087" y="4869160"/>
            <a:ext cx="734001" cy="589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nyíllal 22"/>
          <p:cNvCxnSpPr/>
          <p:nvPr/>
        </p:nvCxnSpPr>
        <p:spPr>
          <a:xfrm flipV="1">
            <a:off x="4804347" y="4869160"/>
            <a:ext cx="1711869" cy="589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gyenes összekötő nyíllal 24"/>
          <p:cNvCxnSpPr/>
          <p:nvPr/>
        </p:nvCxnSpPr>
        <p:spPr>
          <a:xfrm flipV="1">
            <a:off x="4860032" y="4869160"/>
            <a:ext cx="2808312" cy="589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24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Brughel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357298"/>
            <a:ext cx="5989001" cy="3929090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3361785" y="5458912"/>
            <a:ext cx="253660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Függőleges erő</a:t>
            </a:r>
            <a:endParaRPr lang="en-GB" dirty="0"/>
          </a:p>
        </p:txBody>
      </p:sp>
      <p:cxnSp>
        <p:nvCxnSpPr>
          <p:cNvPr id="4" name="Egyenes összekötő nyíllal 3"/>
          <p:cNvCxnSpPr>
            <a:stCxn id="3" idx="0"/>
          </p:cNvCxnSpPr>
          <p:nvPr/>
        </p:nvCxnSpPr>
        <p:spPr>
          <a:xfrm flipH="1" flipV="1">
            <a:off x="2987824" y="4581128"/>
            <a:ext cx="1642263" cy="8777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gyenes összekötő nyíllal 5"/>
          <p:cNvCxnSpPr>
            <a:stCxn id="3" idx="0"/>
          </p:cNvCxnSpPr>
          <p:nvPr/>
        </p:nvCxnSpPr>
        <p:spPr>
          <a:xfrm flipV="1">
            <a:off x="4630087" y="4725144"/>
            <a:ext cx="150331" cy="733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gyenes összekötő nyíllal 7"/>
          <p:cNvCxnSpPr>
            <a:stCxn id="3" idx="0"/>
          </p:cNvCxnSpPr>
          <p:nvPr/>
        </p:nvCxnSpPr>
        <p:spPr>
          <a:xfrm flipV="1">
            <a:off x="4630087" y="4725144"/>
            <a:ext cx="1886129" cy="733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zövegdoboz 9"/>
          <p:cNvSpPr txBox="1"/>
          <p:nvPr/>
        </p:nvSpPr>
        <p:spPr>
          <a:xfrm>
            <a:off x="4698138" y="2102570"/>
            <a:ext cx="253660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Vízszintes (előre) erő</a:t>
            </a:r>
            <a:endParaRPr lang="en-GB" dirty="0"/>
          </a:p>
        </p:txBody>
      </p:sp>
      <p:cxnSp>
        <p:nvCxnSpPr>
          <p:cNvPr id="11" name="Egyenes összekötő nyíllal 10"/>
          <p:cNvCxnSpPr>
            <a:stCxn id="10" idx="2"/>
          </p:cNvCxnSpPr>
          <p:nvPr/>
        </p:nvCxnSpPr>
        <p:spPr>
          <a:xfrm flipH="1">
            <a:off x="3808955" y="2471902"/>
            <a:ext cx="2157485" cy="553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11"/>
          <p:cNvCxnSpPr>
            <a:stCxn id="10" idx="2"/>
          </p:cNvCxnSpPr>
          <p:nvPr/>
        </p:nvCxnSpPr>
        <p:spPr>
          <a:xfrm flipH="1">
            <a:off x="5364088" y="2471902"/>
            <a:ext cx="602352" cy="10291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>
            <a:stCxn id="10" idx="2"/>
          </p:cNvCxnSpPr>
          <p:nvPr/>
        </p:nvCxnSpPr>
        <p:spPr>
          <a:xfrm>
            <a:off x="5966440" y="2471902"/>
            <a:ext cx="1268301" cy="8499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20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nature.com/nature/journal/v463/n7280/images/463433a-f1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357298"/>
            <a:ext cx="5715000" cy="3248025"/>
          </a:xfrm>
          <a:prstGeom prst="rect">
            <a:avLst/>
          </a:prstGeom>
          <a:noFill/>
        </p:spPr>
      </p:pic>
      <p:sp>
        <p:nvSpPr>
          <p:cNvPr id="2" name="Szövegdoboz 1"/>
          <p:cNvSpPr txBox="1"/>
          <p:nvPr/>
        </p:nvSpPr>
        <p:spPr>
          <a:xfrm>
            <a:off x="1763688" y="332656"/>
            <a:ext cx="5237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Talajfogás a talpon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0156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331640" y="76470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i="1" dirty="0" smtClean="0"/>
              <a:t>Alapadatok</a:t>
            </a:r>
            <a:endParaRPr lang="en-GB" sz="3200" b="1" i="1" dirty="0"/>
          </a:p>
        </p:txBody>
      </p:sp>
      <p:sp>
        <p:nvSpPr>
          <p:cNvPr id="4" name="Szövegdoboz 3"/>
          <p:cNvSpPr txBox="1"/>
          <p:nvPr/>
        </p:nvSpPr>
        <p:spPr>
          <a:xfrm>
            <a:off x="2699792" y="1916832"/>
            <a:ext cx="50405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A TKP vízszintes sebessége</a:t>
            </a:r>
          </a:p>
          <a:p>
            <a:pPr algn="ctr"/>
            <a:r>
              <a:rPr lang="hu-HU" sz="2800" dirty="0" smtClean="0"/>
              <a:t>Lépéshosszúság</a:t>
            </a:r>
          </a:p>
          <a:p>
            <a:pPr algn="ctr"/>
            <a:r>
              <a:rPr lang="hu-HU" sz="2800" dirty="0" smtClean="0"/>
              <a:t>Lépésfrekvencia</a:t>
            </a:r>
          </a:p>
          <a:p>
            <a:pPr algn="ctr"/>
            <a:r>
              <a:rPr lang="hu-HU" sz="2800" dirty="0" smtClean="0"/>
              <a:t>Támaszidő</a:t>
            </a:r>
          </a:p>
          <a:p>
            <a:pPr algn="ctr"/>
            <a:r>
              <a:rPr lang="hu-HU" sz="2800" dirty="0" smtClean="0"/>
              <a:t>Repülési idő</a:t>
            </a:r>
          </a:p>
          <a:p>
            <a:pPr algn="ctr"/>
            <a:endParaRPr lang="hu-HU" sz="2800" dirty="0" smtClean="0"/>
          </a:p>
          <a:p>
            <a:pPr algn="ctr"/>
            <a:endParaRPr lang="en-GB" sz="28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1187624" y="551723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TKP - tömegközéppont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768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97577"/>
              </p:ext>
            </p:extLst>
          </p:nvPr>
        </p:nvGraphicFramePr>
        <p:xfrm>
          <a:off x="1259632" y="1700808"/>
          <a:ext cx="6264694" cy="1698302"/>
        </p:xfrm>
        <a:graphic>
          <a:graphicData uri="http://schemas.openxmlformats.org/drawingml/2006/table">
            <a:tbl>
              <a:tblPr/>
              <a:tblGrid>
                <a:gridCol w="1079522"/>
                <a:gridCol w="1023161"/>
                <a:gridCol w="1065667"/>
                <a:gridCol w="792088"/>
                <a:gridCol w="864096"/>
                <a:gridCol w="1440160"/>
              </a:tblGrid>
              <a:tr h="859398"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Max sebesség m/s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Átlag</a:t>
                      </a:r>
                      <a:r>
                        <a:rPr lang="hu-HU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függőleges erő</a:t>
                      </a:r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(N/kg)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Kontakt</a:t>
                      </a:r>
                      <a:r>
                        <a:rPr lang="hu-HU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idő</a:t>
                      </a:r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(s)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Repülési</a:t>
                      </a:r>
                      <a:r>
                        <a:rPr lang="hu-HU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idő (s)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lépés </a:t>
                      </a:r>
                      <a:r>
                        <a:rPr lang="hu-H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frekvencia (lépés/s)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452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Férfiak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10,84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452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Nők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zövegdoboz 2"/>
          <p:cNvSpPr txBox="1"/>
          <p:nvPr/>
        </p:nvSpPr>
        <p:spPr>
          <a:xfrm>
            <a:off x="899592" y="764704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A maximális sebességű futás alapadatai</a:t>
            </a:r>
            <a:endParaRPr lang="en-GB" sz="24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1187624" y="126876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Vágtafutó atléták</a:t>
            </a:r>
            <a:endParaRPr lang="en-GB" dirty="0"/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/>
        </p:nvGraphicFramePr>
        <p:xfrm>
          <a:off x="1259632" y="4246280"/>
          <a:ext cx="6264694" cy="838904"/>
        </p:xfrm>
        <a:graphic>
          <a:graphicData uri="http://schemas.openxmlformats.org/drawingml/2006/table">
            <a:tbl>
              <a:tblPr/>
              <a:tblGrid>
                <a:gridCol w="1079522"/>
                <a:gridCol w="1023161"/>
                <a:gridCol w="1065667"/>
                <a:gridCol w="792088"/>
                <a:gridCol w="864096"/>
                <a:gridCol w="1440160"/>
              </a:tblGrid>
              <a:tr h="419452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Férfiak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9,28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2,01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0,112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0,111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4,49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452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Nők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7,97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1,95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0,121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0,113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</a:t>
                      </a:r>
                      <a:r>
                        <a:rPr lang="hu-HU" sz="18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Szövegdoboz 6"/>
          <p:cNvSpPr txBox="1"/>
          <p:nvPr/>
        </p:nvSpPr>
        <p:spPr>
          <a:xfrm>
            <a:off x="1187624" y="377974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Nem vágtafutó atléták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443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45333</TotalTime>
  <Words>3110</Words>
  <Application>Microsoft Office PowerPoint</Application>
  <PresentationFormat>Diavetítés a képernyőre (4:3 oldalarány)</PresentationFormat>
  <Paragraphs>469</Paragraphs>
  <Slides>68</Slides>
  <Notes>28</Notes>
  <HiddenSlides>0</HiddenSlides>
  <MMClips>4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2</vt:i4>
      </vt:variant>
      <vt:variant>
        <vt:lpstr>Diacímek</vt:lpstr>
      </vt:variant>
      <vt:variant>
        <vt:i4>68</vt:i4>
      </vt:variant>
    </vt:vector>
  </HeadingPairs>
  <TitlesOfParts>
    <vt:vector size="71" baseType="lpstr">
      <vt:lpstr>Office-téma</vt:lpstr>
      <vt:lpstr>Equation</vt:lpstr>
      <vt:lpstr>Bitmap Image</vt:lpstr>
      <vt:lpstr>Funkcionális biomechanika III 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Tantárgy neve</dc:title>
  <dc:creator>Biomechanika</dc:creator>
  <cp:lastModifiedBy>Tihanyi József</cp:lastModifiedBy>
  <cp:revision>63</cp:revision>
  <dcterms:created xsi:type="dcterms:W3CDTF">2015-08-18T11:06:56Z</dcterms:created>
  <dcterms:modified xsi:type="dcterms:W3CDTF">2019-04-17T11:23:46Z</dcterms:modified>
</cp:coreProperties>
</file>