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C82D-39DB-CF46-8A0F-95DD27EF8361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868F5-0D38-7D40-A6EC-FBFBC46C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2016.09.21.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23928" y="3933056"/>
            <a:ext cx="4820072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Mozgástan, mozgásfejlődés, neurobiológia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EPSP </a:t>
            </a:r>
            <a:r>
              <a:rPr lang="hu-HU" dirty="0" err="1" smtClean="0"/>
              <a:t>ionális</a:t>
            </a:r>
            <a:r>
              <a:rPr lang="hu-HU" dirty="0" smtClean="0"/>
              <a:t>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Vk</a:t>
            </a:r>
            <a:r>
              <a:rPr lang="hu-HU" dirty="0" smtClean="0"/>
              <a:t> depolarizáció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err="1" smtClean="0">
                <a:sym typeface="Wingdings" panose="05000000000000000000" pitchFamily="2" charset="2"/>
              </a:rPr>
              <a:t>neurotranszmitter</a:t>
            </a:r>
            <a:r>
              <a:rPr lang="hu-HU" dirty="0" smtClean="0">
                <a:sym typeface="Wingdings" panose="05000000000000000000" pitchFamily="2" charset="2"/>
              </a:rPr>
              <a:t> (</a:t>
            </a:r>
            <a:r>
              <a:rPr lang="hu-HU" dirty="0" err="1" smtClean="0">
                <a:sym typeface="Wingdings" panose="05000000000000000000" pitchFamily="2" charset="2"/>
              </a:rPr>
              <a:t>nt</a:t>
            </a:r>
            <a:r>
              <a:rPr lang="hu-HU" dirty="0" smtClean="0">
                <a:sym typeface="Wingdings" panose="05000000000000000000" pitchFamily="2" charset="2"/>
              </a:rPr>
              <a:t>) felszabadulás (</a:t>
            </a:r>
            <a:r>
              <a:rPr lang="hu-HU" dirty="0" err="1" smtClean="0">
                <a:sym typeface="Wingdings" panose="05000000000000000000" pitchFamily="2" charset="2"/>
              </a:rPr>
              <a:t>preszinaptikus</a:t>
            </a:r>
            <a:r>
              <a:rPr lang="hu-HU" dirty="0" smtClean="0">
                <a:sym typeface="Wingdings" panose="05000000000000000000" pitchFamily="2" charset="2"/>
              </a:rPr>
              <a:t> sejt)</a:t>
            </a:r>
          </a:p>
          <a:p>
            <a:r>
              <a:rPr lang="hu-HU" dirty="0" err="1" smtClean="0"/>
              <a:t>Nt</a:t>
            </a:r>
            <a:r>
              <a:rPr lang="hu-HU" dirty="0" smtClean="0"/>
              <a:t> molekulák útja a </a:t>
            </a:r>
            <a:r>
              <a:rPr lang="hu-HU" dirty="0" err="1" smtClean="0"/>
              <a:t>szinaptikus</a:t>
            </a:r>
            <a:r>
              <a:rPr lang="hu-HU" dirty="0" smtClean="0"/>
              <a:t> résen </a:t>
            </a:r>
            <a:r>
              <a:rPr lang="hu-HU" dirty="0" err="1" smtClean="0"/>
              <a:t>kerszttül</a:t>
            </a:r>
            <a:endParaRPr lang="hu-HU" dirty="0" smtClean="0"/>
          </a:p>
          <a:p>
            <a:r>
              <a:rPr lang="hu-HU" dirty="0" err="1" smtClean="0"/>
              <a:t>Nt</a:t>
            </a:r>
            <a:r>
              <a:rPr lang="hu-HU" dirty="0" smtClean="0"/>
              <a:t> molekulák kötődnek a receptorokhoz (</a:t>
            </a:r>
            <a:r>
              <a:rPr lang="hu-HU" dirty="0" err="1" smtClean="0"/>
              <a:t>posztszinaptikus</a:t>
            </a:r>
            <a:r>
              <a:rPr lang="hu-HU" dirty="0" smtClean="0"/>
              <a:t> sejt)</a:t>
            </a:r>
          </a:p>
          <a:p>
            <a:r>
              <a:rPr lang="hu-HU" dirty="0" smtClean="0"/>
              <a:t>Kémiai úton szabályozott ioncsatornák nyílása</a:t>
            </a:r>
          </a:p>
          <a:p>
            <a:r>
              <a:rPr lang="hu-HU" dirty="0" smtClean="0"/>
              <a:t>Válasz attól függ milyen típusú csatorna van jelen a szinapszisnál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98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IPSP</a:t>
            </a:r>
            <a:br>
              <a:rPr lang="hu-HU" dirty="0" smtClean="0"/>
            </a:br>
            <a:r>
              <a:rPr lang="hu-HU" dirty="0" smtClean="0"/>
              <a:t>nem „minden vagy semmi” válasz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Inhibitoros </a:t>
            </a:r>
            <a:r>
              <a:rPr lang="hu-HU" dirty="0" err="1" smtClean="0"/>
              <a:t>posztszinaptikus</a:t>
            </a:r>
            <a:r>
              <a:rPr lang="hu-HU" dirty="0" smtClean="0"/>
              <a:t> potenciál</a:t>
            </a:r>
          </a:p>
          <a:p>
            <a:r>
              <a:rPr lang="hu-HU" dirty="0" smtClean="0"/>
              <a:t>A neuron ingerelhetősége csökkent</a:t>
            </a:r>
          </a:p>
          <a:p>
            <a:r>
              <a:rPr lang="hu-HU" dirty="0" smtClean="0"/>
              <a:t>Térbeli </a:t>
            </a:r>
            <a:r>
              <a:rPr lang="hu-HU" dirty="0" err="1" smtClean="0"/>
              <a:t>szummáció</a:t>
            </a:r>
            <a:endParaRPr lang="hu-HU" dirty="0" smtClean="0"/>
          </a:p>
          <a:p>
            <a:r>
              <a:rPr lang="hu-HU" dirty="0" smtClean="0"/>
              <a:t>Időbeli </a:t>
            </a:r>
            <a:r>
              <a:rPr lang="hu-HU" dirty="0" err="1" smtClean="0"/>
              <a:t>szummáció</a:t>
            </a:r>
            <a:r>
              <a:rPr lang="hu-HU" dirty="0" smtClean="0"/>
              <a:t> – direkt (</a:t>
            </a:r>
            <a:r>
              <a:rPr lang="hu-HU" dirty="0" err="1" smtClean="0"/>
              <a:t>posztszinaptikus</a:t>
            </a:r>
            <a:r>
              <a:rPr lang="hu-HU" dirty="0" smtClean="0"/>
              <a:t>) gátlás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33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IPSP </a:t>
            </a:r>
            <a:r>
              <a:rPr lang="hu-HU" dirty="0" err="1" smtClean="0"/>
              <a:t>ionális</a:t>
            </a:r>
            <a:r>
              <a:rPr lang="hu-HU" dirty="0" smtClean="0"/>
              <a:t>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Cl</a:t>
            </a:r>
            <a:r>
              <a:rPr lang="hu-HU" baseline="30000" dirty="0" smtClean="0"/>
              <a:t>-</a:t>
            </a:r>
            <a:r>
              <a:rPr lang="hu-HU" dirty="0" smtClean="0"/>
              <a:t> </a:t>
            </a:r>
            <a:r>
              <a:rPr lang="hu-HU" dirty="0" err="1" smtClean="0"/>
              <a:t>permeábilitás</a:t>
            </a:r>
            <a:r>
              <a:rPr lang="hu-HU" dirty="0" smtClean="0"/>
              <a:t> helyi emelkedése (ioncsatornák nyílása)</a:t>
            </a:r>
          </a:p>
          <a:p>
            <a:r>
              <a:rPr lang="hu-HU" dirty="0" err="1" smtClean="0"/>
              <a:t>Hiperpolarizáció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6672"/>
            <a:ext cx="54292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Posztszinaptikus</a:t>
            </a:r>
            <a:r>
              <a:rPr lang="hu-HU" dirty="0" smtClean="0"/>
              <a:t> gátlásért felelős neuronok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</a:t>
            </a:r>
            <a:r>
              <a:rPr lang="hu-HU" dirty="0" err="1" smtClean="0"/>
              <a:t>afferens</a:t>
            </a:r>
            <a:r>
              <a:rPr lang="hu-HU" dirty="0" smtClean="0"/>
              <a:t> (érző) neuron bizonyos motoros neuronban serkentő másikban gátló hatást kelt</a:t>
            </a:r>
          </a:p>
          <a:p>
            <a:pPr lvl="1"/>
            <a:r>
              <a:rPr lang="hu-HU" dirty="0" err="1" smtClean="0"/>
              <a:t>Interneuron</a:t>
            </a:r>
            <a:r>
              <a:rPr lang="hu-HU" dirty="0" smtClean="0"/>
              <a:t> felelős a gátlásért: Golgi-neuron</a:t>
            </a:r>
          </a:p>
          <a:p>
            <a:pPr lvl="1"/>
            <a:r>
              <a:rPr lang="hu-HU" dirty="0" smtClean="0"/>
              <a:t>Mediátor: </a:t>
            </a:r>
            <a:r>
              <a:rPr lang="hu-HU" dirty="0" err="1" smtClean="0"/>
              <a:t>glicin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95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Akciós potenciál kialakulása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Posztszinaptikus</a:t>
            </a:r>
            <a:r>
              <a:rPr lang="hu-HU" dirty="0" smtClean="0"/>
              <a:t> sejt </a:t>
            </a:r>
            <a:r>
              <a:rPr lang="hu-HU" dirty="0" err="1" smtClean="0"/>
              <a:t>membrálpotenciálja</a:t>
            </a:r>
            <a:r>
              <a:rPr lang="hu-HU" dirty="0" smtClean="0"/>
              <a:t> ingadozást mutat</a:t>
            </a:r>
          </a:p>
          <a:p>
            <a:pPr lvl="1"/>
            <a:r>
              <a:rPr lang="hu-HU" dirty="0" smtClean="0"/>
              <a:t>Idegsejt test </a:t>
            </a:r>
            <a:r>
              <a:rPr lang="hu-HU" dirty="0" smtClean="0">
                <a:sym typeface="Wingdings" panose="05000000000000000000" pitchFamily="2" charset="2"/>
              </a:rPr>
              <a:t> integrátor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Küszöbértéket eléri a depolarizáció  tovaterjedő akciós potenciál jön létre</a:t>
            </a:r>
          </a:p>
          <a:p>
            <a:r>
              <a:rPr lang="hu-HU" dirty="0" err="1" smtClean="0">
                <a:sym typeface="Wingdings" panose="05000000000000000000" pitchFamily="2" charset="2"/>
              </a:rPr>
              <a:t>Motoneuron</a:t>
            </a:r>
            <a:r>
              <a:rPr lang="hu-HU" dirty="0" smtClean="0">
                <a:sym typeface="Wingdings" panose="05000000000000000000" pitchFamily="2" charset="2"/>
              </a:rPr>
              <a:t>: legalacsonyabb ingerküszöb  </a:t>
            </a:r>
            <a:r>
              <a:rPr lang="hu-HU" dirty="0" err="1" smtClean="0">
                <a:sym typeface="Wingdings" panose="05000000000000000000" pitchFamily="2" charset="2"/>
              </a:rPr>
              <a:t>axon</a:t>
            </a:r>
            <a:r>
              <a:rPr lang="hu-HU" dirty="0" smtClean="0">
                <a:sym typeface="Wingdings" panose="05000000000000000000" pitchFamily="2" charset="2"/>
              </a:rPr>
              <a:t> kezdeti szakasza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Innen két irányba indul: </a:t>
            </a:r>
            <a:r>
              <a:rPr lang="hu-HU" dirty="0" err="1" smtClean="0">
                <a:sym typeface="Wingdings" panose="05000000000000000000" pitchFamily="2" charset="2"/>
              </a:rPr>
              <a:t>axonvég</a:t>
            </a:r>
            <a:r>
              <a:rPr lang="hu-HU" dirty="0" smtClean="0">
                <a:sym typeface="Wingdings" panose="05000000000000000000" pitchFamily="2" charset="2"/>
              </a:rPr>
              <a:t> és sejttest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Utóbbi törli a korábbi serkentő és gátló hatásokat</a:t>
            </a:r>
          </a:p>
        </p:txBody>
      </p:sp>
    </p:spTree>
    <p:extLst>
      <p:ext uri="{BB962C8B-B14F-4D97-AF65-F5344CB8AC3E}">
        <p14:creationId xmlns:p14="http://schemas.microsoft.com/office/powerpoint/2010/main" val="1067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Gátlás a szinapszisokban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Preszinaptikus</a:t>
            </a:r>
            <a:r>
              <a:rPr lang="hu-HU" dirty="0" smtClean="0"/>
              <a:t> gátlás (GABA)</a:t>
            </a:r>
          </a:p>
          <a:p>
            <a:pPr lvl="1"/>
            <a:r>
              <a:rPr lang="hu-HU" dirty="0" smtClean="0"/>
              <a:t>Serkentő végződésekhez kapcsolódó gátló neuronok</a:t>
            </a:r>
          </a:p>
          <a:p>
            <a:pPr lvl="1"/>
            <a:r>
              <a:rPr lang="hu-HU" dirty="0" smtClean="0"/>
              <a:t>Csökkentik az akciós potenciál amplitúdóját </a:t>
            </a:r>
            <a:r>
              <a:rPr lang="hu-HU" dirty="0" smtClean="0">
                <a:sym typeface="Wingdings" panose="05000000000000000000" pitchFamily="2" charset="2"/>
              </a:rPr>
              <a:t> kevesebb mediátor szabadul fel</a:t>
            </a:r>
          </a:p>
          <a:p>
            <a:r>
              <a:rPr lang="hu-HU" dirty="0" err="1" smtClean="0">
                <a:sym typeface="Wingdings" panose="05000000000000000000" pitchFamily="2" charset="2"/>
              </a:rPr>
              <a:t>Postszinaptikus</a:t>
            </a:r>
            <a:r>
              <a:rPr lang="hu-HU" dirty="0" smtClean="0">
                <a:sym typeface="Wingdings" panose="05000000000000000000" pitchFamily="2" charset="2"/>
              </a:rPr>
              <a:t> gátlás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Gátló szinapszis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Gyakran </a:t>
            </a:r>
            <a:r>
              <a:rPr lang="hu-HU" dirty="0" err="1" smtClean="0">
                <a:sym typeface="Wingdings" panose="05000000000000000000" pitchFamily="2" charset="2"/>
              </a:rPr>
              <a:t>interneuron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Gyakorlatban pl.: reciprok beidegzés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05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2855"/>
            <a:ext cx="57912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Negatív </a:t>
            </a:r>
            <a:r>
              <a:rPr lang="hu-HU" dirty="0" err="1" smtClean="0"/>
              <a:t>feedback</a:t>
            </a:r>
            <a:r>
              <a:rPr lang="hu-HU" dirty="0" smtClean="0"/>
              <a:t> gátlás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221060"/>
            <a:ext cx="52768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6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Szummáció</a:t>
            </a:r>
            <a:r>
              <a:rPr lang="hu-HU" dirty="0" smtClean="0"/>
              <a:t> és okklúzió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Széli zóna</a:t>
            </a:r>
          </a:p>
          <a:p>
            <a:r>
              <a:rPr lang="hu-HU" dirty="0" smtClean="0"/>
              <a:t>Kisülési zóna</a:t>
            </a:r>
          </a:p>
          <a:p>
            <a:r>
              <a:rPr lang="hu-HU" dirty="0" smtClean="0"/>
              <a:t>Okklúzió: a várt válasz csökkenése a konvergencia miatt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928688"/>
            <a:ext cx="54768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3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Szinaptikus</a:t>
            </a:r>
            <a:r>
              <a:rPr lang="hu-HU" dirty="0" smtClean="0"/>
              <a:t> plaszticitás és tanulás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Működés hosszú távú változásai</a:t>
            </a:r>
          </a:p>
          <a:p>
            <a:r>
              <a:rPr lang="hu-HU" dirty="0" err="1" smtClean="0"/>
              <a:t>Homoszinaptikus</a:t>
            </a:r>
            <a:r>
              <a:rPr lang="hu-HU" dirty="0" smtClean="0"/>
              <a:t> plasztikus változás:</a:t>
            </a:r>
          </a:p>
          <a:p>
            <a:pPr lvl="1"/>
            <a:r>
              <a:rPr lang="hu-HU" dirty="0" err="1" smtClean="0"/>
              <a:t>Poszttetanikus</a:t>
            </a:r>
            <a:r>
              <a:rPr lang="hu-HU" dirty="0" smtClean="0"/>
              <a:t> </a:t>
            </a:r>
            <a:r>
              <a:rPr lang="hu-HU" dirty="0" err="1" smtClean="0"/>
              <a:t>potenciáció</a:t>
            </a:r>
            <a:r>
              <a:rPr lang="hu-HU" dirty="0" smtClean="0"/>
              <a:t>: </a:t>
            </a:r>
            <a:r>
              <a:rPr lang="hu-HU" dirty="0" err="1" smtClean="0"/>
              <a:t>tetanizáló</a:t>
            </a:r>
            <a:r>
              <a:rPr lang="hu-HU" dirty="0" smtClean="0"/>
              <a:t> ingersorozat után felgyülemlő Ca</a:t>
            </a:r>
            <a:r>
              <a:rPr lang="hu-HU" baseline="30000" dirty="0" smtClean="0"/>
              <a:t>2+</a:t>
            </a:r>
            <a:endParaRPr lang="hu-HU" dirty="0" smtClean="0"/>
          </a:p>
          <a:p>
            <a:pPr lvl="1"/>
            <a:r>
              <a:rPr lang="hu-HU" dirty="0" smtClean="0"/>
              <a:t>Alacsony frekvenciájú depresszió: alacsony frekvenciájú ingersorozat miatti alacsony </a:t>
            </a:r>
            <a:r>
              <a:rPr lang="hu-HU" dirty="0"/>
              <a:t>Ca</a:t>
            </a:r>
            <a:r>
              <a:rPr lang="hu-HU" baseline="30000" dirty="0"/>
              <a:t>2</a:t>
            </a:r>
            <a:r>
              <a:rPr lang="hu-HU" baseline="30000" dirty="0" smtClean="0"/>
              <a:t>+</a:t>
            </a:r>
            <a:r>
              <a:rPr lang="hu-HU" dirty="0" smtClean="0"/>
              <a:t> koncentráció (</a:t>
            </a:r>
            <a:r>
              <a:rPr lang="hu-HU" dirty="0" err="1" smtClean="0"/>
              <a:t>habituáció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Heteroszinaptikus</a:t>
            </a:r>
            <a:r>
              <a:rPr lang="hu-HU" dirty="0" smtClean="0"/>
              <a:t> plasztikus változás:</a:t>
            </a:r>
          </a:p>
          <a:p>
            <a:pPr lvl="1"/>
            <a:r>
              <a:rPr lang="hu-HU" dirty="0" err="1" smtClean="0"/>
              <a:t>Szenzitizáció</a:t>
            </a:r>
            <a:r>
              <a:rPr lang="hu-HU" dirty="0" smtClean="0"/>
              <a:t> (érzékenyítés):</a:t>
            </a:r>
          </a:p>
          <a:p>
            <a:pPr lvl="2"/>
            <a:r>
              <a:rPr lang="hu-HU" dirty="0" err="1" smtClean="0"/>
              <a:t>Preszinaptikus</a:t>
            </a:r>
            <a:r>
              <a:rPr lang="hu-HU" dirty="0" smtClean="0"/>
              <a:t> gátlás</a:t>
            </a:r>
          </a:p>
          <a:p>
            <a:pPr lvl="2"/>
            <a:r>
              <a:rPr lang="hu-HU" dirty="0" err="1" smtClean="0"/>
              <a:t>Preszinaptikus</a:t>
            </a:r>
            <a:r>
              <a:rPr lang="hu-HU" dirty="0" smtClean="0"/>
              <a:t> </a:t>
            </a:r>
            <a:r>
              <a:rPr lang="hu-HU" dirty="0" err="1" smtClean="0"/>
              <a:t>facilitáció</a:t>
            </a:r>
            <a:endParaRPr lang="hu-HU" dirty="0" smtClean="0"/>
          </a:p>
          <a:p>
            <a:r>
              <a:rPr lang="hu-HU" dirty="0" smtClean="0"/>
              <a:t>Korábbi tapasztalat következtében </a:t>
            </a:r>
            <a:r>
              <a:rPr lang="hu-HU" dirty="0" smtClean="0">
                <a:sym typeface="Wingdings" panose="05000000000000000000" pitchFamily="2" charset="2"/>
              </a:rPr>
              <a:t> tanulási folyamat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0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szinaptikus</a:t>
            </a:r>
            <a:r>
              <a:rPr lang="hu-HU" b="1" dirty="0" smtClean="0"/>
              <a:t> áttevődés</a:t>
            </a:r>
            <a:endParaRPr lang="hu-HU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1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Neuromuszkuláris</a:t>
            </a:r>
            <a:r>
              <a:rPr lang="hu-HU" dirty="0" smtClean="0"/>
              <a:t> átvitel</a:t>
            </a:r>
            <a:br>
              <a:rPr lang="hu-HU" dirty="0" smtClean="0"/>
            </a:br>
            <a:r>
              <a:rPr lang="hu-HU" dirty="0" err="1" smtClean="0"/>
              <a:t>myoneurális</a:t>
            </a:r>
            <a:r>
              <a:rPr lang="hu-HU" dirty="0" smtClean="0"/>
              <a:t> kapcsolat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08" y="1412776"/>
            <a:ext cx="6840000" cy="471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Neuromuszkuláris</a:t>
            </a:r>
            <a:r>
              <a:rPr lang="hu-HU" dirty="0"/>
              <a:t> átvitel</a:t>
            </a:r>
            <a:br>
              <a:rPr lang="hu-HU" dirty="0"/>
            </a:br>
            <a:r>
              <a:rPr lang="hu-HU" dirty="0" err="1"/>
              <a:t>myoneurális</a:t>
            </a:r>
            <a:r>
              <a:rPr lang="hu-HU" dirty="0"/>
              <a:t> kapcsolat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hu-HU" dirty="0" err="1" smtClean="0"/>
              <a:t>Axon</a:t>
            </a:r>
            <a:r>
              <a:rPr lang="hu-HU" dirty="0" smtClean="0"/>
              <a:t> elveszíti </a:t>
            </a:r>
            <a:r>
              <a:rPr lang="hu-HU" dirty="0" err="1" smtClean="0"/>
              <a:t>mielinhüvelyét</a:t>
            </a:r>
            <a:r>
              <a:rPr lang="hu-HU" dirty="0" smtClean="0"/>
              <a:t> és számos végbunkóra (végtalpra) oszlik</a:t>
            </a:r>
          </a:p>
          <a:p>
            <a:r>
              <a:rPr lang="hu-HU" dirty="0" smtClean="0"/>
              <a:t>Végtalpakban </a:t>
            </a:r>
            <a:r>
              <a:rPr lang="hu-HU" dirty="0" err="1" smtClean="0"/>
              <a:t>vezikulák</a:t>
            </a:r>
            <a:r>
              <a:rPr lang="hu-HU" dirty="0" smtClean="0">
                <a:sym typeface="Wingdings" panose="05000000000000000000" pitchFamily="2" charset="2"/>
              </a:rPr>
              <a:t>ezekben </a:t>
            </a:r>
            <a:r>
              <a:rPr lang="hu-HU" dirty="0" err="1" smtClean="0">
                <a:sym typeface="Wingdings" panose="05000000000000000000" pitchFamily="2" charset="2"/>
              </a:rPr>
              <a:t>acetilkolin</a:t>
            </a:r>
            <a:r>
              <a:rPr lang="hu-HU" dirty="0" smtClean="0">
                <a:sym typeface="Wingdings" panose="05000000000000000000" pitchFamily="2" charset="2"/>
              </a:rPr>
              <a:t>(</a:t>
            </a:r>
            <a:r>
              <a:rPr lang="hu-HU" dirty="0" err="1" smtClean="0">
                <a:sym typeface="Wingdings" panose="05000000000000000000" pitchFamily="2" charset="2"/>
              </a:rPr>
              <a:t>Ach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Motoros véglemez  izommembránon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Begyűrődések (</a:t>
            </a:r>
            <a:r>
              <a:rPr lang="hu-HU" dirty="0" err="1" smtClean="0">
                <a:sym typeface="Wingdings" panose="05000000000000000000" pitchFamily="2" charset="2"/>
              </a:rPr>
              <a:t>palisszádok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  <a:p>
            <a:r>
              <a:rPr lang="hu-HU" dirty="0" smtClean="0"/>
              <a:t>Minden véglemezen csak egyetlen idegrost</a:t>
            </a:r>
          </a:p>
          <a:p>
            <a:pPr lvl="1"/>
            <a:r>
              <a:rPr lang="hu-HU" dirty="0" smtClean="0"/>
              <a:t>Nincs konvergencia</a:t>
            </a:r>
          </a:p>
        </p:txBody>
      </p:sp>
    </p:spTree>
    <p:extLst>
      <p:ext uri="{BB962C8B-B14F-4D97-AF65-F5344CB8AC3E}">
        <p14:creationId xmlns:p14="http://schemas.microsoft.com/office/powerpoint/2010/main" val="2625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Neuromuszkuláris</a:t>
            </a:r>
            <a:r>
              <a:rPr lang="hu-HU" dirty="0"/>
              <a:t> átvitel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Véglemezpotenciál</a:t>
            </a:r>
            <a:endParaRPr lang="hu-HU" dirty="0" smtClean="0"/>
          </a:p>
          <a:p>
            <a:pPr lvl="1"/>
            <a:r>
              <a:rPr lang="hu-HU" dirty="0" smtClean="0"/>
              <a:t>Helyi potenciálváltozás (mint EPSP)</a:t>
            </a:r>
          </a:p>
          <a:p>
            <a:pPr lvl="1"/>
            <a:r>
              <a:rPr lang="hu-HU" dirty="0" smtClean="0"/>
              <a:t>Egy idegimpulzus ~10-szer nagyobb mennyiségű </a:t>
            </a:r>
            <a:r>
              <a:rPr lang="hu-HU" dirty="0" err="1" smtClean="0"/>
              <a:t>Ach-t</a:t>
            </a:r>
            <a:r>
              <a:rPr lang="hu-HU" dirty="0" smtClean="0"/>
              <a:t> szabadít fel, mint amennyi a küszöb feletti depolarizációhoz szükséges</a:t>
            </a:r>
          </a:p>
          <a:p>
            <a:pPr lvl="1"/>
            <a:r>
              <a:rPr lang="hu-HU" dirty="0" smtClean="0"/>
              <a:t>Az izomban tehát törvényszerűen kialakul a tovaterjedő válasz (akciós potenciál)</a:t>
            </a:r>
          </a:p>
          <a:p>
            <a:r>
              <a:rPr lang="hu-HU" dirty="0" smtClean="0"/>
              <a:t>Gyakorlatilag „minden vagy semmi”, elméletileg fokozatos válasz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07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Transzmitter</a:t>
            </a:r>
            <a:r>
              <a:rPr lang="hu-HU" dirty="0" smtClean="0"/>
              <a:t> kvantumok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Nyugalomban az </a:t>
            </a:r>
            <a:r>
              <a:rPr lang="hu-HU" dirty="0" err="1" smtClean="0"/>
              <a:t>Ach</a:t>
            </a:r>
            <a:r>
              <a:rPr lang="hu-HU" dirty="0" smtClean="0"/>
              <a:t> véletlenszerűen, kis „csomagokban” (kvantumokban) szabadul fel</a:t>
            </a:r>
          </a:p>
          <a:p>
            <a:pPr lvl="1"/>
            <a:r>
              <a:rPr lang="hu-HU" dirty="0" smtClean="0"/>
              <a:t>1 kvantum 0,5 </a:t>
            </a:r>
            <a:r>
              <a:rPr lang="hu-HU" dirty="0" err="1" smtClean="0"/>
              <a:t>mV</a:t>
            </a:r>
            <a:r>
              <a:rPr lang="hu-HU" dirty="0" smtClean="0"/>
              <a:t> depolarizációt eredményez</a:t>
            </a:r>
          </a:p>
          <a:p>
            <a:pPr lvl="2"/>
            <a:r>
              <a:rPr lang="hu-HU" dirty="0" smtClean="0"/>
              <a:t>Miniatűr </a:t>
            </a:r>
            <a:r>
              <a:rPr lang="hu-HU" dirty="0" err="1" smtClean="0"/>
              <a:t>véglemezpotenciál</a:t>
            </a:r>
            <a:endParaRPr lang="hu-HU" dirty="0" smtClean="0"/>
          </a:p>
          <a:p>
            <a:pPr lvl="1"/>
            <a:r>
              <a:rPr lang="hu-HU" dirty="0" smtClean="0"/>
              <a:t>Kvantumok száma egyenesen arányos a véglemez körüli Ca</a:t>
            </a:r>
            <a:r>
              <a:rPr lang="hu-HU" baseline="30000" dirty="0" smtClean="0"/>
              <a:t>2+</a:t>
            </a:r>
            <a:r>
              <a:rPr lang="hu-HU" dirty="0" smtClean="0"/>
              <a:t> koncentrációval és fordítottan a Mg</a:t>
            </a:r>
            <a:r>
              <a:rPr lang="hu-HU" baseline="30000" dirty="0" smtClean="0"/>
              <a:t>2+</a:t>
            </a:r>
            <a:r>
              <a:rPr lang="hu-HU" dirty="0" smtClean="0"/>
              <a:t> koncentrációval</a:t>
            </a:r>
          </a:p>
          <a:p>
            <a:pPr lvl="1"/>
            <a:r>
              <a:rPr lang="hu-HU" dirty="0" smtClean="0"/>
              <a:t>Idegimpulzus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/>
              <a:t>Ca</a:t>
            </a:r>
            <a:r>
              <a:rPr lang="hu-HU" baseline="30000" dirty="0"/>
              <a:t>2</a:t>
            </a:r>
            <a:r>
              <a:rPr lang="hu-HU" baseline="30000" dirty="0" smtClean="0"/>
              <a:t>+</a:t>
            </a:r>
            <a:r>
              <a:rPr lang="hu-HU" dirty="0" smtClean="0"/>
              <a:t> </a:t>
            </a:r>
            <a:r>
              <a:rPr lang="hu-HU" dirty="0" err="1" smtClean="0"/>
              <a:t>permeábilitás</a:t>
            </a:r>
            <a:r>
              <a:rPr lang="hu-HU" dirty="0" smtClean="0"/>
              <a:t> növekedése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/>
              <a:t> Ca</a:t>
            </a:r>
            <a:r>
              <a:rPr lang="hu-HU" baseline="30000" dirty="0"/>
              <a:t>2+</a:t>
            </a:r>
            <a:r>
              <a:rPr lang="hu-HU" dirty="0"/>
              <a:t> </a:t>
            </a:r>
            <a:r>
              <a:rPr lang="hu-HU" dirty="0" smtClean="0"/>
              <a:t>koncentráció növekedése </a:t>
            </a:r>
            <a:r>
              <a:rPr lang="hu-HU" dirty="0" smtClean="0">
                <a:sym typeface="Wingdings" panose="05000000000000000000" pitchFamily="2" charset="2"/>
              </a:rPr>
              <a:t> kvantumok számának növekedése  nagy </a:t>
            </a:r>
            <a:r>
              <a:rPr lang="hu-HU" dirty="0" err="1" smtClean="0">
                <a:sym typeface="Wingdings" panose="05000000000000000000" pitchFamily="2" charset="2"/>
              </a:rPr>
              <a:t>véglemezpotenciál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98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szinapszis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Impulzusok áttevődése egyik sejtről a másikra</a:t>
            </a:r>
          </a:p>
          <a:p>
            <a:r>
              <a:rPr lang="hu-HU" dirty="0" smtClean="0"/>
              <a:t>Nem „mindent vagy semmit”</a:t>
            </a:r>
          </a:p>
          <a:p>
            <a:r>
              <a:rPr lang="hu-HU" dirty="0" err="1" smtClean="0"/>
              <a:t>Preszinaptikus</a:t>
            </a:r>
            <a:r>
              <a:rPr lang="hu-HU" dirty="0" smtClean="0"/>
              <a:t> sejt – </a:t>
            </a:r>
            <a:r>
              <a:rPr lang="hu-HU" dirty="0" err="1" smtClean="0"/>
              <a:t>posztszinaptikus</a:t>
            </a:r>
            <a:r>
              <a:rPr lang="hu-HU" dirty="0" smtClean="0"/>
              <a:t> </a:t>
            </a:r>
            <a:r>
              <a:rPr lang="hu-HU" dirty="0" err="1" smtClean="0"/>
              <a:t>sejt</a:t>
            </a:r>
            <a:endParaRPr lang="hu-HU" dirty="0" smtClean="0"/>
          </a:p>
          <a:p>
            <a:r>
              <a:rPr lang="hu-HU" dirty="0" smtClean="0"/>
              <a:t>Típusai:</a:t>
            </a:r>
          </a:p>
          <a:p>
            <a:pPr lvl="1"/>
            <a:r>
              <a:rPr lang="hu-HU" dirty="0" smtClean="0"/>
              <a:t>Kémiai</a:t>
            </a:r>
          </a:p>
          <a:p>
            <a:pPr lvl="2"/>
            <a:r>
              <a:rPr lang="hu-HU" dirty="0" smtClean="0"/>
              <a:t>Kémiai mediátor</a:t>
            </a:r>
          </a:p>
          <a:p>
            <a:pPr lvl="1"/>
            <a:r>
              <a:rPr lang="hu-HU" dirty="0" smtClean="0"/>
              <a:t>Elektromos</a:t>
            </a:r>
          </a:p>
          <a:p>
            <a:pPr lvl="1"/>
            <a:r>
              <a:rPr lang="hu-HU" dirty="0" smtClean="0"/>
              <a:t>Vegyes</a:t>
            </a:r>
          </a:p>
        </p:txBody>
      </p:sp>
    </p:spTree>
    <p:extLst>
      <p:ext uri="{BB962C8B-B14F-4D97-AF65-F5344CB8AC3E}">
        <p14:creationId xmlns:p14="http://schemas.microsoft.com/office/powerpoint/2010/main" val="4091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szinapszis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Emlősökben főleg kémiai</a:t>
            </a:r>
          </a:p>
          <a:p>
            <a:pPr lvl="1"/>
            <a:r>
              <a:rPr lang="hu-HU" dirty="0" smtClean="0"/>
              <a:t>Kivétel pl.: </a:t>
            </a:r>
            <a:r>
              <a:rPr lang="hu-HU" dirty="0" err="1" smtClean="0"/>
              <a:t>nucleus</a:t>
            </a:r>
            <a:r>
              <a:rPr lang="hu-HU" dirty="0" smtClean="0"/>
              <a:t> </a:t>
            </a:r>
            <a:r>
              <a:rPr lang="hu-HU" dirty="0" err="1" smtClean="0"/>
              <a:t>vestibularis</a:t>
            </a:r>
            <a:r>
              <a:rPr lang="hu-HU" dirty="0" smtClean="0"/>
              <a:t>  </a:t>
            </a:r>
            <a:r>
              <a:rPr lang="hu-HU" dirty="0" err="1" smtClean="0"/>
              <a:t>lateralis</a:t>
            </a:r>
            <a:r>
              <a:rPr lang="hu-HU" dirty="0" smtClean="0"/>
              <a:t> neuronjai</a:t>
            </a:r>
          </a:p>
          <a:p>
            <a:r>
              <a:rPr lang="hu-HU" dirty="0" smtClean="0"/>
              <a:t>Szinapszisok/neuronok = 40000/1 (agy)</a:t>
            </a:r>
          </a:p>
          <a:p>
            <a:r>
              <a:rPr lang="hu-HU" dirty="0" err="1" smtClean="0"/>
              <a:t>Myoneuralis</a:t>
            </a:r>
            <a:r>
              <a:rPr lang="hu-HU" dirty="0" smtClean="0"/>
              <a:t> kapcsolat:</a:t>
            </a:r>
          </a:p>
          <a:p>
            <a:pPr lvl="1"/>
            <a:r>
              <a:rPr lang="hu-HU" dirty="0" smtClean="0"/>
              <a:t>Ideg-izom szinapszis</a:t>
            </a:r>
          </a:p>
          <a:p>
            <a:pPr lvl="1"/>
            <a:r>
              <a:rPr lang="hu-HU" dirty="0" smtClean="0"/>
              <a:t>Sztereotip</a:t>
            </a:r>
          </a:p>
          <a:p>
            <a:r>
              <a:rPr lang="hu-HU" dirty="0" smtClean="0"/>
              <a:t>Egy irányú vezetés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69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Szinaptikus</a:t>
            </a:r>
            <a:r>
              <a:rPr lang="hu-HU" dirty="0" smtClean="0"/>
              <a:t> áttevődés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Preszinaptikus</a:t>
            </a:r>
            <a:r>
              <a:rPr lang="hu-HU" dirty="0" smtClean="0"/>
              <a:t> rostok kiszélesednek: végbunkók – végkészülékek</a:t>
            </a:r>
          </a:p>
          <a:p>
            <a:pPr lvl="1"/>
            <a:r>
              <a:rPr lang="hu-HU" dirty="0" smtClean="0"/>
              <a:t>Ezek többségükben </a:t>
            </a:r>
            <a:r>
              <a:rPr lang="hu-HU" dirty="0" err="1" smtClean="0"/>
              <a:t>dendritikus</a:t>
            </a:r>
            <a:r>
              <a:rPr lang="hu-HU" dirty="0" smtClean="0"/>
              <a:t> tüskéken helyezkednek el</a:t>
            </a:r>
          </a:p>
          <a:p>
            <a:r>
              <a:rPr lang="hu-HU" dirty="0" smtClean="0"/>
              <a:t>Gerincvelőben dendriteken és a sejttesten</a:t>
            </a:r>
          </a:p>
          <a:p>
            <a:r>
              <a:rPr lang="hu-HU" dirty="0" smtClean="0"/>
              <a:t>Egy sejten 1 (</a:t>
            </a:r>
            <a:r>
              <a:rPr lang="hu-HU" dirty="0" err="1" smtClean="0"/>
              <a:t>pl</a:t>
            </a:r>
            <a:r>
              <a:rPr lang="hu-HU" dirty="0" smtClean="0"/>
              <a:t>: középagy)- több 10000 db végkészülék lehet</a:t>
            </a:r>
          </a:p>
          <a:p>
            <a:pPr lvl="1"/>
            <a:r>
              <a:rPr lang="hu-HU" dirty="0" smtClean="0"/>
              <a:t>Gerincvelői </a:t>
            </a:r>
            <a:r>
              <a:rPr lang="hu-HU" dirty="0" err="1" smtClean="0"/>
              <a:t>motoneuron</a:t>
            </a:r>
            <a:r>
              <a:rPr lang="hu-HU" dirty="0" smtClean="0"/>
              <a:t>: ~10000</a:t>
            </a:r>
          </a:p>
          <a:p>
            <a:pPr lvl="2"/>
            <a:r>
              <a:rPr lang="hu-HU" dirty="0" smtClean="0"/>
              <a:t>Sejtmembrán felszínének ~40%-a is lehet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00" y="44624"/>
            <a:ext cx="3816000" cy="673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8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Szinaptikus</a:t>
            </a:r>
            <a:r>
              <a:rPr lang="hu-HU" dirty="0" smtClean="0"/>
              <a:t> végkészülék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Szinaptikus</a:t>
            </a:r>
            <a:r>
              <a:rPr lang="hu-HU" dirty="0" smtClean="0"/>
              <a:t> rés: 20 nm</a:t>
            </a:r>
          </a:p>
          <a:p>
            <a:r>
              <a:rPr lang="hu-HU" dirty="0" smtClean="0"/>
              <a:t>Sok </a:t>
            </a:r>
            <a:r>
              <a:rPr lang="hu-HU" dirty="0" err="1" smtClean="0"/>
              <a:t>mitokondrium</a:t>
            </a:r>
            <a:endParaRPr lang="hu-HU" dirty="0" smtClean="0"/>
          </a:p>
          <a:p>
            <a:r>
              <a:rPr lang="hu-HU" dirty="0" err="1" smtClean="0"/>
              <a:t>Vezikulák</a:t>
            </a:r>
            <a:r>
              <a:rPr lang="hu-HU" dirty="0" smtClean="0"/>
              <a:t>/</a:t>
            </a:r>
            <a:r>
              <a:rPr lang="hu-HU" dirty="0" err="1" smtClean="0"/>
              <a:t>granulomok</a:t>
            </a:r>
            <a:endParaRPr lang="hu-HU" dirty="0" smtClean="0"/>
          </a:p>
          <a:p>
            <a:pPr lvl="1"/>
            <a:r>
              <a:rPr lang="hu-HU" dirty="0" err="1" smtClean="0"/>
              <a:t>Transzmitter</a:t>
            </a:r>
            <a:r>
              <a:rPr lang="hu-HU" dirty="0" smtClean="0"/>
              <a:t> „csomagok”</a:t>
            </a:r>
          </a:p>
          <a:p>
            <a:r>
              <a:rPr lang="hu-HU" dirty="0" smtClean="0"/>
              <a:t>Akciós potenciál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transzmitter-felszabadulás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/>
              <a:t>Ca</a:t>
            </a:r>
            <a:r>
              <a:rPr lang="hu-HU" baseline="30000" dirty="0" smtClean="0"/>
              <a:t>2+</a:t>
            </a:r>
            <a:r>
              <a:rPr lang="hu-HU" dirty="0" smtClean="0"/>
              <a:t> indítja el</a:t>
            </a:r>
          </a:p>
          <a:p>
            <a:pPr lvl="1"/>
            <a:r>
              <a:rPr lang="hu-HU" dirty="0" smtClean="0"/>
              <a:t>A felszabadított </a:t>
            </a:r>
            <a:r>
              <a:rPr lang="hu-HU" dirty="0" err="1" smtClean="0"/>
              <a:t>transzmitter</a:t>
            </a:r>
            <a:r>
              <a:rPr lang="hu-HU" dirty="0" smtClean="0"/>
              <a:t> mennyisége arányos a </a:t>
            </a:r>
            <a:r>
              <a:rPr lang="hu-HU" dirty="0"/>
              <a:t>Ca</a:t>
            </a:r>
            <a:r>
              <a:rPr lang="hu-HU" baseline="30000" dirty="0"/>
              <a:t>2+</a:t>
            </a:r>
            <a:r>
              <a:rPr lang="hu-HU" dirty="0"/>
              <a:t> </a:t>
            </a:r>
            <a:r>
              <a:rPr lang="hu-HU" dirty="0" smtClean="0"/>
              <a:t>belépéssel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76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Konvergencia és divergencia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sejthez befutó rostok különböző eredetűek</a:t>
            </a:r>
          </a:p>
          <a:p>
            <a:pPr lvl="1"/>
            <a:r>
              <a:rPr lang="hu-HU" dirty="0" smtClean="0"/>
              <a:t>Sok </a:t>
            </a:r>
            <a:r>
              <a:rPr lang="hu-HU" dirty="0" err="1" smtClean="0"/>
              <a:t>preszinaptikus</a:t>
            </a:r>
            <a:r>
              <a:rPr lang="hu-HU" dirty="0" smtClean="0"/>
              <a:t> neuron fut össze – </a:t>
            </a:r>
            <a:r>
              <a:rPr lang="hu-HU" u="sng" dirty="0" smtClean="0"/>
              <a:t>konvergá</a:t>
            </a:r>
            <a:r>
              <a:rPr lang="hu-HU" dirty="0" smtClean="0"/>
              <a:t>l- egy </a:t>
            </a:r>
            <a:r>
              <a:rPr lang="hu-HU" dirty="0" err="1" smtClean="0"/>
              <a:t>posztszinaptikus</a:t>
            </a:r>
            <a:r>
              <a:rPr lang="hu-HU" dirty="0" smtClean="0"/>
              <a:t> sejten</a:t>
            </a:r>
          </a:p>
          <a:p>
            <a:r>
              <a:rPr lang="hu-HU" dirty="0" smtClean="0"/>
              <a:t>A legtöbb </a:t>
            </a:r>
            <a:r>
              <a:rPr lang="hu-HU" dirty="0" err="1" smtClean="0"/>
              <a:t>preszinaptikus</a:t>
            </a:r>
            <a:r>
              <a:rPr lang="hu-HU" dirty="0" smtClean="0"/>
              <a:t> sejt </a:t>
            </a:r>
            <a:r>
              <a:rPr lang="hu-HU" dirty="0" err="1" smtClean="0"/>
              <a:t>axonja</a:t>
            </a:r>
            <a:r>
              <a:rPr lang="hu-HU" dirty="0" smtClean="0"/>
              <a:t> több ágra oszlik </a:t>
            </a:r>
            <a:r>
              <a:rPr lang="hu-HU" dirty="0" smtClean="0">
                <a:sym typeface="Wingdings" panose="05000000000000000000" pitchFamily="2" charset="2"/>
              </a:rPr>
              <a:t> sok </a:t>
            </a:r>
            <a:r>
              <a:rPr lang="hu-HU" dirty="0" err="1" smtClean="0">
                <a:sym typeface="Wingdings" panose="05000000000000000000" pitchFamily="2" charset="2"/>
              </a:rPr>
              <a:t>posztszinaptikus</a:t>
            </a:r>
            <a:r>
              <a:rPr lang="hu-HU" dirty="0" smtClean="0">
                <a:sym typeface="Wingdings" panose="05000000000000000000" pitchFamily="2" charset="2"/>
              </a:rPr>
              <a:t> neuronhoz </a:t>
            </a:r>
            <a:r>
              <a:rPr lang="hu-HU" u="sng" dirty="0" smtClean="0">
                <a:sym typeface="Wingdings" panose="05000000000000000000" pitchFamily="2" charset="2"/>
              </a:rPr>
              <a:t>divergál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Ennek a következményei:</a:t>
            </a:r>
          </a:p>
          <a:p>
            <a:pPr lvl="1"/>
            <a:r>
              <a:rPr lang="hu-HU" dirty="0" err="1" smtClean="0">
                <a:sym typeface="Wingdings" panose="05000000000000000000" pitchFamily="2" charset="2"/>
              </a:rPr>
              <a:t>Facilitáció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Okklúzió</a:t>
            </a:r>
          </a:p>
          <a:p>
            <a:pPr lvl="1"/>
            <a:r>
              <a:rPr lang="hu-HU" smtClean="0">
                <a:sym typeface="Wingdings" panose="05000000000000000000" pitchFamily="2" charset="2"/>
              </a:rPr>
              <a:t>reverberáció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82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Szinaptikus</a:t>
            </a:r>
            <a:r>
              <a:rPr lang="hu-HU" dirty="0" smtClean="0"/>
              <a:t> késés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Minimum: 0,5 </a:t>
            </a:r>
            <a:r>
              <a:rPr lang="hu-HU" dirty="0" err="1" smtClean="0"/>
              <a:t>ms</a:t>
            </a:r>
            <a:endParaRPr lang="hu-HU" dirty="0" smtClean="0"/>
          </a:p>
          <a:p>
            <a:r>
              <a:rPr lang="hu-HU" dirty="0" err="1" smtClean="0"/>
              <a:t>Preszinaptikus</a:t>
            </a:r>
            <a:r>
              <a:rPr lang="hu-HU" dirty="0" smtClean="0"/>
              <a:t> – </a:t>
            </a:r>
            <a:r>
              <a:rPr lang="hu-HU" dirty="0" err="1" smtClean="0"/>
              <a:t>posztszinaptikus</a:t>
            </a:r>
            <a:r>
              <a:rPr lang="hu-HU" dirty="0" smtClean="0"/>
              <a:t> áttevődés időtartama</a:t>
            </a:r>
          </a:p>
          <a:p>
            <a:r>
              <a:rPr lang="hu-HU" dirty="0" smtClean="0"/>
              <a:t>Mediátor (</a:t>
            </a:r>
            <a:r>
              <a:rPr lang="hu-HU" dirty="0" err="1" smtClean="0"/>
              <a:t>transzmitter</a:t>
            </a:r>
            <a:r>
              <a:rPr lang="hu-HU" dirty="0" smtClean="0"/>
              <a:t>) felszabadulás + hatásának kifejlődése</a:t>
            </a:r>
          </a:p>
          <a:p>
            <a:r>
              <a:rPr lang="hu-HU" dirty="0" smtClean="0"/>
              <a:t>Sok szinapszis a </a:t>
            </a:r>
            <a:r>
              <a:rPr lang="hu-HU" dirty="0" err="1" smtClean="0"/>
              <a:t>neuronláncban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lassúbb vezetés</a:t>
            </a:r>
          </a:p>
        </p:txBody>
      </p:sp>
    </p:spTree>
    <p:extLst>
      <p:ext uri="{BB962C8B-B14F-4D97-AF65-F5344CB8AC3E}">
        <p14:creationId xmlns:p14="http://schemas.microsoft.com/office/powerpoint/2010/main" val="33213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EPSP</a:t>
            </a:r>
            <a:br>
              <a:rPr lang="hu-HU" dirty="0" smtClean="0"/>
            </a:br>
            <a:r>
              <a:rPr lang="hu-HU" dirty="0" smtClean="0"/>
              <a:t>nem „minden vagy semmi” válasz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Excitátoros</a:t>
            </a:r>
            <a:r>
              <a:rPr lang="hu-HU" dirty="0" smtClean="0"/>
              <a:t> </a:t>
            </a:r>
            <a:r>
              <a:rPr lang="hu-HU" dirty="0" err="1" smtClean="0"/>
              <a:t>posztszinaptikus</a:t>
            </a:r>
            <a:r>
              <a:rPr lang="hu-HU" dirty="0" smtClean="0"/>
              <a:t> potenciál</a:t>
            </a:r>
          </a:p>
          <a:p>
            <a:r>
              <a:rPr lang="hu-HU" dirty="0" smtClean="0"/>
              <a:t>Egy ingerlésre megfigyelhető válasz a </a:t>
            </a:r>
            <a:r>
              <a:rPr lang="hu-HU" dirty="0" err="1" smtClean="0"/>
              <a:t>posztszinaptikus</a:t>
            </a:r>
            <a:r>
              <a:rPr lang="hu-HU" dirty="0" smtClean="0"/>
              <a:t> membránon a végkészüléknek (</a:t>
            </a:r>
            <a:r>
              <a:rPr lang="hu-HU" dirty="0" err="1" smtClean="0"/>
              <a:t>vk</a:t>
            </a:r>
            <a:r>
              <a:rPr lang="hu-HU" dirty="0" smtClean="0"/>
              <a:t>) megfelelően</a:t>
            </a:r>
          </a:p>
          <a:p>
            <a:pPr lvl="1"/>
            <a:r>
              <a:rPr lang="hu-HU" dirty="0" smtClean="0"/>
              <a:t>A neuron ingerlékenysége megnő</a:t>
            </a:r>
          </a:p>
          <a:p>
            <a:r>
              <a:rPr lang="hu-HU" dirty="0" err="1" smtClean="0"/>
              <a:t>Szummáció</a:t>
            </a:r>
            <a:r>
              <a:rPr lang="hu-HU" dirty="0" smtClean="0"/>
              <a:t>: térbeli és időbeli</a:t>
            </a:r>
          </a:p>
          <a:p>
            <a:pPr lvl="1"/>
            <a:r>
              <a:rPr lang="hu-HU" dirty="0" smtClean="0"/>
              <a:t>Az aktív </a:t>
            </a:r>
            <a:r>
              <a:rPr lang="hu-HU" dirty="0" err="1" smtClean="0"/>
              <a:t>végkészélükek</a:t>
            </a:r>
            <a:r>
              <a:rPr lang="hu-HU" dirty="0" smtClean="0"/>
              <a:t> által okozott depolarizációk összeadódnak</a:t>
            </a:r>
          </a:p>
          <a:p>
            <a:pPr lvl="1"/>
            <a:r>
              <a:rPr lang="hu-HU" dirty="0" smtClean="0"/>
              <a:t>Térbeli: egyidejűleg több </a:t>
            </a:r>
            <a:r>
              <a:rPr lang="hu-HU" dirty="0" err="1" smtClean="0"/>
              <a:t>vk</a:t>
            </a:r>
            <a:r>
              <a:rPr lang="hu-HU" dirty="0" smtClean="0"/>
              <a:t> aktív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err="1" smtClean="0">
                <a:sym typeface="Wingdings" panose="05000000000000000000" pitchFamily="2" charset="2"/>
              </a:rPr>
              <a:t>facilitáció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Időbeli: ismételt </a:t>
            </a:r>
            <a:r>
              <a:rPr lang="hu-HU" dirty="0" err="1" smtClean="0">
                <a:sym typeface="Wingdings" panose="05000000000000000000" pitchFamily="2" charset="2"/>
              </a:rPr>
              <a:t>afferens</a:t>
            </a:r>
            <a:r>
              <a:rPr lang="hu-HU" dirty="0" smtClean="0">
                <a:sym typeface="Wingdings" panose="05000000000000000000" pitchFamily="2" charset="2"/>
              </a:rPr>
              <a:t> ingerek</a:t>
            </a: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9350"/>
            <a:ext cx="55530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651</Words>
  <Application>Microsoft Office PowerPoint</Application>
  <PresentationFormat>Diavetítés a képernyőre (4:3 oldalarány)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Mozgástan, mozgásfejlődés, neurobiológia</vt:lpstr>
      <vt:lpstr>A szinaptikus áttevődés</vt:lpstr>
      <vt:lpstr>A szinapszis</vt:lpstr>
      <vt:lpstr>A szinapszis</vt:lpstr>
      <vt:lpstr>Szinaptikus áttevődés</vt:lpstr>
      <vt:lpstr>Szinaptikus végkészülék</vt:lpstr>
      <vt:lpstr>Konvergencia és divergencia</vt:lpstr>
      <vt:lpstr>Szinaptikus késés</vt:lpstr>
      <vt:lpstr>EPSP nem „minden vagy semmi” válasz</vt:lpstr>
      <vt:lpstr>Az EPSP ionális alapjai</vt:lpstr>
      <vt:lpstr>IPSP nem „minden vagy semmi” válasz</vt:lpstr>
      <vt:lpstr>Az IPSP ionális alapjai</vt:lpstr>
      <vt:lpstr>Posztszinaptikus gátlásért felelős neuronok</vt:lpstr>
      <vt:lpstr>Akciós potenciál kialakulása</vt:lpstr>
      <vt:lpstr>Gátlás a szinapszisokban</vt:lpstr>
      <vt:lpstr>PowerPoint bemutató</vt:lpstr>
      <vt:lpstr>Negatív feedback gátlás</vt:lpstr>
      <vt:lpstr>Szummáció és okklúzió</vt:lpstr>
      <vt:lpstr>Szinaptikus plaszticitás és tanulás</vt:lpstr>
      <vt:lpstr>Neuromuszkuláris átvitel myoneurális kapcsolat</vt:lpstr>
      <vt:lpstr>Neuromuszkuláris átvitel myoneurális kapcsolat</vt:lpstr>
      <vt:lpstr>Neuromuszkuláris átvitel</vt:lpstr>
      <vt:lpstr>Transzmitter kvantumok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William</cp:lastModifiedBy>
  <cp:revision>51</cp:revision>
  <dcterms:created xsi:type="dcterms:W3CDTF">2015-08-18T11:06:56Z</dcterms:created>
  <dcterms:modified xsi:type="dcterms:W3CDTF">2016-09-21T13:46:56Z</dcterms:modified>
</cp:coreProperties>
</file>