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6" d="100"/>
          <a:sy n="116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8245-D9BF-4F13-BD87-163F1F7B94B1}" type="datetimeFigureOut">
              <a:rPr lang="hu-HU" smtClean="0"/>
              <a:t>2016.11.09.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C48DC-A2AD-416A-BBD6-F9153EEC54F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60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/>
              <a:pPr/>
              <a:t>2016.11.09.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95936" y="3933056"/>
            <a:ext cx="4748064" cy="360041"/>
          </a:xfrm>
        </p:spPr>
        <p:txBody>
          <a:bodyPr>
            <a:noAutofit/>
          </a:bodyPr>
          <a:lstStyle/>
          <a:p>
            <a:pPr algn="r"/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Mozgástan, mozgásfejlődés, neurobiológia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499992" y="4365104"/>
            <a:ext cx="4240560" cy="504056"/>
          </a:xfrm>
        </p:spPr>
        <p:txBody>
          <a:bodyPr>
            <a:normAutofit/>
          </a:bodyPr>
          <a:lstStyle/>
          <a:p>
            <a:pPr algn="r"/>
            <a:r>
              <a:rPr lang="hu-H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Oktató: Katona Péter</a:t>
            </a:r>
            <a:endParaRPr lang="hu-HU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Reflexek kölcsönhatásai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Bicskajelenség</a:t>
            </a:r>
          </a:p>
          <a:p>
            <a:r>
              <a:rPr lang="hu-HU" dirty="0" smtClean="0"/>
              <a:t>Természetes mozgások során több receptor aktiválódik </a:t>
            </a:r>
            <a:r>
              <a:rPr lang="hu-HU" dirty="0" smtClean="0">
                <a:sym typeface="Wingdings" panose="05000000000000000000" pitchFamily="2" charset="2"/>
              </a:rPr>
              <a:t> izmok közti és ízületek közti hatás</a:t>
            </a:r>
          </a:p>
          <a:p>
            <a:pPr lvl="1"/>
            <a:r>
              <a:rPr lang="hu-HU" dirty="0" err="1" smtClean="0">
                <a:sym typeface="Wingdings" panose="05000000000000000000" pitchFamily="2" charset="2"/>
              </a:rPr>
              <a:t>Biarticularis</a:t>
            </a:r>
            <a:r>
              <a:rPr lang="hu-HU" dirty="0" smtClean="0">
                <a:sym typeface="Wingdings" panose="05000000000000000000" pitchFamily="2" charset="2"/>
              </a:rPr>
              <a:t> izmok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56249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Központi minta generátor - CPG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Lefejezett csirke fut és csapkod a szárnyaival</a:t>
            </a:r>
          </a:p>
          <a:p>
            <a:pPr lvl="1"/>
            <a:r>
              <a:rPr lang="hu-HU" dirty="0" smtClean="0"/>
              <a:t>Helyváltoztató mozgást a gerincvelő (is) szabályozza</a:t>
            </a:r>
          </a:p>
          <a:p>
            <a:r>
              <a:rPr lang="hu-HU" dirty="0" smtClean="0"/>
              <a:t>Brown: hátsó gyökök átmetszése esetén is megfigyelhető helyváltoztató mozgás</a:t>
            </a:r>
          </a:p>
          <a:p>
            <a:pPr lvl="1"/>
            <a:r>
              <a:rPr lang="hu-HU" dirty="0" smtClean="0"/>
              <a:t>Tehát nem reflex</a:t>
            </a:r>
          </a:p>
          <a:p>
            <a:r>
              <a:rPr lang="hu-HU" dirty="0" smtClean="0"/>
              <a:t>Gerincvelő „külső” hatásoktól függetlenül ritmusos aktivitást idéz elő az alfa-motoneuronokban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35460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minta generátor - CPG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Idegi rendszer, ami egységes mintájú aktivitást szabályoz önállóan – felsőbb központból vagy a perifériáról érkező rendezett bementi jel nélkül</a:t>
            </a:r>
          </a:p>
          <a:p>
            <a:pPr lvl="1"/>
            <a:r>
              <a:rPr lang="hu-HU" dirty="0" smtClean="0"/>
              <a:t>Főleg ritmikus/ciklikus mozgások</a:t>
            </a:r>
          </a:p>
          <a:p>
            <a:pPr lvl="2"/>
            <a:r>
              <a:rPr lang="hu-HU" dirty="0" smtClean="0"/>
              <a:t>Járás, légzés, rágás</a:t>
            </a:r>
          </a:p>
        </p:txBody>
      </p:sp>
    </p:spTree>
    <p:extLst>
      <p:ext uri="{BB962C8B-B14F-4D97-AF65-F5344CB8AC3E}">
        <p14:creationId xmlns:p14="http://schemas.microsoft.com/office/powerpoint/2010/main" val="39641995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minta generátor - CPG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/>
          </a:bodyPr>
          <a:lstStyle/>
          <a:p>
            <a:r>
              <a:rPr lang="hu-HU" dirty="0" smtClean="0"/>
              <a:t>(Two) Half-center model</a:t>
            </a:r>
          </a:p>
          <a:p>
            <a:r>
              <a:rPr lang="hu-HU" dirty="0" smtClean="0"/>
              <a:t>Fáradás szerepe</a:t>
            </a:r>
          </a:p>
          <a:p>
            <a:r>
              <a:rPr lang="hu-HU" dirty="0" smtClean="0"/>
              <a:t>Afferentáció szerepe:</a:t>
            </a:r>
          </a:p>
          <a:p>
            <a:pPr lvl="1"/>
            <a:r>
              <a:rPr lang="hu-HU" dirty="0" smtClean="0"/>
              <a:t>Kezdés</a:t>
            </a:r>
          </a:p>
          <a:p>
            <a:pPr lvl="1"/>
            <a:r>
              <a:rPr lang="hu-HU" dirty="0" smtClean="0"/>
              <a:t>Befelyezés</a:t>
            </a:r>
          </a:p>
          <a:p>
            <a:pPr lvl="1"/>
            <a:r>
              <a:rPr lang="hu-HU" dirty="0" smtClean="0"/>
              <a:t>Módosítás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4372"/>
            <a:ext cx="47752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3319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minta generátor - CPG</a:t>
            </a:r>
          </a:p>
        </p:txBody>
      </p:sp>
      <p:sp>
        <p:nvSpPr>
          <p:cNvPr id="4" name="AutoShape 2" descr="https://photos-5.dropbox.com/t/2/AADG12cg25RjOA7FZ4lS6WlP3PtlxfSGz__epd1yAe_ouA/12/119317202/jpeg/256x256/1/_/1/2/2016-09-14%2018.04.56.jpg/ELupglwYozogAigC/jaH-pV2ZsxjK9xJa4nmwqKGltL68WUzJpaQPlzqalM4?size_mode=3&amp;size=2048x15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https://photos-5.dropbox.com/t/2/AADG12cg25RjOA7FZ4lS6WlP3PtlxfSGz__epd1yAe_ouA/12/119317202/jpeg/256x256/1/_/1/2/2016-09-14%2018.04.56.jpg/ELupglwYozogAigC/jaH-pV2ZsxjK9xJa4nmwqKGltL68WUzJpaQPlzqalM4?size_mode=3&amp;size=2048x153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6" y="153296"/>
            <a:ext cx="7920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94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minta generátor - CPG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Gerincvelő sérülés</a:t>
            </a:r>
          </a:p>
          <a:p>
            <a:pPr lvl="1"/>
            <a:r>
              <a:rPr lang="hu-HU" dirty="0" smtClean="0"/>
              <a:t>Szenzoros, mozgató és vegetatív hatások</a:t>
            </a:r>
          </a:p>
          <a:p>
            <a:pPr lvl="1"/>
            <a:r>
              <a:rPr lang="hu-HU" dirty="0" smtClean="0"/>
              <a:t>Sérülés magassága </a:t>
            </a:r>
            <a:r>
              <a:rPr lang="hu-HU" dirty="0" smtClean="0">
                <a:sym typeface="Wingdings" panose="05000000000000000000" pitchFamily="2" charset="2"/>
              </a:rPr>
              <a:t> érintett terület</a:t>
            </a:r>
          </a:p>
          <a:p>
            <a:pPr lvl="1"/>
            <a:r>
              <a:rPr lang="hu-HU" dirty="0"/>
              <a:t>G</a:t>
            </a:r>
            <a:r>
              <a:rPr lang="hu-HU" dirty="0" smtClean="0"/>
              <a:t>örcsösség – spaszticitás</a:t>
            </a:r>
          </a:p>
          <a:p>
            <a:pPr lvl="2"/>
            <a:r>
              <a:rPr lang="hu-HU" dirty="0" smtClean="0"/>
              <a:t>Jackson:</a:t>
            </a:r>
          </a:p>
          <a:p>
            <a:pPr lvl="3"/>
            <a:r>
              <a:rPr lang="hu-HU" dirty="0" smtClean="0"/>
              <a:t>Pozitív jelek: görcsök, klónus, bicskajelenség, visszahúzó reflex, dystónia</a:t>
            </a:r>
          </a:p>
          <a:p>
            <a:pPr lvl="3"/>
            <a:r>
              <a:rPr lang="hu-HU" dirty="0" smtClean="0"/>
              <a:t>Negatív jelek: gyengeség, koordinálatlanság</a:t>
            </a:r>
          </a:p>
          <a:p>
            <a:pPr lvl="2"/>
            <a:r>
              <a:rPr lang="hu-HU" dirty="0" smtClean="0"/>
              <a:t>Sebességfüggő tulajdonságok</a:t>
            </a:r>
          </a:p>
          <a:p>
            <a:pPr lvl="1"/>
            <a:r>
              <a:rPr lang="hu-HU" dirty="0" smtClean="0"/>
              <a:t>Fokozott tónus</a:t>
            </a:r>
          </a:p>
        </p:txBody>
      </p:sp>
    </p:spTree>
    <p:extLst>
      <p:ext uri="{BB962C8B-B14F-4D97-AF65-F5344CB8AC3E}">
        <p14:creationId xmlns:p14="http://schemas.microsoft.com/office/powerpoint/2010/main" val="38009033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 – Funkciók elkülönülése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Évszázados viták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Különböző területek – különböző funkciók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Bármely terület képes ellátni bármilyen funkciót</a:t>
            </a:r>
          </a:p>
          <a:p>
            <a:pPr marL="1371600" lvl="2" indent="-514350"/>
            <a:r>
              <a:rPr lang="hu-HU" dirty="0" smtClean="0"/>
              <a:t>Genetika</a:t>
            </a:r>
          </a:p>
          <a:p>
            <a:pPr marL="1371600" lvl="2" indent="-514350"/>
            <a:r>
              <a:rPr lang="hu-HU" dirty="0" smtClean="0"/>
              <a:t>Tapasztalat, fejlődés</a:t>
            </a:r>
          </a:p>
          <a:p>
            <a:pPr marL="571500" indent="-514350"/>
            <a:r>
              <a:rPr lang="hu-HU" dirty="0" smtClean="0"/>
              <a:t>Plaszticitás – agy különböző részei képesek megváltoztatni a működésüket sérülések vagy tanulás hatására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92171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Agy – Feladatok szétosztása/megosztása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DPM – distributed processing modul (Houk)</a:t>
            </a:r>
          </a:p>
          <a:p>
            <a:pPr lvl="1"/>
            <a:r>
              <a:rPr lang="hu-HU" dirty="0" smtClean="0"/>
              <a:t>Meghatározott bejövő jelek átalakítása meghatározott kimenő jelekké</a:t>
            </a:r>
          </a:p>
          <a:p>
            <a:pPr lvl="2"/>
            <a:r>
              <a:rPr lang="hu-HU" dirty="0" smtClean="0"/>
              <a:t>Ezek felhasználása a legkülönbözőbb feladatok során</a:t>
            </a:r>
          </a:p>
          <a:p>
            <a:pPr lvl="1"/>
            <a:r>
              <a:rPr lang="hu-HU" dirty="0" smtClean="0"/>
              <a:t>„építőkockák”</a:t>
            </a:r>
          </a:p>
          <a:p>
            <a:pPr lvl="1"/>
            <a:r>
              <a:rPr lang="hu-HU" dirty="0" smtClean="0"/>
              <a:t>Pl.: hibakorrekció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37619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 – Fel- és leszálló pályák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Szenzoros+Motoros=Szenzorimotoros</a:t>
            </a:r>
          </a:p>
          <a:p>
            <a:pPr lvl="1"/>
            <a:r>
              <a:rPr lang="hu-HU" dirty="0" smtClean="0"/>
              <a:t>Szenzoros jelek eljuttatása az agyba – felszálló pályák</a:t>
            </a:r>
          </a:p>
          <a:p>
            <a:pPr lvl="1"/>
            <a:r>
              <a:rPr lang="hu-HU" dirty="0" smtClean="0"/>
              <a:t>Mozgási utasítás az izmokhoz – leszálló pályák</a:t>
            </a:r>
          </a:p>
          <a:p>
            <a:r>
              <a:rPr lang="hu-HU" dirty="0" smtClean="0"/>
              <a:t>Relé neuronok</a:t>
            </a:r>
          </a:p>
          <a:p>
            <a:pPr lvl="1"/>
            <a:r>
              <a:rPr lang="hu-HU" dirty="0" smtClean="0"/>
              <a:t>Thalamus</a:t>
            </a:r>
          </a:p>
          <a:p>
            <a:r>
              <a:rPr lang="hu-HU" dirty="0" smtClean="0"/>
              <a:t>Topografikus szerveződés</a:t>
            </a:r>
          </a:p>
          <a:p>
            <a:pPr marL="457200" lvl="1" indent="0">
              <a:buNone/>
            </a:pPr>
            <a:endParaRPr lang="hu-HU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96617"/>
            <a:ext cx="5562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072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Agykéreg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Agyféltekék legfelső rétege</a:t>
            </a:r>
          </a:p>
          <a:p>
            <a:r>
              <a:rPr lang="hu-HU" dirty="0" smtClean="0"/>
              <a:t>Főszerep az akaratlagos mozgásokban</a:t>
            </a:r>
          </a:p>
          <a:p>
            <a:pPr lvl="1"/>
            <a:r>
              <a:rPr lang="hu-HU" dirty="0" smtClean="0"/>
              <a:t>Több más funkció mellett</a:t>
            </a:r>
          </a:p>
          <a:p>
            <a:r>
              <a:rPr lang="hu-HU" dirty="0" smtClean="0"/>
              <a:t>Lebenyek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Frontális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Parietális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Temporális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Okcipitális</a:t>
            </a:r>
          </a:p>
          <a:p>
            <a:pPr marL="971550" lvl="1" indent="-514350">
              <a:buFont typeface="+mj-lt"/>
              <a:buAutoNum type="arabicPeriod"/>
            </a:pPr>
            <a:r>
              <a:rPr lang="hu-HU" dirty="0" smtClean="0"/>
              <a:t>Inzuláris</a:t>
            </a:r>
          </a:p>
          <a:p>
            <a:pPr marL="571500" indent="-514350"/>
            <a:r>
              <a:rPr lang="hu-HU" dirty="0" smtClean="0"/>
              <a:t>Brodmann mezők: 52 db</a:t>
            </a:r>
          </a:p>
        </p:txBody>
      </p:sp>
      <p:pic>
        <p:nvPicPr>
          <p:cNvPr id="3074" name="Picture 2" descr="Képtalálat a következ&amp;odblac;re: „insular lob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54" y="1700808"/>
            <a:ext cx="55245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&amp;odblac;re: „cortex lobe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7259"/>
            <a:ext cx="45243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857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idegrendszer mozgásszabályozásért felelős összetevői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19064"/>
          </a:xfrm>
        </p:spPr>
        <p:txBody>
          <a:bodyPr numCol="2">
            <a:normAutofit fontScale="77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Gerincvelő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CPG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hu-HU" dirty="0"/>
          </a:p>
          <a:p>
            <a:pPr algn="l"/>
            <a:endParaRPr lang="hu-HU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Agy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Nagyagy kéreg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Törzsdúcok – Bazális ganglionok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hu-HU" dirty="0" smtClean="0"/>
              <a:t>Kisagy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3013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Agykéreg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06" y="620688"/>
            <a:ext cx="59055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26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415014"/>
              </p:ext>
            </p:extLst>
          </p:nvPr>
        </p:nvGraphicFramePr>
        <p:xfrm>
          <a:off x="6804248" y="1197088"/>
          <a:ext cx="1104416" cy="30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Obraz - mapa bitowa" r:id="rId3" imgW="1200318" imgH="3285714" progId="Paint.Picture">
                  <p:embed/>
                </p:oleObj>
              </mc:Choice>
              <mc:Fallback>
                <p:oleObj name="Obraz - mapa bitowa" r:id="rId3" imgW="1200318" imgH="3285714" progId="Paint.Picture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197088"/>
                        <a:ext cx="1104416" cy="30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Agykéreg – Piramidális pálya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Kérgi idegsejtek (piramissejtek)</a:t>
            </a:r>
          </a:p>
          <a:p>
            <a:pPr lvl="1"/>
            <a:r>
              <a:rPr lang="hu-HU" dirty="0" smtClean="0"/>
              <a:t>Motoros mezők: Brodmann 4 és 6</a:t>
            </a:r>
          </a:p>
          <a:p>
            <a:r>
              <a:rPr lang="hu-HU" dirty="0" smtClean="0"/>
              <a:t>~1 millió rost</a:t>
            </a:r>
          </a:p>
          <a:p>
            <a:pPr lvl="1"/>
            <a:r>
              <a:rPr lang="hu-HU" dirty="0" smtClean="0"/>
              <a:t>90% mielinizált</a:t>
            </a:r>
          </a:p>
          <a:p>
            <a:r>
              <a:rPr lang="hu-HU" dirty="0" smtClean="0"/>
              <a:t>Két fő köteg</a:t>
            </a:r>
          </a:p>
          <a:p>
            <a:pPr lvl="1"/>
            <a:r>
              <a:rPr lang="hu-HU" dirty="0" smtClean="0"/>
              <a:t>Tractus corticospinalis </a:t>
            </a:r>
            <a:r>
              <a:rPr lang="hu-HU" dirty="0" smtClean="0">
                <a:sym typeface="Wingdings" panose="05000000000000000000" pitchFamily="2" charset="2"/>
              </a:rPr>
              <a:t> kéregből gerincvelőbe</a:t>
            </a:r>
            <a:endParaRPr lang="hu-HU" dirty="0" smtClean="0"/>
          </a:p>
          <a:p>
            <a:pPr lvl="1"/>
            <a:r>
              <a:rPr lang="hu-HU" dirty="0" smtClean="0"/>
              <a:t>Tractus corticobulbaris </a:t>
            </a:r>
            <a:r>
              <a:rPr lang="hu-HU" dirty="0" smtClean="0">
                <a:sym typeface="Wingdings" panose="05000000000000000000" pitchFamily="2" charset="2"/>
              </a:rPr>
              <a:t> kéregből agyidegmagvakhoz</a:t>
            </a:r>
          </a:p>
          <a:p>
            <a:r>
              <a:rPr lang="hu-HU" dirty="0"/>
              <a:t>Rostok több, mint 80%-a kereszteződik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124" name="Picture 4" descr="Képtalálat a következ&amp;odblac;re: „brodmann 4 6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37814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4929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Agykéreg – </a:t>
            </a:r>
            <a:r>
              <a:rPr lang="hu-HU" dirty="0" smtClean="0"/>
              <a:t>a homunculus</a:t>
            </a:r>
            <a:endParaRPr lang="hu-HU" dirty="0"/>
          </a:p>
        </p:txBody>
      </p:sp>
      <p:pic>
        <p:nvPicPr>
          <p:cNvPr id="7170" name="Picture 2" descr="Képtalálat a következ&amp;odblac;re: „homunculus”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62" y="1600200"/>
            <a:ext cx="61454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4088"/>
            <a:ext cx="59055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58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Agykéreg - Plaszticitás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Kivetülések „erejének” és mintázatának változása figyelhető meg</a:t>
            </a:r>
          </a:p>
          <a:p>
            <a:pPr lvl="1"/>
            <a:r>
              <a:rPr lang="hu-HU" dirty="0" smtClean="0"/>
              <a:t>Agysérülés</a:t>
            </a:r>
          </a:p>
          <a:p>
            <a:pPr lvl="1"/>
            <a:r>
              <a:rPr lang="hu-HU" dirty="0" smtClean="0"/>
              <a:t>Amputáció</a:t>
            </a:r>
          </a:p>
          <a:p>
            <a:pPr lvl="1"/>
            <a:r>
              <a:rPr lang="hu-HU" dirty="0" smtClean="0"/>
              <a:t>Rehabilitáció</a:t>
            </a:r>
          </a:p>
          <a:p>
            <a:pPr lvl="1"/>
            <a:r>
              <a:rPr lang="hu-HU" dirty="0" smtClean="0"/>
              <a:t>Gyakorlás (hangszer, Braille olvasás)</a:t>
            </a:r>
          </a:p>
          <a:p>
            <a:pPr lvl="1"/>
            <a:r>
              <a:rPr lang="hu-HU" dirty="0" smtClean="0"/>
              <a:t>Gyors alkalmazkodás – akár egy óra alatt</a:t>
            </a:r>
          </a:p>
          <a:p>
            <a:pPr lvl="2"/>
            <a:r>
              <a:rPr lang="hu-HU" dirty="0" smtClean="0"/>
              <a:t>Végrehajtóhoz tartozó terület megnövekedik</a:t>
            </a:r>
          </a:p>
          <a:p>
            <a:pPr lvl="2"/>
            <a:r>
              <a:rPr lang="hu-HU" dirty="0" smtClean="0"/>
              <a:t>Határérték csökken</a:t>
            </a:r>
          </a:p>
          <a:p>
            <a:pPr lvl="1"/>
            <a:r>
              <a:rPr lang="hu-HU" dirty="0" smtClean="0"/>
              <a:t>Összetettebb koordinációt igénylő feladat </a:t>
            </a:r>
            <a:r>
              <a:rPr lang="hu-HU" dirty="0" smtClean="0">
                <a:sym typeface="Wingdings" panose="05000000000000000000" pitchFamily="2" charset="2"/>
              </a:rPr>
              <a:t> feladatfüggő változások, pl.: határérték növekedik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763677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Agykéreg - Változók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20. század: Különböző külső változók agyi neuronok aktivitásához kapcsolása</a:t>
            </a:r>
            <a:br>
              <a:rPr lang="hu-HU" dirty="0" smtClean="0"/>
            </a:br>
            <a:r>
              <a:rPr lang="hu-HU" dirty="0" smtClean="0"/>
              <a:t>(Pl.: Evarts és mtsi </a:t>
            </a:r>
            <a:r>
              <a:rPr lang="hu-HU" dirty="0" smtClean="0">
                <a:sym typeface="Wingdings" panose="05000000000000000000" pitchFamily="2" charset="2"/>
              </a:rPr>
              <a:t> agyi neuronok aktivitása és kifejtett erő közti összefüggés)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Legújabb eredmények: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Neuron populációk vizsgálata</a:t>
            </a:r>
          </a:p>
          <a:p>
            <a:pPr lvl="2"/>
            <a:r>
              <a:rPr lang="hu-HU" dirty="0" smtClean="0">
                <a:sym typeface="Wingdings" panose="05000000000000000000" pitchFamily="2" charset="2"/>
              </a:rPr>
              <a:t>Előnyben részesített irány minden változó esetében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371600"/>
            <a:ext cx="47752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82700"/>
            <a:ext cx="47117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23185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900" dirty="0"/>
              <a:t>Agykéreg </a:t>
            </a:r>
            <a:r>
              <a:rPr lang="hu-HU" sz="4900" dirty="0" smtClean="0"/>
              <a:t>– Tükör idegsejtek</a:t>
            </a:r>
            <a:br>
              <a:rPr lang="hu-HU" sz="4900" dirty="0" smtClean="0"/>
            </a:br>
            <a:r>
              <a:rPr lang="hu-HU" sz="2700" dirty="0" smtClean="0"/>
              <a:t>Giacomo Rizzolanti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Ventrális premotoros mezőben bizonyos idegsejtek aktivitása megnő bizonyos tevékenység végzése során illetve mások megfigyelésekor ugyanezen tevékenység végrahajtása közben (majomkísérletek)</a:t>
            </a:r>
          </a:p>
          <a:p>
            <a:pPr lvl="1"/>
            <a:r>
              <a:rPr lang="hu-HU" dirty="0" smtClean="0"/>
              <a:t>Emberben: Broca mező</a:t>
            </a:r>
          </a:p>
          <a:p>
            <a:r>
              <a:rPr lang="hu-HU" dirty="0" smtClean="0"/>
              <a:t>fMRI vizsgálatok: több agyi területen találhatóak tükör idegsejtek</a:t>
            </a:r>
          </a:p>
        </p:txBody>
      </p:sp>
    </p:spTree>
    <p:extLst>
      <p:ext uri="{BB962C8B-B14F-4D97-AF65-F5344CB8AC3E}">
        <p14:creationId xmlns:p14="http://schemas.microsoft.com/office/powerpoint/2010/main" val="19028683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Törzsdúcok – bazális ganglionok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Páros magvak (5x2=10)</a:t>
            </a:r>
          </a:p>
          <a:p>
            <a:pPr lvl="1"/>
            <a:r>
              <a:rPr lang="hu-HU" dirty="0" smtClean="0"/>
              <a:t>3 pár a </a:t>
            </a:r>
            <a:r>
              <a:rPr lang="hu-HU" dirty="0" err="1"/>
              <a:t>T</a:t>
            </a:r>
            <a:r>
              <a:rPr lang="hu-HU" dirty="0" err="1" smtClean="0"/>
              <a:t>halamusba</a:t>
            </a:r>
            <a:r>
              <a:rPr lang="hu-HU" dirty="0" smtClean="0"/>
              <a:t> ágyazódva</a:t>
            </a:r>
          </a:p>
          <a:p>
            <a:r>
              <a:rPr lang="hu-HU" dirty="0" smtClean="0"/>
              <a:t>Nincsenek közvetlen kapcsolatban a gerincvelővel</a:t>
            </a:r>
          </a:p>
          <a:p>
            <a:r>
              <a:rPr lang="hu-HU" dirty="0" smtClean="0"/>
              <a:t>Mozgások megkezdése és részeinek sorbarendezése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1652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Törzsdúcok – </a:t>
            </a:r>
            <a:r>
              <a:rPr lang="hu-HU" dirty="0" err="1"/>
              <a:t>bazális</a:t>
            </a:r>
            <a:r>
              <a:rPr lang="hu-HU" dirty="0"/>
              <a:t> </a:t>
            </a:r>
            <a:r>
              <a:rPr lang="hu-HU" dirty="0" err="1"/>
              <a:t>ganglionok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>
                <a:latin typeface="Times New Roman" charset="0"/>
                <a:ea typeface="ＭＳ Ｐゴシック" charset="0"/>
              </a:rPr>
              <a:t>G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lobus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pallidus</a:t>
            </a:r>
            <a:endParaRPr lang="hu-HU" dirty="0">
              <a:latin typeface="Times New Roman" charset="0"/>
              <a:ea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</a:rPr>
              <a:t>Putamen</a:t>
            </a:r>
            <a:endParaRPr lang="hu-HU" dirty="0" smtClean="0">
              <a:latin typeface="Times New Roman" charset="0"/>
              <a:ea typeface="ＭＳ Ｐゴシック" charset="0"/>
            </a:endParaRPr>
          </a:p>
          <a:p>
            <a:r>
              <a:rPr lang="hu-HU" dirty="0">
                <a:latin typeface="Times New Roman" charset="0"/>
                <a:ea typeface="ＭＳ Ｐゴシック" charset="0"/>
              </a:rPr>
              <a:t>N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ucleus</a:t>
            </a:r>
            <a:r>
              <a:rPr lang="hu-HU" dirty="0" smtClean="0">
                <a:latin typeface="Times New Roman" charset="0"/>
                <a:ea typeface="ＭＳ Ｐゴシック" charset="0"/>
              </a:rPr>
              <a:t> </a:t>
            </a:r>
            <a:r>
              <a:rPr lang="hu-HU" dirty="0" err="1" smtClean="0">
                <a:latin typeface="Times New Roman" charset="0"/>
                <a:ea typeface="ＭＳ Ｐゴシック" charset="0"/>
              </a:rPr>
              <a:t>caudatus</a:t>
            </a:r>
            <a:endParaRPr lang="hu-HU" dirty="0" smtClean="0">
              <a:latin typeface="Times New Roman" charset="0"/>
              <a:ea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</a:rPr>
              <a:t>Nucleus</a:t>
            </a:r>
            <a:r>
              <a:rPr lang="hu-HU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subthalamic</a:t>
            </a:r>
            <a:r>
              <a:rPr lang="hu-HU" dirty="0" err="1" smtClean="0">
                <a:latin typeface="Times New Roman" charset="0"/>
                <a:ea typeface="ＭＳ Ｐゴシック" charset="0"/>
              </a:rPr>
              <a:t>us</a:t>
            </a:r>
            <a:endParaRPr lang="hu-HU" dirty="0" smtClean="0">
              <a:latin typeface="Times New Roman" charset="0"/>
              <a:ea typeface="ＭＳ Ｐゴシック" charset="0"/>
            </a:endParaRPr>
          </a:p>
          <a:p>
            <a:r>
              <a:rPr lang="hu-HU" dirty="0">
                <a:latin typeface="Times New Roman" charset="0"/>
                <a:ea typeface="ＭＳ Ｐゴシック" charset="0"/>
              </a:rPr>
              <a:t>S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ubstantia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nigra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endParaRPr lang="hu-HU" dirty="0"/>
          </a:p>
        </p:txBody>
      </p:sp>
      <p:pic>
        <p:nvPicPr>
          <p:cNvPr id="6" name="Picture 1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0200"/>
            <a:ext cx="4082549" cy="30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7716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Törzsdúcok – </a:t>
            </a:r>
            <a:r>
              <a:rPr lang="hu-HU" dirty="0" err="1"/>
              <a:t>bazális</a:t>
            </a:r>
            <a:r>
              <a:rPr lang="hu-HU" dirty="0"/>
              <a:t> </a:t>
            </a:r>
            <a:r>
              <a:rPr lang="hu-HU" dirty="0" err="1"/>
              <a:t>ganglionok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1268760"/>
            <a:ext cx="5400000" cy="47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853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Mozgászavar a törzsdúcok abnormális működésének következtében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Hyperkinézia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hu-HU" dirty="0" smtClean="0"/>
              <a:t>Huntington-kór – indirekt kör</a:t>
            </a:r>
          </a:p>
          <a:p>
            <a:pPr lvl="2"/>
            <a:r>
              <a:rPr lang="hu-HU" dirty="0" smtClean="0"/>
              <a:t>Táncszerű járás</a:t>
            </a:r>
          </a:p>
          <a:p>
            <a:pPr lvl="1"/>
            <a:r>
              <a:rPr lang="hu-HU" dirty="0" err="1" smtClean="0"/>
              <a:t>Hemiballizmus</a:t>
            </a:r>
            <a:r>
              <a:rPr lang="hu-HU" dirty="0" smtClean="0"/>
              <a:t> – n. </a:t>
            </a:r>
            <a:r>
              <a:rPr lang="hu-HU" dirty="0" err="1" smtClean="0"/>
              <a:t>subthalmicus</a:t>
            </a:r>
            <a:endParaRPr lang="hu-HU" dirty="0" smtClean="0"/>
          </a:p>
          <a:p>
            <a:pPr lvl="2"/>
            <a:r>
              <a:rPr lang="hu-HU" dirty="0" smtClean="0"/>
              <a:t>Egy oldalon</a:t>
            </a:r>
          </a:p>
          <a:p>
            <a:pPr lvl="1"/>
            <a:r>
              <a:rPr lang="hu-HU" dirty="0" err="1" smtClean="0"/>
              <a:t>Dystónia</a:t>
            </a:r>
            <a:endParaRPr lang="hu-HU" dirty="0" smtClean="0"/>
          </a:p>
          <a:p>
            <a:pPr lvl="2"/>
            <a:r>
              <a:rPr lang="hu-HU" dirty="0" smtClean="0"/>
              <a:t>Legkevésbé ismert patológia</a:t>
            </a:r>
          </a:p>
          <a:p>
            <a:pPr lvl="2"/>
            <a:r>
              <a:rPr lang="hu-HU" dirty="0" smtClean="0"/>
              <a:t>Sokszor nincs törzsdúc-károsodás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 smtClean="0"/>
              <a:t>Hypokinézia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dirty="0" smtClean="0"/>
              <a:t>Parkinson-kór – s. </a:t>
            </a:r>
            <a:r>
              <a:rPr lang="hu-HU" dirty="0" err="1" smtClean="0"/>
              <a:t>nigra</a:t>
            </a:r>
            <a:endParaRPr lang="hu-HU" dirty="0" smtClean="0"/>
          </a:p>
          <a:p>
            <a:pPr lvl="1"/>
            <a:r>
              <a:rPr lang="hu-HU" dirty="0" smtClean="0"/>
              <a:t>Mozgás indítás és módosítás</a:t>
            </a:r>
          </a:p>
          <a:p>
            <a:pPr lvl="1"/>
            <a:r>
              <a:rPr lang="hu-HU" dirty="0" smtClean="0"/>
              <a:t>Lassú mozgás</a:t>
            </a:r>
          </a:p>
          <a:p>
            <a:pPr lvl="1"/>
            <a:r>
              <a:rPr lang="hu-HU" dirty="0" err="1" smtClean="0"/>
              <a:t>Tremor</a:t>
            </a:r>
            <a:r>
              <a:rPr lang="hu-HU" dirty="0" smtClean="0"/>
              <a:t> (5-6 Hz)</a:t>
            </a:r>
          </a:p>
          <a:p>
            <a:pPr lvl="1"/>
            <a:r>
              <a:rPr lang="hu-HU" dirty="0" err="1" smtClean="0"/>
              <a:t>Rigiditás</a:t>
            </a:r>
            <a:endParaRPr lang="hu-HU" dirty="0" smtClean="0"/>
          </a:p>
          <a:p>
            <a:pPr lvl="1"/>
            <a:r>
              <a:rPr lang="hu-HU" dirty="0" smtClean="0"/>
              <a:t>Instabil testtartás</a:t>
            </a:r>
          </a:p>
          <a:p>
            <a:pPr lvl="1"/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370870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 bldLvl="3"/>
      <p:bldP spid="5" grpId="0" build="p"/>
      <p:bldP spid="6" grpId="0" build="p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176000" cy="5839079"/>
          </a:xfrm>
        </p:spPr>
      </p:pic>
    </p:spTree>
    <p:extLst>
      <p:ext uri="{BB962C8B-B14F-4D97-AF65-F5344CB8AC3E}">
        <p14:creationId xmlns:p14="http://schemas.microsoft.com/office/powerpoint/2010/main" val="71544419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Törzsdúcok – </a:t>
            </a:r>
            <a:r>
              <a:rPr lang="hu-HU" dirty="0" err="1"/>
              <a:t>bazális</a:t>
            </a:r>
            <a:r>
              <a:rPr lang="hu-HU" dirty="0"/>
              <a:t> </a:t>
            </a:r>
            <a:r>
              <a:rPr lang="hu-HU" dirty="0" err="1"/>
              <a:t>ganglionok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Nem </a:t>
            </a:r>
            <a:r>
              <a:rPr lang="hu-HU" dirty="0" smtClean="0"/>
              <a:t>tisztázott szerep a mozgások szabályozásában</a:t>
            </a:r>
            <a:endParaRPr lang="hu-HU" dirty="0" smtClean="0"/>
          </a:p>
          <a:p>
            <a:r>
              <a:rPr lang="hu-HU" dirty="0" smtClean="0"/>
              <a:t>Ami biztos:</a:t>
            </a:r>
          </a:p>
          <a:p>
            <a:pPr lvl="1"/>
            <a:r>
              <a:rPr lang="hu-HU" dirty="0" smtClean="0"/>
              <a:t>Mozgások megindítása</a:t>
            </a:r>
          </a:p>
          <a:p>
            <a:pPr lvl="1"/>
            <a:r>
              <a:rPr lang="hu-HU" dirty="0" smtClean="0"/>
              <a:t>„</a:t>
            </a:r>
            <a:r>
              <a:rPr lang="hu-HU" dirty="0" err="1" smtClean="0"/>
              <a:t>Sequencing</a:t>
            </a:r>
            <a:r>
              <a:rPr lang="hu-HU" dirty="0" smtClean="0"/>
              <a:t>” – sorba rendezés</a:t>
            </a:r>
          </a:p>
          <a:p>
            <a:r>
              <a:rPr lang="hu-HU" dirty="0" smtClean="0"/>
              <a:t>Összekötő szerep: Közvetlenül nem határozzák meg a mozgás különböző paramétereit, de serkentik más, mozgásszabályozásban résztvevő idegrendszeri képletek működését</a:t>
            </a:r>
          </a:p>
          <a:p>
            <a:r>
              <a:rPr lang="hu-HU" dirty="0" smtClean="0"/>
              <a:t>Sejtések:</a:t>
            </a:r>
            <a:endParaRPr lang="hu-HU" dirty="0" smtClean="0"/>
          </a:p>
          <a:p>
            <a:pPr lvl="1"/>
            <a:r>
              <a:rPr lang="hu-HU" dirty="0" smtClean="0"/>
              <a:t>Szinergiák</a:t>
            </a:r>
          </a:p>
          <a:p>
            <a:pPr lvl="1"/>
            <a:r>
              <a:rPr lang="hu-HU" dirty="0" smtClean="0"/>
              <a:t>DPM – döntés a feladatok közt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695767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&amp;odblac;re: „cerebellum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078038"/>
            <a:ext cx="5191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Jól elkülönülő rész</a:t>
            </a:r>
          </a:p>
          <a:p>
            <a:r>
              <a:rPr lang="hu-HU" dirty="0" smtClean="0"/>
              <a:t>Több neuron, mint a kp-i idegrendszer egyéb részei összesen !!!</a:t>
            </a:r>
          </a:p>
          <a:p>
            <a:pPr lvl="1"/>
            <a:r>
              <a:rPr lang="hu-HU" dirty="0" smtClean="0"/>
              <a:t>5 idegsejt-típus</a:t>
            </a:r>
          </a:p>
          <a:p>
            <a:pPr lvl="1"/>
            <a:r>
              <a:rPr lang="hu-HU" dirty="0" smtClean="0"/>
              <a:t>Szabályos hálózatok</a:t>
            </a:r>
          </a:p>
          <a:p>
            <a:pPr marL="457200" lvl="1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Kisagy - </a:t>
            </a:r>
            <a:r>
              <a:rPr lang="hu-HU" dirty="0" err="1"/>
              <a:t>C</a:t>
            </a:r>
            <a:r>
              <a:rPr lang="hu-HU" dirty="0" err="1" smtClean="0"/>
              <a:t>erebellum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540016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Kisagy - </a:t>
            </a:r>
            <a:r>
              <a:rPr lang="hu-HU" dirty="0" err="1"/>
              <a:t>Cerebellum</a:t>
            </a:r>
            <a:endParaRPr lang="hu-HU" dirty="0"/>
          </a:p>
        </p:txBody>
      </p:sp>
      <p:grpSp>
        <p:nvGrpSpPr>
          <p:cNvPr id="4" name="Group 251"/>
          <p:cNvGrpSpPr>
            <a:grpSpLocks/>
          </p:cNvGrpSpPr>
          <p:nvPr/>
        </p:nvGrpSpPr>
        <p:grpSpPr bwMode="auto">
          <a:xfrm>
            <a:off x="4355976" y="1536700"/>
            <a:ext cx="4603750" cy="3997325"/>
            <a:chOff x="751" y="927"/>
            <a:chExt cx="3174" cy="2531"/>
          </a:xfrm>
        </p:grpSpPr>
        <p:sp>
          <p:nvSpPr>
            <p:cNvPr id="5" name="Line 143"/>
            <p:cNvSpPr>
              <a:spLocks noChangeShapeType="1"/>
            </p:cNvSpPr>
            <p:nvPr/>
          </p:nvSpPr>
          <p:spPr bwMode="auto">
            <a:xfrm>
              <a:off x="1536" y="1229"/>
              <a:ext cx="1215" cy="1"/>
            </a:xfrm>
            <a:prstGeom prst="line">
              <a:avLst/>
            </a:prstGeom>
            <a:noFill/>
            <a:ln w="428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" name="Oval 144"/>
            <p:cNvSpPr>
              <a:spLocks noChangeArrowheads="1"/>
            </p:cNvSpPr>
            <p:nvPr/>
          </p:nvSpPr>
          <p:spPr bwMode="auto">
            <a:xfrm>
              <a:off x="1591" y="1588"/>
              <a:ext cx="73" cy="16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7" name="Oval 145"/>
            <p:cNvSpPr>
              <a:spLocks noChangeArrowheads="1"/>
            </p:cNvSpPr>
            <p:nvPr/>
          </p:nvSpPr>
          <p:spPr bwMode="auto">
            <a:xfrm>
              <a:off x="1791" y="1603"/>
              <a:ext cx="73" cy="16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8" name="Oval 146"/>
            <p:cNvSpPr>
              <a:spLocks noChangeArrowheads="1"/>
            </p:cNvSpPr>
            <p:nvPr/>
          </p:nvSpPr>
          <p:spPr bwMode="auto">
            <a:xfrm>
              <a:off x="1993" y="1620"/>
              <a:ext cx="71" cy="167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9" name="Oval 147"/>
            <p:cNvSpPr>
              <a:spLocks noChangeArrowheads="1"/>
            </p:cNvSpPr>
            <p:nvPr/>
          </p:nvSpPr>
          <p:spPr bwMode="auto">
            <a:xfrm>
              <a:off x="2193" y="1540"/>
              <a:ext cx="71" cy="16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0" name="Oval 148"/>
            <p:cNvSpPr>
              <a:spLocks noChangeArrowheads="1"/>
            </p:cNvSpPr>
            <p:nvPr/>
          </p:nvSpPr>
          <p:spPr bwMode="auto">
            <a:xfrm>
              <a:off x="2425" y="1540"/>
              <a:ext cx="71" cy="16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1" name="Oval 149"/>
            <p:cNvSpPr>
              <a:spLocks noChangeArrowheads="1"/>
            </p:cNvSpPr>
            <p:nvPr/>
          </p:nvSpPr>
          <p:spPr bwMode="auto">
            <a:xfrm>
              <a:off x="2640" y="1603"/>
              <a:ext cx="73" cy="169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grpSp>
          <p:nvGrpSpPr>
            <p:cNvPr id="12" name="Group 154"/>
            <p:cNvGrpSpPr>
              <a:grpSpLocks/>
            </p:cNvGrpSpPr>
            <p:nvPr/>
          </p:nvGrpSpPr>
          <p:grpSpPr bwMode="auto">
            <a:xfrm>
              <a:off x="1520" y="1307"/>
              <a:ext cx="217" cy="297"/>
              <a:chOff x="1520" y="1307"/>
              <a:chExt cx="217" cy="297"/>
            </a:xfrm>
          </p:grpSpPr>
          <p:sp>
            <p:nvSpPr>
              <p:cNvPr id="103" name="Arc 150"/>
              <p:cNvSpPr>
                <a:spLocks/>
              </p:cNvSpPr>
              <p:nvPr/>
            </p:nvSpPr>
            <p:spPr bwMode="auto">
              <a:xfrm>
                <a:off x="1520" y="1325"/>
                <a:ext cx="105" cy="264"/>
              </a:xfrm>
              <a:custGeom>
                <a:avLst/>
                <a:gdLst>
                  <a:gd name="T0" fmla="*/ 0 w 21809"/>
                  <a:gd name="T1" fmla="*/ 0 h 21600"/>
                  <a:gd name="T2" fmla="*/ 1 w 21809"/>
                  <a:gd name="T3" fmla="*/ 3 h 21600"/>
                  <a:gd name="T4" fmla="*/ 0 w 21809"/>
                  <a:gd name="T5" fmla="*/ 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09" h="21600" fill="none" extrusionOk="0">
                    <a:moveTo>
                      <a:pt x="-1" y="1"/>
                    </a:moveTo>
                    <a:cubicBezTo>
                      <a:pt x="69" y="0"/>
                      <a:pt x="139" y="-1"/>
                      <a:pt x="209" y="-1"/>
                    </a:cubicBezTo>
                    <a:cubicBezTo>
                      <a:pt x="12138" y="-1"/>
                      <a:pt x="21809" y="9670"/>
                      <a:pt x="21809" y="21600"/>
                    </a:cubicBezTo>
                  </a:path>
                  <a:path w="21809" h="21600" stroke="0" extrusionOk="0">
                    <a:moveTo>
                      <a:pt x="-1" y="1"/>
                    </a:moveTo>
                    <a:cubicBezTo>
                      <a:pt x="69" y="0"/>
                      <a:pt x="139" y="-1"/>
                      <a:pt x="209" y="-1"/>
                    </a:cubicBezTo>
                    <a:cubicBezTo>
                      <a:pt x="12138" y="-1"/>
                      <a:pt x="21809" y="9670"/>
                      <a:pt x="21809" y="21600"/>
                    </a:cubicBezTo>
                    <a:lnTo>
                      <a:pt x="209" y="21600"/>
                    </a:lnTo>
                    <a:lnTo>
                      <a:pt x="-1" y="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4" name="Arc 151"/>
              <p:cNvSpPr>
                <a:spLocks/>
              </p:cNvSpPr>
              <p:nvPr/>
            </p:nvSpPr>
            <p:spPr bwMode="auto">
              <a:xfrm>
                <a:off x="1609" y="1307"/>
                <a:ext cx="96" cy="168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  <a:lnTo>
                      <a:pt x="21600" y="21600"/>
                    </a:lnTo>
                    <a:lnTo>
                      <a:pt x="-1" y="21599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5" name="Arc 152"/>
              <p:cNvSpPr>
                <a:spLocks/>
              </p:cNvSpPr>
              <p:nvPr/>
            </p:nvSpPr>
            <p:spPr bwMode="auto">
              <a:xfrm>
                <a:off x="1624" y="1373"/>
                <a:ext cx="113" cy="231"/>
              </a:xfrm>
              <a:custGeom>
                <a:avLst/>
                <a:gdLst>
                  <a:gd name="T0" fmla="*/ 0 w 21600"/>
                  <a:gd name="T1" fmla="*/ 2 h 21599"/>
                  <a:gd name="T2" fmla="*/ 1 w 21600"/>
                  <a:gd name="T3" fmla="*/ 0 h 21599"/>
                  <a:gd name="T4" fmla="*/ 1 w 21600"/>
                  <a:gd name="T5" fmla="*/ 2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744"/>
                      <a:pt x="9554" y="105"/>
                      <a:pt x="21407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744"/>
                      <a:pt x="9554" y="105"/>
                      <a:pt x="21407" y="-1"/>
                    </a:cubicBezTo>
                    <a:lnTo>
                      <a:pt x="21600" y="21599"/>
                    </a:lnTo>
                    <a:lnTo>
                      <a:pt x="-1" y="21598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6" name="Arc 153"/>
              <p:cNvSpPr>
                <a:spLocks/>
              </p:cNvSpPr>
              <p:nvPr/>
            </p:nvSpPr>
            <p:spPr bwMode="auto">
              <a:xfrm>
                <a:off x="1535" y="1451"/>
                <a:ext cx="82" cy="129"/>
              </a:xfrm>
              <a:custGeom>
                <a:avLst/>
                <a:gdLst>
                  <a:gd name="T0" fmla="*/ 0 w 21870"/>
                  <a:gd name="T1" fmla="*/ 0 h 21600"/>
                  <a:gd name="T2" fmla="*/ 0 w 21870"/>
                  <a:gd name="T3" fmla="*/ 1 h 21600"/>
                  <a:gd name="T4" fmla="*/ 0 w 21870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70" h="21600" fill="none" extrusionOk="0">
                    <a:moveTo>
                      <a:pt x="-1" y="1"/>
                    </a:moveTo>
                    <a:cubicBezTo>
                      <a:pt x="89" y="0"/>
                      <a:pt x="179" y="-1"/>
                      <a:pt x="270" y="-1"/>
                    </a:cubicBezTo>
                    <a:cubicBezTo>
                      <a:pt x="12199" y="-1"/>
                      <a:pt x="21870" y="9670"/>
                      <a:pt x="21870" y="21600"/>
                    </a:cubicBezTo>
                  </a:path>
                  <a:path w="21870" h="21600" stroke="0" extrusionOk="0">
                    <a:moveTo>
                      <a:pt x="-1" y="1"/>
                    </a:moveTo>
                    <a:cubicBezTo>
                      <a:pt x="89" y="0"/>
                      <a:pt x="179" y="-1"/>
                      <a:pt x="270" y="-1"/>
                    </a:cubicBezTo>
                    <a:cubicBezTo>
                      <a:pt x="12199" y="-1"/>
                      <a:pt x="21870" y="9670"/>
                      <a:pt x="21870" y="21600"/>
                    </a:cubicBezTo>
                    <a:lnTo>
                      <a:pt x="270" y="21600"/>
                    </a:lnTo>
                    <a:lnTo>
                      <a:pt x="-1" y="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3" name="Group 159"/>
            <p:cNvGrpSpPr>
              <a:grpSpLocks/>
            </p:cNvGrpSpPr>
            <p:nvPr/>
          </p:nvGrpSpPr>
          <p:grpSpPr bwMode="auto">
            <a:xfrm>
              <a:off x="1920" y="1332"/>
              <a:ext cx="216" cy="296"/>
              <a:chOff x="1920" y="1332"/>
              <a:chExt cx="216" cy="296"/>
            </a:xfrm>
          </p:grpSpPr>
          <p:sp>
            <p:nvSpPr>
              <p:cNvPr id="99" name="Arc 155"/>
              <p:cNvSpPr>
                <a:spLocks/>
              </p:cNvSpPr>
              <p:nvPr/>
            </p:nvSpPr>
            <p:spPr bwMode="auto">
              <a:xfrm>
                <a:off x="1920" y="1348"/>
                <a:ext cx="104" cy="264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0" name="Arc 156"/>
              <p:cNvSpPr>
                <a:spLocks/>
              </p:cNvSpPr>
              <p:nvPr/>
            </p:nvSpPr>
            <p:spPr bwMode="auto">
              <a:xfrm>
                <a:off x="2008" y="1332"/>
                <a:ext cx="96" cy="168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  <a:lnTo>
                      <a:pt x="21600" y="21600"/>
                    </a:lnTo>
                    <a:lnTo>
                      <a:pt x="-1" y="21599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1" name="Arc 157"/>
              <p:cNvSpPr>
                <a:spLocks/>
              </p:cNvSpPr>
              <p:nvPr/>
            </p:nvSpPr>
            <p:spPr bwMode="auto">
              <a:xfrm>
                <a:off x="2024" y="1396"/>
                <a:ext cx="112" cy="232"/>
              </a:xfrm>
              <a:custGeom>
                <a:avLst/>
                <a:gdLst>
                  <a:gd name="T0" fmla="*/ 0 w 21600"/>
                  <a:gd name="T1" fmla="*/ 2 h 21600"/>
                  <a:gd name="T2" fmla="*/ 1 w 21600"/>
                  <a:gd name="T3" fmla="*/ 0 h 21600"/>
                  <a:gd name="T4" fmla="*/ 1 w 21600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  <a:lnTo>
                      <a:pt x="21600" y="21600"/>
                    </a:lnTo>
                    <a:lnTo>
                      <a:pt x="-1" y="21599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2" name="Arc 158"/>
              <p:cNvSpPr>
                <a:spLocks/>
              </p:cNvSpPr>
              <p:nvPr/>
            </p:nvSpPr>
            <p:spPr bwMode="auto">
              <a:xfrm>
                <a:off x="1936" y="1476"/>
                <a:ext cx="80" cy="1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4" name="Group 164"/>
            <p:cNvGrpSpPr>
              <a:grpSpLocks/>
            </p:cNvGrpSpPr>
            <p:nvPr/>
          </p:nvGrpSpPr>
          <p:grpSpPr bwMode="auto">
            <a:xfrm>
              <a:off x="2352" y="1252"/>
              <a:ext cx="216" cy="296"/>
              <a:chOff x="2352" y="1252"/>
              <a:chExt cx="216" cy="296"/>
            </a:xfrm>
          </p:grpSpPr>
          <p:sp>
            <p:nvSpPr>
              <p:cNvPr id="95" name="Arc 160"/>
              <p:cNvSpPr>
                <a:spLocks/>
              </p:cNvSpPr>
              <p:nvPr/>
            </p:nvSpPr>
            <p:spPr bwMode="auto">
              <a:xfrm>
                <a:off x="2352" y="1267"/>
                <a:ext cx="104" cy="264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6" name="Arc 161"/>
              <p:cNvSpPr>
                <a:spLocks/>
              </p:cNvSpPr>
              <p:nvPr/>
            </p:nvSpPr>
            <p:spPr bwMode="auto">
              <a:xfrm>
                <a:off x="2440" y="1252"/>
                <a:ext cx="96" cy="168"/>
              </a:xfrm>
              <a:custGeom>
                <a:avLst/>
                <a:gdLst>
                  <a:gd name="T0" fmla="*/ 0 w 21600"/>
                  <a:gd name="T1" fmla="*/ 1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70"/>
                      <a:pt x="9670" y="-1"/>
                      <a:pt x="21600" y="-1"/>
                    </a:cubicBezTo>
                    <a:lnTo>
                      <a:pt x="21600" y="21600"/>
                    </a:lnTo>
                    <a:lnTo>
                      <a:pt x="-1" y="21599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7" name="Arc 162"/>
              <p:cNvSpPr>
                <a:spLocks/>
              </p:cNvSpPr>
              <p:nvPr/>
            </p:nvSpPr>
            <p:spPr bwMode="auto">
              <a:xfrm>
                <a:off x="2456" y="1315"/>
                <a:ext cx="112" cy="233"/>
              </a:xfrm>
              <a:custGeom>
                <a:avLst/>
                <a:gdLst>
                  <a:gd name="T0" fmla="*/ 0 w 21599"/>
                  <a:gd name="T1" fmla="*/ 3 h 21600"/>
                  <a:gd name="T2" fmla="*/ 1 w 21599"/>
                  <a:gd name="T3" fmla="*/ 0 h 21600"/>
                  <a:gd name="T4" fmla="*/ 1 w 21599"/>
                  <a:gd name="T5" fmla="*/ 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-1" y="21507"/>
                    </a:moveTo>
                    <a:cubicBezTo>
                      <a:pt x="49" y="9614"/>
                      <a:pt x="9705" y="-1"/>
                      <a:pt x="21599" y="-1"/>
                    </a:cubicBezTo>
                  </a:path>
                  <a:path w="21599" h="21600" stroke="0" extrusionOk="0">
                    <a:moveTo>
                      <a:pt x="-1" y="21507"/>
                    </a:moveTo>
                    <a:cubicBezTo>
                      <a:pt x="49" y="9614"/>
                      <a:pt x="9705" y="-1"/>
                      <a:pt x="21599" y="-1"/>
                    </a:cubicBezTo>
                    <a:lnTo>
                      <a:pt x="21599" y="21600"/>
                    </a:lnTo>
                    <a:lnTo>
                      <a:pt x="-1" y="21507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8" name="Arc 163"/>
              <p:cNvSpPr>
                <a:spLocks/>
              </p:cNvSpPr>
              <p:nvPr/>
            </p:nvSpPr>
            <p:spPr bwMode="auto">
              <a:xfrm>
                <a:off x="2368" y="1396"/>
                <a:ext cx="80" cy="128"/>
              </a:xfrm>
              <a:custGeom>
                <a:avLst/>
                <a:gdLst>
                  <a:gd name="T0" fmla="*/ 0 w 21869"/>
                  <a:gd name="T1" fmla="*/ 0 h 21600"/>
                  <a:gd name="T2" fmla="*/ 0 w 21869"/>
                  <a:gd name="T3" fmla="*/ 1 h 21600"/>
                  <a:gd name="T4" fmla="*/ 0 w 21869"/>
                  <a:gd name="T5" fmla="*/ 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869" h="21600" fill="none" extrusionOk="0">
                    <a:moveTo>
                      <a:pt x="-1" y="1"/>
                    </a:moveTo>
                    <a:cubicBezTo>
                      <a:pt x="89" y="0"/>
                      <a:pt x="179" y="-1"/>
                      <a:pt x="270" y="-1"/>
                    </a:cubicBezTo>
                    <a:cubicBezTo>
                      <a:pt x="12132" y="-1"/>
                      <a:pt x="21774" y="9566"/>
                      <a:pt x="21869" y="21427"/>
                    </a:cubicBezTo>
                  </a:path>
                  <a:path w="21869" h="21600" stroke="0" extrusionOk="0">
                    <a:moveTo>
                      <a:pt x="-1" y="1"/>
                    </a:moveTo>
                    <a:cubicBezTo>
                      <a:pt x="89" y="0"/>
                      <a:pt x="179" y="-1"/>
                      <a:pt x="270" y="-1"/>
                    </a:cubicBezTo>
                    <a:cubicBezTo>
                      <a:pt x="12132" y="-1"/>
                      <a:pt x="21774" y="9566"/>
                      <a:pt x="21869" y="21427"/>
                    </a:cubicBezTo>
                    <a:lnTo>
                      <a:pt x="270" y="21600"/>
                    </a:lnTo>
                    <a:lnTo>
                      <a:pt x="-1" y="1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" name="Oval 165"/>
            <p:cNvSpPr>
              <a:spLocks noChangeArrowheads="1"/>
            </p:cNvSpPr>
            <p:nvPr/>
          </p:nvSpPr>
          <p:spPr bwMode="auto">
            <a:xfrm>
              <a:off x="1664" y="1916"/>
              <a:ext cx="96" cy="63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6" name="Oval 166"/>
            <p:cNvSpPr>
              <a:spLocks noChangeArrowheads="1"/>
            </p:cNvSpPr>
            <p:nvPr/>
          </p:nvSpPr>
          <p:spPr bwMode="auto">
            <a:xfrm>
              <a:off x="2024" y="1987"/>
              <a:ext cx="96" cy="65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7" name="Oval 167"/>
            <p:cNvSpPr>
              <a:spLocks noChangeArrowheads="1"/>
            </p:cNvSpPr>
            <p:nvPr/>
          </p:nvSpPr>
          <p:spPr bwMode="auto">
            <a:xfrm>
              <a:off x="2264" y="1891"/>
              <a:ext cx="96" cy="65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8" name="Oval 168"/>
            <p:cNvSpPr>
              <a:spLocks noChangeArrowheads="1"/>
            </p:cNvSpPr>
            <p:nvPr/>
          </p:nvSpPr>
          <p:spPr bwMode="auto">
            <a:xfrm>
              <a:off x="2559" y="1924"/>
              <a:ext cx="96" cy="63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19" name="Oval 169"/>
            <p:cNvSpPr>
              <a:spLocks noChangeArrowheads="1"/>
            </p:cNvSpPr>
            <p:nvPr/>
          </p:nvSpPr>
          <p:spPr bwMode="auto">
            <a:xfrm>
              <a:off x="1849" y="2045"/>
              <a:ext cx="96" cy="63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20" name="Arc 170"/>
            <p:cNvSpPr>
              <a:spLocks/>
            </p:cNvSpPr>
            <p:nvPr/>
          </p:nvSpPr>
          <p:spPr bwMode="auto">
            <a:xfrm>
              <a:off x="1536" y="1972"/>
              <a:ext cx="168" cy="80"/>
            </a:xfrm>
            <a:custGeom>
              <a:avLst/>
              <a:gdLst>
                <a:gd name="T0" fmla="*/ 0 w 21598"/>
                <a:gd name="T1" fmla="*/ 0 h 21600"/>
                <a:gd name="T2" fmla="*/ 1 w 21598"/>
                <a:gd name="T3" fmla="*/ 0 h 21600"/>
                <a:gd name="T4" fmla="*/ 1 w 2159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8" h="21600" fill="none" extrusionOk="0">
                  <a:moveTo>
                    <a:pt x="-1" y="21328"/>
                  </a:moveTo>
                  <a:cubicBezTo>
                    <a:pt x="148" y="9506"/>
                    <a:pt x="9774" y="-1"/>
                    <a:pt x="21598" y="-1"/>
                  </a:cubicBezTo>
                </a:path>
                <a:path w="21598" h="21600" stroke="0" extrusionOk="0">
                  <a:moveTo>
                    <a:pt x="-1" y="21328"/>
                  </a:moveTo>
                  <a:cubicBezTo>
                    <a:pt x="148" y="9506"/>
                    <a:pt x="9774" y="-1"/>
                    <a:pt x="21598" y="-1"/>
                  </a:cubicBezTo>
                  <a:lnTo>
                    <a:pt x="21598" y="21600"/>
                  </a:lnTo>
                  <a:lnTo>
                    <a:pt x="-1" y="21328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Arc 171"/>
            <p:cNvSpPr>
              <a:spLocks/>
            </p:cNvSpPr>
            <p:nvPr/>
          </p:nvSpPr>
          <p:spPr bwMode="auto">
            <a:xfrm>
              <a:off x="1751" y="1964"/>
              <a:ext cx="105" cy="96"/>
            </a:xfrm>
            <a:custGeom>
              <a:avLst/>
              <a:gdLst>
                <a:gd name="T0" fmla="*/ 0 w 21806"/>
                <a:gd name="T1" fmla="*/ 0 h 21600"/>
                <a:gd name="T2" fmla="*/ 1 w 21806"/>
                <a:gd name="T3" fmla="*/ 0 h 21600"/>
                <a:gd name="T4" fmla="*/ 0 w 21806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06" h="21600" fill="none" extrusionOk="0">
                  <a:moveTo>
                    <a:pt x="-1" y="0"/>
                  </a:moveTo>
                  <a:cubicBezTo>
                    <a:pt x="68" y="0"/>
                    <a:pt x="137" y="-1"/>
                    <a:pt x="206" y="-1"/>
                  </a:cubicBezTo>
                  <a:cubicBezTo>
                    <a:pt x="12135" y="-1"/>
                    <a:pt x="21806" y="9670"/>
                    <a:pt x="21806" y="21600"/>
                  </a:cubicBezTo>
                </a:path>
                <a:path w="21806" h="21600" stroke="0" extrusionOk="0">
                  <a:moveTo>
                    <a:pt x="-1" y="0"/>
                  </a:moveTo>
                  <a:cubicBezTo>
                    <a:pt x="68" y="0"/>
                    <a:pt x="137" y="-1"/>
                    <a:pt x="206" y="-1"/>
                  </a:cubicBezTo>
                  <a:cubicBezTo>
                    <a:pt x="12135" y="-1"/>
                    <a:pt x="21806" y="9670"/>
                    <a:pt x="21806" y="21600"/>
                  </a:cubicBezTo>
                  <a:lnTo>
                    <a:pt x="206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Arc 172"/>
            <p:cNvSpPr>
              <a:spLocks/>
            </p:cNvSpPr>
            <p:nvPr/>
          </p:nvSpPr>
          <p:spPr bwMode="auto">
            <a:xfrm>
              <a:off x="1687" y="1980"/>
              <a:ext cx="105" cy="72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lnTo>
                    <a:pt x="21600" y="21599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Arc 173"/>
            <p:cNvSpPr>
              <a:spLocks/>
            </p:cNvSpPr>
            <p:nvPr/>
          </p:nvSpPr>
          <p:spPr bwMode="auto">
            <a:xfrm>
              <a:off x="1551" y="1916"/>
              <a:ext cx="113" cy="40"/>
            </a:xfrm>
            <a:custGeom>
              <a:avLst/>
              <a:gdLst>
                <a:gd name="T0" fmla="*/ 1 w 21600"/>
                <a:gd name="T1" fmla="*/ 0 h 21599"/>
                <a:gd name="T2" fmla="*/ 0 w 21600"/>
                <a:gd name="T3" fmla="*/ 0 h 21599"/>
                <a:gd name="T4" fmla="*/ 1 w 21600"/>
                <a:gd name="T5" fmla="*/ 0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408" y="21599"/>
                  </a:moveTo>
                  <a:cubicBezTo>
                    <a:pt x="9554" y="21494"/>
                    <a:pt x="-1" y="11854"/>
                    <a:pt x="-1" y="-1"/>
                  </a:cubicBezTo>
                </a:path>
                <a:path w="21600" h="21599" stroke="0" extrusionOk="0">
                  <a:moveTo>
                    <a:pt x="21408" y="21599"/>
                  </a:moveTo>
                  <a:cubicBezTo>
                    <a:pt x="9554" y="21494"/>
                    <a:pt x="-1" y="11854"/>
                    <a:pt x="-1" y="-1"/>
                  </a:cubicBezTo>
                  <a:lnTo>
                    <a:pt x="21600" y="0"/>
                  </a:lnTo>
                  <a:lnTo>
                    <a:pt x="21408" y="21599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Arc 174"/>
            <p:cNvSpPr>
              <a:spLocks/>
            </p:cNvSpPr>
            <p:nvPr/>
          </p:nvSpPr>
          <p:spPr bwMode="auto">
            <a:xfrm>
              <a:off x="1735" y="1925"/>
              <a:ext cx="96" cy="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Arc 175"/>
            <p:cNvSpPr>
              <a:spLocks/>
            </p:cNvSpPr>
            <p:nvPr/>
          </p:nvSpPr>
          <p:spPr bwMode="auto">
            <a:xfrm>
              <a:off x="2368" y="1931"/>
              <a:ext cx="105" cy="73"/>
            </a:xfrm>
            <a:custGeom>
              <a:avLst/>
              <a:gdLst>
                <a:gd name="T0" fmla="*/ 0 w 21802"/>
                <a:gd name="T1" fmla="*/ 0 h 21600"/>
                <a:gd name="T2" fmla="*/ 1 w 21802"/>
                <a:gd name="T3" fmla="*/ 0 h 21600"/>
                <a:gd name="T4" fmla="*/ 0 w 2180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02" h="21600" fill="none" extrusionOk="0">
                  <a:moveTo>
                    <a:pt x="-1" y="0"/>
                  </a:moveTo>
                  <a:cubicBezTo>
                    <a:pt x="68" y="0"/>
                    <a:pt x="136" y="-1"/>
                    <a:pt x="205" y="-1"/>
                  </a:cubicBezTo>
                  <a:cubicBezTo>
                    <a:pt x="12016" y="-1"/>
                    <a:pt x="21637" y="9487"/>
                    <a:pt x="21802" y="21297"/>
                  </a:cubicBezTo>
                </a:path>
                <a:path w="21802" h="21600" stroke="0" extrusionOk="0">
                  <a:moveTo>
                    <a:pt x="-1" y="0"/>
                  </a:moveTo>
                  <a:cubicBezTo>
                    <a:pt x="68" y="0"/>
                    <a:pt x="136" y="-1"/>
                    <a:pt x="205" y="-1"/>
                  </a:cubicBezTo>
                  <a:cubicBezTo>
                    <a:pt x="12016" y="-1"/>
                    <a:pt x="21637" y="9487"/>
                    <a:pt x="21802" y="21297"/>
                  </a:cubicBezTo>
                  <a:lnTo>
                    <a:pt x="205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Arc 176"/>
            <p:cNvSpPr>
              <a:spLocks/>
            </p:cNvSpPr>
            <p:nvPr/>
          </p:nvSpPr>
          <p:spPr bwMode="auto">
            <a:xfrm>
              <a:off x="2305" y="1949"/>
              <a:ext cx="120" cy="7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Arc 177"/>
            <p:cNvSpPr>
              <a:spLocks/>
            </p:cNvSpPr>
            <p:nvPr/>
          </p:nvSpPr>
          <p:spPr bwMode="auto">
            <a:xfrm>
              <a:off x="2233" y="1956"/>
              <a:ext cx="96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</a:path>
                <a:path w="21600" h="21600" stroke="0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-1" y="21599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Arc 178"/>
            <p:cNvSpPr>
              <a:spLocks/>
            </p:cNvSpPr>
            <p:nvPr/>
          </p:nvSpPr>
          <p:spPr bwMode="auto">
            <a:xfrm>
              <a:off x="2175" y="1916"/>
              <a:ext cx="96" cy="17"/>
            </a:xfrm>
            <a:custGeom>
              <a:avLst/>
              <a:gdLst>
                <a:gd name="T0" fmla="*/ 0 w 21560"/>
                <a:gd name="T1" fmla="*/ 0 h 21600"/>
                <a:gd name="T2" fmla="*/ 0 w 21560"/>
                <a:gd name="T3" fmla="*/ 0 h 21600"/>
                <a:gd name="T4" fmla="*/ 0 w 2156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60" h="21600" fill="none" extrusionOk="0">
                  <a:moveTo>
                    <a:pt x="-1" y="20293"/>
                  </a:moveTo>
                  <a:cubicBezTo>
                    <a:pt x="690" y="8892"/>
                    <a:pt x="10137" y="-1"/>
                    <a:pt x="21560" y="-1"/>
                  </a:cubicBezTo>
                </a:path>
                <a:path w="21560" h="21600" stroke="0" extrusionOk="0">
                  <a:moveTo>
                    <a:pt x="-1" y="20293"/>
                  </a:moveTo>
                  <a:cubicBezTo>
                    <a:pt x="690" y="8892"/>
                    <a:pt x="10137" y="-1"/>
                    <a:pt x="21560" y="-1"/>
                  </a:cubicBezTo>
                  <a:lnTo>
                    <a:pt x="21560" y="21600"/>
                  </a:lnTo>
                  <a:lnTo>
                    <a:pt x="-1" y="2029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Arc 179"/>
            <p:cNvSpPr>
              <a:spLocks/>
            </p:cNvSpPr>
            <p:nvPr/>
          </p:nvSpPr>
          <p:spPr bwMode="auto">
            <a:xfrm>
              <a:off x="2344" y="1901"/>
              <a:ext cx="89" cy="32"/>
            </a:xfrm>
            <a:custGeom>
              <a:avLst/>
              <a:gdLst>
                <a:gd name="T0" fmla="*/ 0 w 21828"/>
                <a:gd name="T1" fmla="*/ 0 h 21600"/>
                <a:gd name="T2" fmla="*/ 0 w 21828"/>
                <a:gd name="T3" fmla="*/ 0 h 21600"/>
                <a:gd name="T4" fmla="*/ 0 w 2182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28" h="21600" fill="none" extrusionOk="0">
                  <a:moveTo>
                    <a:pt x="-1" y="1"/>
                  </a:moveTo>
                  <a:cubicBezTo>
                    <a:pt x="79" y="0"/>
                    <a:pt x="159" y="-1"/>
                    <a:pt x="240" y="-1"/>
                  </a:cubicBezTo>
                  <a:cubicBezTo>
                    <a:pt x="11897" y="-1"/>
                    <a:pt x="21452" y="9251"/>
                    <a:pt x="21828" y="20902"/>
                  </a:cubicBezTo>
                </a:path>
                <a:path w="21828" h="21600" stroke="0" extrusionOk="0">
                  <a:moveTo>
                    <a:pt x="-1" y="1"/>
                  </a:moveTo>
                  <a:cubicBezTo>
                    <a:pt x="79" y="0"/>
                    <a:pt x="159" y="-1"/>
                    <a:pt x="240" y="-1"/>
                  </a:cubicBezTo>
                  <a:cubicBezTo>
                    <a:pt x="11897" y="-1"/>
                    <a:pt x="21452" y="9251"/>
                    <a:pt x="21828" y="20902"/>
                  </a:cubicBezTo>
                  <a:lnTo>
                    <a:pt x="240" y="21600"/>
                  </a:lnTo>
                  <a:lnTo>
                    <a:pt x="-1" y="1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Arc 180"/>
            <p:cNvSpPr>
              <a:spLocks/>
            </p:cNvSpPr>
            <p:nvPr/>
          </p:nvSpPr>
          <p:spPr bwMode="auto">
            <a:xfrm>
              <a:off x="1728" y="1348"/>
              <a:ext cx="96" cy="569"/>
            </a:xfrm>
            <a:custGeom>
              <a:avLst/>
              <a:gdLst>
                <a:gd name="T0" fmla="*/ 0 w 21599"/>
                <a:gd name="T1" fmla="*/ 15 h 21600"/>
                <a:gd name="T2" fmla="*/ 0 w 21599"/>
                <a:gd name="T3" fmla="*/ 0 h 21600"/>
                <a:gd name="T4" fmla="*/ 0 w 21599"/>
                <a:gd name="T5" fmla="*/ 1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-1" y="21562"/>
                  </a:moveTo>
                  <a:cubicBezTo>
                    <a:pt x="19" y="9648"/>
                    <a:pt x="9684" y="-1"/>
                    <a:pt x="21599" y="-1"/>
                  </a:cubicBezTo>
                </a:path>
                <a:path w="21599" h="21600" stroke="0" extrusionOk="0">
                  <a:moveTo>
                    <a:pt x="-1" y="21562"/>
                  </a:moveTo>
                  <a:cubicBezTo>
                    <a:pt x="19" y="9648"/>
                    <a:pt x="9684" y="-1"/>
                    <a:pt x="21599" y="-1"/>
                  </a:cubicBezTo>
                  <a:lnTo>
                    <a:pt x="21599" y="21600"/>
                  </a:lnTo>
                  <a:lnTo>
                    <a:pt x="-1" y="21562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Arc 181"/>
            <p:cNvSpPr>
              <a:spLocks/>
            </p:cNvSpPr>
            <p:nvPr/>
          </p:nvSpPr>
          <p:spPr bwMode="auto">
            <a:xfrm>
              <a:off x="2592" y="1292"/>
              <a:ext cx="137" cy="648"/>
            </a:xfrm>
            <a:custGeom>
              <a:avLst/>
              <a:gdLst>
                <a:gd name="T0" fmla="*/ 0 w 21600"/>
                <a:gd name="T1" fmla="*/ 19 h 21599"/>
                <a:gd name="T2" fmla="*/ 1 w 21600"/>
                <a:gd name="T3" fmla="*/ 0 h 21599"/>
                <a:gd name="T4" fmla="*/ 1 w 21600"/>
                <a:gd name="T5" fmla="*/ 19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-1" y="21598"/>
                  </a:moveTo>
                  <a:cubicBezTo>
                    <a:pt x="-1" y="9731"/>
                    <a:pt x="9574" y="86"/>
                    <a:pt x="21441" y="-1"/>
                  </a:cubicBezTo>
                </a:path>
                <a:path w="21600" h="21599" stroke="0" extrusionOk="0">
                  <a:moveTo>
                    <a:pt x="-1" y="21598"/>
                  </a:moveTo>
                  <a:cubicBezTo>
                    <a:pt x="-1" y="9731"/>
                    <a:pt x="9574" y="86"/>
                    <a:pt x="21441" y="-1"/>
                  </a:cubicBezTo>
                  <a:lnTo>
                    <a:pt x="21600" y="21599"/>
                  </a:lnTo>
                  <a:lnTo>
                    <a:pt x="-1" y="21598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Line 182"/>
            <p:cNvSpPr>
              <a:spLocks noChangeShapeType="1"/>
            </p:cNvSpPr>
            <p:nvPr/>
          </p:nvSpPr>
          <p:spPr bwMode="auto">
            <a:xfrm>
              <a:off x="1488" y="1340"/>
              <a:ext cx="140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Line 183"/>
            <p:cNvSpPr>
              <a:spLocks noChangeShapeType="1"/>
            </p:cNvSpPr>
            <p:nvPr/>
          </p:nvSpPr>
          <p:spPr bwMode="auto">
            <a:xfrm>
              <a:off x="1495" y="1292"/>
              <a:ext cx="140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Arc 184"/>
            <p:cNvSpPr>
              <a:spLocks/>
            </p:cNvSpPr>
            <p:nvPr/>
          </p:nvSpPr>
          <p:spPr bwMode="auto">
            <a:xfrm>
              <a:off x="1423" y="2748"/>
              <a:ext cx="106" cy="112"/>
            </a:xfrm>
            <a:custGeom>
              <a:avLst/>
              <a:gdLst>
                <a:gd name="T0" fmla="*/ 0 w 19058"/>
                <a:gd name="T1" fmla="*/ 0 h 20079"/>
                <a:gd name="T2" fmla="*/ 1 w 19058"/>
                <a:gd name="T3" fmla="*/ 0 h 20079"/>
                <a:gd name="T4" fmla="*/ 0 w 19058"/>
                <a:gd name="T5" fmla="*/ 1 h 200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8" h="20079" fill="none" extrusionOk="0">
                  <a:moveTo>
                    <a:pt x="7959" y="-2"/>
                  </a:moveTo>
                  <a:cubicBezTo>
                    <a:pt x="12717" y="1884"/>
                    <a:pt x="16650" y="5398"/>
                    <a:pt x="19058" y="9914"/>
                  </a:cubicBezTo>
                </a:path>
                <a:path w="19058" h="20079" stroke="0" extrusionOk="0">
                  <a:moveTo>
                    <a:pt x="7959" y="-2"/>
                  </a:moveTo>
                  <a:cubicBezTo>
                    <a:pt x="12717" y="1884"/>
                    <a:pt x="16650" y="5398"/>
                    <a:pt x="19058" y="9914"/>
                  </a:cubicBezTo>
                  <a:lnTo>
                    <a:pt x="0" y="20079"/>
                  </a:lnTo>
                  <a:lnTo>
                    <a:pt x="7959" y="-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Arc 185"/>
            <p:cNvSpPr>
              <a:spLocks/>
            </p:cNvSpPr>
            <p:nvPr/>
          </p:nvSpPr>
          <p:spPr bwMode="auto">
            <a:xfrm>
              <a:off x="1423" y="1757"/>
              <a:ext cx="216" cy="1038"/>
            </a:xfrm>
            <a:custGeom>
              <a:avLst/>
              <a:gdLst>
                <a:gd name="T0" fmla="*/ 2 w 21600"/>
                <a:gd name="T1" fmla="*/ 0 h 20171"/>
                <a:gd name="T2" fmla="*/ 1 w 21600"/>
                <a:gd name="T3" fmla="*/ 53 h 20171"/>
                <a:gd name="T4" fmla="*/ 0 w 21600"/>
                <a:gd name="T5" fmla="*/ 0 h 201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171" fill="none" extrusionOk="0">
                  <a:moveTo>
                    <a:pt x="21600" y="0"/>
                  </a:moveTo>
                  <a:cubicBezTo>
                    <a:pt x="21600" y="8948"/>
                    <a:pt x="16081" y="16970"/>
                    <a:pt x="7725" y="20171"/>
                  </a:cubicBezTo>
                </a:path>
                <a:path w="21600" h="20171" stroke="0" extrusionOk="0">
                  <a:moveTo>
                    <a:pt x="21600" y="0"/>
                  </a:moveTo>
                  <a:cubicBezTo>
                    <a:pt x="21600" y="8948"/>
                    <a:pt x="16081" y="16970"/>
                    <a:pt x="7725" y="20171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6" name="Arc 186"/>
            <p:cNvSpPr>
              <a:spLocks/>
            </p:cNvSpPr>
            <p:nvPr/>
          </p:nvSpPr>
          <p:spPr bwMode="auto">
            <a:xfrm>
              <a:off x="1441" y="2812"/>
              <a:ext cx="120" cy="81"/>
            </a:xfrm>
            <a:custGeom>
              <a:avLst/>
              <a:gdLst>
                <a:gd name="T0" fmla="*/ 1 w 21600"/>
                <a:gd name="T1" fmla="*/ 0 h 14504"/>
                <a:gd name="T2" fmla="*/ 1 w 21600"/>
                <a:gd name="T3" fmla="*/ 0 h 14504"/>
                <a:gd name="T4" fmla="*/ 0 w 21600"/>
                <a:gd name="T5" fmla="*/ 0 h 145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504" fill="none" extrusionOk="0">
                  <a:moveTo>
                    <a:pt x="19058" y="-1"/>
                  </a:moveTo>
                  <a:cubicBezTo>
                    <a:pt x="20727" y="3127"/>
                    <a:pt x="21600" y="6618"/>
                    <a:pt x="21600" y="10164"/>
                  </a:cubicBezTo>
                  <a:cubicBezTo>
                    <a:pt x="21600" y="11621"/>
                    <a:pt x="21452" y="13075"/>
                    <a:pt x="21159" y="14504"/>
                  </a:cubicBezTo>
                </a:path>
                <a:path w="21600" h="14504" stroke="0" extrusionOk="0">
                  <a:moveTo>
                    <a:pt x="19058" y="-1"/>
                  </a:moveTo>
                  <a:cubicBezTo>
                    <a:pt x="20727" y="3127"/>
                    <a:pt x="21600" y="6618"/>
                    <a:pt x="21600" y="10164"/>
                  </a:cubicBezTo>
                  <a:cubicBezTo>
                    <a:pt x="21600" y="11621"/>
                    <a:pt x="21452" y="13075"/>
                    <a:pt x="21159" y="14504"/>
                  </a:cubicBezTo>
                  <a:lnTo>
                    <a:pt x="0" y="10164"/>
                  </a:lnTo>
                  <a:lnTo>
                    <a:pt x="19058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7" name="Arc 187"/>
            <p:cNvSpPr>
              <a:spLocks/>
            </p:cNvSpPr>
            <p:nvPr/>
          </p:nvSpPr>
          <p:spPr bwMode="auto">
            <a:xfrm>
              <a:off x="1440" y="1779"/>
              <a:ext cx="592" cy="1084"/>
            </a:xfrm>
            <a:custGeom>
              <a:avLst/>
              <a:gdLst>
                <a:gd name="T0" fmla="*/ 16 w 21600"/>
                <a:gd name="T1" fmla="*/ 0 h 21360"/>
                <a:gd name="T2" fmla="*/ 2 w 21600"/>
                <a:gd name="T3" fmla="*/ 55 h 21360"/>
                <a:gd name="T4" fmla="*/ 0 w 21600"/>
                <a:gd name="T5" fmla="*/ 0 h 213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360" fill="none" extrusionOk="0">
                  <a:moveTo>
                    <a:pt x="21599" y="-1"/>
                  </a:moveTo>
                  <a:cubicBezTo>
                    <a:pt x="21599" y="6"/>
                    <a:pt x="21600" y="12"/>
                    <a:pt x="21600" y="19"/>
                  </a:cubicBezTo>
                  <a:cubicBezTo>
                    <a:pt x="21600" y="10661"/>
                    <a:pt x="13848" y="19718"/>
                    <a:pt x="3333" y="21360"/>
                  </a:cubicBezTo>
                </a:path>
                <a:path w="21600" h="21360" stroke="0" extrusionOk="0">
                  <a:moveTo>
                    <a:pt x="21599" y="-1"/>
                  </a:moveTo>
                  <a:cubicBezTo>
                    <a:pt x="21599" y="6"/>
                    <a:pt x="21600" y="12"/>
                    <a:pt x="21600" y="19"/>
                  </a:cubicBezTo>
                  <a:cubicBezTo>
                    <a:pt x="21600" y="10661"/>
                    <a:pt x="13848" y="19718"/>
                    <a:pt x="3333" y="21360"/>
                  </a:cubicBezTo>
                  <a:lnTo>
                    <a:pt x="0" y="19"/>
                  </a:lnTo>
                  <a:lnTo>
                    <a:pt x="21599" y="-1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Arc 188"/>
            <p:cNvSpPr>
              <a:spLocks/>
            </p:cNvSpPr>
            <p:nvPr/>
          </p:nvSpPr>
          <p:spPr bwMode="auto">
            <a:xfrm>
              <a:off x="1512" y="2819"/>
              <a:ext cx="120" cy="81"/>
            </a:xfrm>
            <a:custGeom>
              <a:avLst/>
              <a:gdLst>
                <a:gd name="T0" fmla="*/ 1 w 21600"/>
                <a:gd name="T1" fmla="*/ 0 h 14504"/>
                <a:gd name="T2" fmla="*/ 1 w 21600"/>
                <a:gd name="T3" fmla="*/ 0 h 14504"/>
                <a:gd name="T4" fmla="*/ 0 w 21600"/>
                <a:gd name="T5" fmla="*/ 0 h 145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504" fill="none" extrusionOk="0">
                  <a:moveTo>
                    <a:pt x="19058" y="-1"/>
                  </a:moveTo>
                  <a:cubicBezTo>
                    <a:pt x="20727" y="3127"/>
                    <a:pt x="21600" y="6618"/>
                    <a:pt x="21600" y="10164"/>
                  </a:cubicBezTo>
                  <a:cubicBezTo>
                    <a:pt x="21600" y="11621"/>
                    <a:pt x="21452" y="13075"/>
                    <a:pt x="21159" y="14504"/>
                  </a:cubicBezTo>
                </a:path>
                <a:path w="21600" h="14504" stroke="0" extrusionOk="0">
                  <a:moveTo>
                    <a:pt x="19058" y="-1"/>
                  </a:moveTo>
                  <a:cubicBezTo>
                    <a:pt x="20727" y="3127"/>
                    <a:pt x="21600" y="6618"/>
                    <a:pt x="21600" y="10164"/>
                  </a:cubicBezTo>
                  <a:cubicBezTo>
                    <a:pt x="21600" y="11621"/>
                    <a:pt x="21452" y="13075"/>
                    <a:pt x="21159" y="14504"/>
                  </a:cubicBezTo>
                  <a:lnTo>
                    <a:pt x="0" y="10164"/>
                  </a:lnTo>
                  <a:lnTo>
                    <a:pt x="19058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9" name="Arc 189"/>
            <p:cNvSpPr>
              <a:spLocks/>
            </p:cNvSpPr>
            <p:nvPr/>
          </p:nvSpPr>
          <p:spPr bwMode="auto">
            <a:xfrm>
              <a:off x="1513" y="1700"/>
              <a:ext cx="728" cy="1175"/>
            </a:xfrm>
            <a:custGeom>
              <a:avLst/>
              <a:gdLst>
                <a:gd name="T0" fmla="*/ 25 w 21600"/>
                <a:gd name="T1" fmla="*/ 0 h 21441"/>
                <a:gd name="T2" fmla="*/ 3 w 21600"/>
                <a:gd name="T3" fmla="*/ 64 h 21441"/>
                <a:gd name="T4" fmla="*/ 0 w 21600"/>
                <a:gd name="T5" fmla="*/ 0 h 214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441" fill="none" extrusionOk="0">
                  <a:moveTo>
                    <a:pt x="21600" y="0"/>
                  </a:moveTo>
                  <a:cubicBezTo>
                    <a:pt x="21600" y="10918"/>
                    <a:pt x="13451" y="20120"/>
                    <a:pt x="2613" y="21441"/>
                  </a:cubicBezTo>
                </a:path>
                <a:path w="21600" h="21441" stroke="0" extrusionOk="0">
                  <a:moveTo>
                    <a:pt x="21600" y="0"/>
                  </a:moveTo>
                  <a:cubicBezTo>
                    <a:pt x="21600" y="10918"/>
                    <a:pt x="13451" y="20120"/>
                    <a:pt x="2613" y="21441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0" name="Rectangle 190"/>
            <p:cNvSpPr>
              <a:spLocks noChangeArrowheads="1"/>
            </p:cNvSpPr>
            <p:nvPr/>
          </p:nvSpPr>
          <p:spPr bwMode="auto">
            <a:xfrm>
              <a:off x="1372" y="2920"/>
              <a:ext cx="39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output</a:t>
              </a:r>
              <a:endParaRPr lang="en-US" altLang="hu-HU" b="1"/>
            </a:p>
          </p:txBody>
        </p:sp>
        <p:sp>
          <p:nvSpPr>
            <p:cNvPr id="41" name="Rectangle 191"/>
            <p:cNvSpPr>
              <a:spLocks noChangeArrowheads="1"/>
            </p:cNvSpPr>
            <p:nvPr/>
          </p:nvSpPr>
          <p:spPr bwMode="auto">
            <a:xfrm>
              <a:off x="831" y="3016"/>
              <a:ext cx="11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(to cerebellar nuclei</a:t>
              </a:r>
              <a:endParaRPr lang="en-US" altLang="hu-HU" b="1"/>
            </a:p>
          </p:txBody>
        </p:sp>
        <p:sp>
          <p:nvSpPr>
            <p:cNvPr id="42" name="Rectangle 192"/>
            <p:cNvSpPr>
              <a:spLocks noChangeArrowheads="1"/>
            </p:cNvSpPr>
            <p:nvPr/>
          </p:nvSpPr>
          <p:spPr bwMode="auto">
            <a:xfrm>
              <a:off x="751" y="3112"/>
              <a:ext cx="130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and then to thalamus,</a:t>
              </a:r>
              <a:endParaRPr lang="en-US" altLang="hu-HU" b="1"/>
            </a:p>
          </p:txBody>
        </p:sp>
        <p:sp>
          <p:nvSpPr>
            <p:cNvPr id="43" name="Rectangle 193"/>
            <p:cNvSpPr>
              <a:spLocks noChangeArrowheads="1"/>
            </p:cNvSpPr>
            <p:nvPr/>
          </p:nvSpPr>
          <p:spPr bwMode="auto">
            <a:xfrm>
              <a:off x="995" y="3208"/>
              <a:ext cx="93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brain stem, and</a:t>
              </a:r>
              <a:endParaRPr lang="en-US" altLang="hu-HU" b="1"/>
            </a:p>
          </p:txBody>
        </p:sp>
        <p:sp>
          <p:nvSpPr>
            <p:cNvPr id="44" name="Rectangle 194"/>
            <p:cNvSpPr>
              <a:spLocks noChangeArrowheads="1"/>
            </p:cNvSpPr>
            <p:nvPr/>
          </p:nvSpPr>
          <p:spPr bwMode="auto">
            <a:xfrm>
              <a:off x="930" y="3303"/>
              <a:ext cx="103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vestibular nuclei)</a:t>
              </a:r>
              <a:endParaRPr lang="en-US" altLang="hu-HU" b="1"/>
            </a:p>
          </p:txBody>
        </p:sp>
        <p:sp>
          <p:nvSpPr>
            <p:cNvPr id="45" name="Line 195"/>
            <p:cNvSpPr>
              <a:spLocks noChangeShapeType="1"/>
            </p:cNvSpPr>
            <p:nvPr/>
          </p:nvSpPr>
          <p:spPr bwMode="auto">
            <a:xfrm>
              <a:off x="1568" y="2492"/>
              <a:ext cx="1216" cy="1"/>
            </a:xfrm>
            <a:prstGeom prst="line">
              <a:avLst/>
            </a:prstGeom>
            <a:noFill/>
            <a:ln w="428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" name="Rectangle 196"/>
            <p:cNvSpPr>
              <a:spLocks noChangeArrowheads="1"/>
            </p:cNvSpPr>
            <p:nvPr/>
          </p:nvSpPr>
          <p:spPr bwMode="auto">
            <a:xfrm>
              <a:off x="2378" y="2288"/>
              <a:ext cx="3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white</a:t>
              </a:r>
              <a:endParaRPr lang="en-US" altLang="hu-HU" b="1"/>
            </a:p>
          </p:txBody>
        </p:sp>
        <p:sp>
          <p:nvSpPr>
            <p:cNvPr id="47" name="Rectangle 197"/>
            <p:cNvSpPr>
              <a:spLocks noChangeArrowheads="1"/>
            </p:cNvSpPr>
            <p:nvPr/>
          </p:nvSpPr>
          <p:spPr bwMode="auto">
            <a:xfrm>
              <a:off x="2379" y="2384"/>
              <a:ext cx="40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matter</a:t>
              </a:r>
              <a:endParaRPr lang="en-US" altLang="hu-HU" b="1"/>
            </a:p>
          </p:txBody>
        </p:sp>
        <p:sp>
          <p:nvSpPr>
            <p:cNvPr id="48" name="Rectangle 198"/>
            <p:cNvSpPr>
              <a:spLocks noChangeArrowheads="1"/>
            </p:cNvSpPr>
            <p:nvPr/>
          </p:nvSpPr>
          <p:spPr bwMode="auto">
            <a:xfrm>
              <a:off x="2987" y="1295"/>
              <a:ext cx="93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molecular layer</a:t>
              </a:r>
              <a:endParaRPr lang="en-US" altLang="hu-HU" b="1"/>
            </a:p>
          </p:txBody>
        </p:sp>
        <p:sp>
          <p:nvSpPr>
            <p:cNvPr id="49" name="Rectangle 199"/>
            <p:cNvSpPr>
              <a:spLocks noChangeArrowheads="1"/>
            </p:cNvSpPr>
            <p:nvPr/>
          </p:nvSpPr>
          <p:spPr bwMode="auto">
            <a:xfrm>
              <a:off x="2818" y="1616"/>
              <a:ext cx="110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Purkinje cell layer</a:t>
              </a:r>
              <a:endParaRPr lang="en-US" altLang="hu-HU" b="1"/>
            </a:p>
          </p:txBody>
        </p:sp>
        <p:sp>
          <p:nvSpPr>
            <p:cNvPr id="50" name="Rectangle 200"/>
            <p:cNvSpPr>
              <a:spLocks noChangeArrowheads="1"/>
            </p:cNvSpPr>
            <p:nvPr/>
          </p:nvSpPr>
          <p:spPr bwMode="auto">
            <a:xfrm>
              <a:off x="2818" y="1896"/>
              <a:ext cx="8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granular layer</a:t>
              </a:r>
              <a:endParaRPr lang="en-US" altLang="hu-HU" b="1"/>
            </a:p>
          </p:txBody>
        </p:sp>
        <p:sp>
          <p:nvSpPr>
            <p:cNvPr id="51" name="Rectangle 201"/>
            <p:cNvSpPr>
              <a:spLocks noChangeArrowheads="1"/>
            </p:cNvSpPr>
            <p:nvPr/>
          </p:nvSpPr>
          <p:spPr bwMode="auto">
            <a:xfrm>
              <a:off x="1771" y="927"/>
              <a:ext cx="39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basket</a:t>
              </a:r>
              <a:endParaRPr lang="en-US" altLang="hu-HU" b="1"/>
            </a:p>
          </p:txBody>
        </p:sp>
        <p:sp>
          <p:nvSpPr>
            <p:cNvPr id="52" name="Rectangle 202"/>
            <p:cNvSpPr>
              <a:spLocks noChangeArrowheads="1"/>
            </p:cNvSpPr>
            <p:nvPr/>
          </p:nvSpPr>
          <p:spPr bwMode="auto">
            <a:xfrm>
              <a:off x="1771" y="1023"/>
              <a:ext cx="20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cell</a:t>
              </a:r>
              <a:endParaRPr lang="en-US" altLang="hu-HU" b="1"/>
            </a:p>
          </p:txBody>
        </p:sp>
        <p:sp>
          <p:nvSpPr>
            <p:cNvPr id="53" name="Rectangle 203"/>
            <p:cNvSpPr>
              <a:spLocks noChangeArrowheads="1"/>
            </p:cNvSpPr>
            <p:nvPr/>
          </p:nvSpPr>
          <p:spPr bwMode="auto">
            <a:xfrm>
              <a:off x="2643" y="2095"/>
              <a:ext cx="46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granule</a:t>
              </a:r>
              <a:endParaRPr lang="en-US" altLang="hu-HU" b="1"/>
            </a:p>
          </p:txBody>
        </p:sp>
        <p:sp>
          <p:nvSpPr>
            <p:cNvPr id="54" name="Rectangle 204"/>
            <p:cNvSpPr>
              <a:spLocks noChangeArrowheads="1"/>
            </p:cNvSpPr>
            <p:nvPr/>
          </p:nvSpPr>
          <p:spPr bwMode="auto">
            <a:xfrm>
              <a:off x="2643" y="2191"/>
              <a:ext cx="20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cell</a:t>
              </a:r>
              <a:endParaRPr lang="en-US" altLang="hu-HU" b="1"/>
            </a:p>
          </p:txBody>
        </p:sp>
        <p:sp>
          <p:nvSpPr>
            <p:cNvPr id="55" name="Arc 205"/>
            <p:cNvSpPr>
              <a:spLocks/>
            </p:cNvSpPr>
            <p:nvPr/>
          </p:nvSpPr>
          <p:spPr bwMode="auto">
            <a:xfrm>
              <a:off x="2337" y="1972"/>
              <a:ext cx="92" cy="80"/>
            </a:xfrm>
            <a:custGeom>
              <a:avLst/>
              <a:gdLst>
                <a:gd name="T0" fmla="*/ 0 w 20644"/>
                <a:gd name="T1" fmla="*/ 0 h 18110"/>
                <a:gd name="T2" fmla="*/ 0 w 20644"/>
                <a:gd name="T3" fmla="*/ 0 h 18110"/>
                <a:gd name="T4" fmla="*/ 0 w 20644"/>
                <a:gd name="T5" fmla="*/ 0 h 18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44" h="18110" fill="none" extrusionOk="0">
                  <a:moveTo>
                    <a:pt x="20644" y="6352"/>
                  </a:moveTo>
                  <a:cubicBezTo>
                    <a:pt x="19156" y="11190"/>
                    <a:pt x="16015" y="15351"/>
                    <a:pt x="11771" y="18110"/>
                  </a:cubicBezTo>
                </a:path>
                <a:path w="20644" h="18110" stroke="0" extrusionOk="0">
                  <a:moveTo>
                    <a:pt x="20644" y="6352"/>
                  </a:moveTo>
                  <a:cubicBezTo>
                    <a:pt x="19156" y="11190"/>
                    <a:pt x="16015" y="15351"/>
                    <a:pt x="11771" y="18110"/>
                  </a:cubicBezTo>
                  <a:lnTo>
                    <a:pt x="0" y="0"/>
                  </a:lnTo>
                  <a:lnTo>
                    <a:pt x="20644" y="63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6" name="Line 206"/>
            <p:cNvSpPr>
              <a:spLocks noChangeShapeType="1"/>
            </p:cNvSpPr>
            <p:nvPr/>
          </p:nvSpPr>
          <p:spPr bwMode="auto">
            <a:xfrm flipH="1" flipV="1">
              <a:off x="2400" y="2020"/>
              <a:ext cx="200" cy="1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Arc 208"/>
            <p:cNvSpPr>
              <a:spLocks/>
            </p:cNvSpPr>
            <p:nvPr/>
          </p:nvSpPr>
          <p:spPr bwMode="auto">
            <a:xfrm>
              <a:off x="2000" y="1568"/>
              <a:ext cx="319" cy="1316"/>
            </a:xfrm>
            <a:custGeom>
              <a:avLst/>
              <a:gdLst>
                <a:gd name="T0" fmla="*/ 2 w 21599"/>
                <a:gd name="T1" fmla="*/ 0 h 20189"/>
                <a:gd name="T2" fmla="*/ 5 w 21599"/>
                <a:gd name="T3" fmla="*/ 86 h 20189"/>
                <a:gd name="T4" fmla="*/ 0 w 21599"/>
                <a:gd name="T5" fmla="*/ 86 h 201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20189" fill="none" extrusionOk="0">
                  <a:moveTo>
                    <a:pt x="7677" y="-1"/>
                  </a:moveTo>
                  <a:cubicBezTo>
                    <a:pt x="16054" y="3184"/>
                    <a:pt x="21593" y="11211"/>
                    <a:pt x="21599" y="20173"/>
                  </a:cubicBezTo>
                </a:path>
                <a:path w="21599" h="20189" stroke="0" extrusionOk="0">
                  <a:moveTo>
                    <a:pt x="7677" y="-1"/>
                  </a:moveTo>
                  <a:cubicBezTo>
                    <a:pt x="16054" y="3184"/>
                    <a:pt x="21593" y="11211"/>
                    <a:pt x="21599" y="20173"/>
                  </a:cubicBezTo>
                  <a:lnTo>
                    <a:pt x="0" y="20189"/>
                  </a:lnTo>
                  <a:lnTo>
                    <a:pt x="7677" y="-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8" name="Arc 210"/>
            <p:cNvSpPr>
              <a:spLocks/>
            </p:cNvSpPr>
            <p:nvPr/>
          </p:nvSpPr>
          <p:spPr bwMode="auto">
            <a:xfrm>
              <a:off x="1751" y="2005"/>
              <a:ext cx="729" cy="1015"/>
            </a:xfrm>
            <a:custGeom>
              <a:avLst/>
              <a:gdLst>
                <a:gd name="T0" fmla="*/ 25 w 21393"/>
                <a:gd name="T1" fmla="*/ 48 h 21599"/>
                <a:gd name="T2" fmla="*/ 0 w 21393"/>
                <a:gd name="T3" fmla="*/ 7 h 21599"/>
                <a:gd name="T4" fmla="*/ 25 w 21393"/>
                <a:gd name="T5" fmla="*/ 0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93" h="21599" fill="none" extrusionOk="0">
                  <a:moveTo>
                    <a:pt x="21363" y="21599"/>
                  </a:moveTo>
                  <a:cubicBezTo>
                    <a:pt x="10596" y="21585"/>
                    <a:pt x="1484" y="13643"/>
                    <a:pt x="-1" y="2979"/>
                  </a:cubicBezTo>
                </a:path>
                <a:path w="21393" h="21599" stroke="0" extrusionOk="0">
                  <a:moveTo>
                    <a:pt x="21363" y="21599"/>
                  </a:moveTo>
                  <a:cubicBezTo>
                    <a:pt x="10596" y="21585"/>
                    <a:pt x="1484" y="13643"/>
                    <a:pt x="-1" y="2979"/>
                  </a:cubicBezTo>
                  <a:lnTo>
                    <a:pt x="21393" y="0"/>
                  </a:lnTo>
                  <a:lnTo>
                    <a:pt x="21363" y="2159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9" name="Oval 215"/>
            <p:cNvSpPr>
              <a:spLocks noChangeArrowheads="1"/>
            </p:cNvSpPr>
            <p:nvPr/>
          </p:nvSpPr>
          <p:spPr bwMode="auto">
            <a:xfrm>
              <a:off x="1735" y="1292"/>
              <a:ext cx="121" cy="71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60" name="Oval 216"/>
            <p:cNvSpPr>
              <a:spLocks noChangeArrowheads="1"/>
            </p:cNvSpPr>
            <p:nvPr/>
          </p:nvSpPr>
          <p:spPr bwMode="auto">
            <a:xfrm>
              <a:off x="2168" y="1277"/>
              <a:ext cx="121" cy="71"/>
            </a:xfrm>
            <a:prstGeom prst="ellipse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61" name="Arc 217"/>
            <p:cNvSpPr>
              <a:spLocks/>
            </p:cNvSpPr>
            <p:nvPr/>
          </p:nvSpPr>
          <p:spPr bwMode="auto">
            <a:xfrm>
              <a:off x="2074" y="1214"/>
              <a:ext cx="78" cy="93"/>
            </a:xfrm>
            <a:custGeom>
              <a:avLst/>
              <a:gdLst>
                <a:gd name="T0" fmla="*/ 0 w 17468"/>
                <a:gd name="T1" fmla="*/ 0 h 20968"/>
                <a:gd name="T2" fmla="*/ 0 w 17468"/>
                <a:gd name="T3" fmla="*/ 0 h 20968"/>
                <a:gd name="T4" fmla="*/ 0 w 17468"/>
                <a:gd name="T5" fmla="*/ 0 h 209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468" h="20968" fill="none" extrusionOk="0">
                  <a:moveTo>
                    <a:pt x="-1" y="8263"/>
                  </a:moveTo>
                  <a:cubicBezTo>
                    <a:pt x="2992" y="4147"/>
                    <a:pt x="7342" y="1221"/>
                    <a:pt x="12282" y="-1"/>
                  </a:cubicBezTo>
                </a:path>
                <a:path w="17468" h="20968" stroke="0" extrusionOk="0">
                  <a:moveTo>
                    <a:pt x="-1" y="8263"/>
                  </a:moveTo>
                  <a:cubicBezTo>
                    <a:pt x="2992" y="4147"/>
                    <a:pt x="7342" y="1221"/>
                    <a:pt x="12282" y="-1"/>
                  </a:cubicBezTo>
                  <a:lnTo>
                    <a:pt x="17468" y="20968"/>
                  </a:lnTo>
                  <a:lnTo>
                    <a:pt x="-1" y="82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2" name="Line 218"/>
            <p:cNvSpPr>
              <a:spLocks noChangeShapeType="1"/>
            </p:cNvSpPr>
            <p:nvPr/>
          </p:nvSpPr>
          <p:spPr bwMode="auto">
            <a:xfrm>
              <a:off x="1993" y="1067"/>
              <a:ext cx="103" cy="1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3" name="Oval 219"/>
            <p:cNvSpPr>
              <a:spLocks noChangeArrowheads="1"/>
            </p:cNvSpPr>
            <p:nvPr/>
          </p:nvSpPr>
          <p:spPr bwMode="auto">
            <a:xfrm>
              <a:off x="2673" y="1843"/>
              <a:ext cx="111" cy="240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64" name="Oval 220"/>
            <p:cNvSpPr>
              <a:spLocks noChangeArrowheads="1"/>
            </p:cNvSpPr>
            <p:nvPr/>
          </p:nvSpPr>
          <p:spPr bwMode="auto">
            <a:xfrm>
              <a:off x="1897" y="1820"/>
              <a:ext cx="111" cy="240"/>
            </a:xfrm>
            <a:prstGeom prst="ellipse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sp>
          <p:nvSpPr>
            <p:cNvPr id="65" name="Rectangle 221"/>
            <p:cNvSpPr>
              <a:spLocks noChangeArrowheads="1"/>
            </p:cNvSpPr>
            <p:nvPr/>
          </p:nvSpPr>
          <p:spPr bwMode="auto">
            <a:xfrm>
              <a:off x="1251" y="1848"/>
              <a:ext cx="32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Golgi</a:t>
              </a:r>
              <a:endParaRPr lang="en-US" altLang="hu-HU" b="1"/>
            </a:p>
          </p:txBody>
        </p:sp>
        <p:sp>
          <p:nvSpPr>
            <p:cNvPr id="66" name="Rectangle 222"/>
            <p:cNvSpPr>
              <a:spLocks noChangeArrowheads="1"/>
            </p:cNvSpPr>
            <p:nvPr/>
          </p:nvSpPr>
          <p:spPr bwMode="auto">
            <a:xfrm>
              <a:off x="1251" y="1943"/>
              <a:ext cx="20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cell</a:t>
              </a:r>
              <a:endParaRPr lang="en-US" altLang="hu-HU" b="1"/>
            </a:p>
          </p:txBody>
        </p:sp>
        <p:sp>
          <p:nvSpPr>
            <p:cNvPr id="67" name="Arc 223"/>
            <p:cNvSpPr>
              <a:spLocks/>
            </p:cNvSpPr>
            <p:nvPr/>
          </p:nvSpPr>
          <p:spPr bwMode="auto">
            <a:xfrm>
              <a:off x="1783" y="1826"/>
              <a:ext cx="97" cy="65"/>
            </a:xfrm>
            <a:custGeom>
              <a:avLst/>
              <a:gdLst>
                <a:gd name="T0" fmla="*/ 0 w 21600"/>
                <a:gd name="T1" fmla="*/ 0 h 14665"/>
                <a:gd name="T2" fmla="*/ 0 w 21600"/>
                <a:gd name="T3" fmla="*/ 0 h 14665"/>
                <a:gd name="T4" fmla="*/ 0 w 21600"/>
                <a:gd name="T5" fmla="*/ 0 h 146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665" fill="none" extrusionOk="0">
                  <a:moveTo>
                    <a:pt x="1164" y="14665"/>
                  </a:moveTo>
                  <a:cubicBezTo>
                    <a:pt x="393" y="12412"/>
                    <a:pt x="0" y="10048"/>
                    <a:pt x="0" y="7668"/>
                  </a:cubicBezTo>
                  <a:cubicBezTo>
                    <a:pt x="0" y="5047"/>
                    <a:pt x="476" y="2449"/>
                    <a:pt x="1406" y="-1"/>
                  </a:cubicBezTo>
                </a:path>
                <a:path w="21600" h="14665" stroke="0" extrusionOk="0">
                  <a:moveTo>
                    <a:pt x="1164" y="14665"/>
                  </a:moveTo>
                  <a:cubicBezTo>
                    <a:pt x="393" y="12412"/>
                    <a:pt x="0" y="10048"/>
                    <a:pt x="0" y="7668"/>
                  </a:cubicBezTo>
                  <a:cubicBezTo>
                    <a:pt x="0" y="5047"/>
                    <a:pt x="476" y="2449"/>
                    <a:pt x="1406" y="-1"/>
                  </a:cubicBezTo>
                  <a:lnTo>
                    <a:pt x="21600" y="7668"/>
                  </a:lnTo>
                  <a:lnTo>
                    <a:pt x="1164" y="14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" name="Line 224"/>
            <p:cNvSpPr>
              <a:spLocks noChangeShapeType="1"/>
            </p:cNvSpPr>
            <p:nvPr/>
          </p:nvSpPr>
          <p:spPr bwMode="auto">
            <a:xfrm>
              <a:off x="1513" y="1853"/>
              <a:ext cx="27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9" name="Group 231"/>
            <p:cNvGrpSpPr>
              <a:grpSpLocks/>
            </p:cNvGrpSpPr>
            <p:nvPr/>
          </p:nvGrpSpPr>
          <p:grpSpPr bwMode="auto">
            <a:xfrm>
              <a:off x="1416" y="1332"/>
              <a:ext cx="129" cy="104"/>
              <a:chOff x="1416" y="1332"/>
              <a:chExt cx="129" cy="104"/>
            </a:xfrm>
          </p:grpSpPr>
          <p:grpSp>
            <p:nvGrpSpPr>
              <p:cNvPr id="89" name="Group 227"/>
              <p:cNvGrpSpPr>
                <a:grpSpLocks/>
              </p:cNvGrpSpPr>
              <p:nvPr/>
            </p:nvGrpSpPr>
            <p:grpSpPr bwMode="auto">
              <a:xfrm>
                <a:off x="1416" y="1332"/>
                <a:ext cx="129" cy="56"/>
                <a:chOff x="1416" y="1332"/>
                <a:chExt cx="129" cy="56"/>
              </a:xfrm>
            </p:grpSpPr>
            <p:sp>
              <p:nvSpPr>
                <p:cNvPr id="93" name="Arc 225"/>
                <p:cNvSpPr>
                  <a:spLocks/>
                </p:cNvSpPr>
                <p:nvPr/>
              </p:nvSpPr>
              <p:spPr bwMode="auto">
                <a:xfrm>
                  <a:off x="1416" y="1332"/>
                  <a:ext cx="72" cy="56"/>
                </a:xfrm>
                <a:custGeom>
                  <a:avLst/>
                  <a:gdLst>
                    <a:gd name="T0" fmla="*/ 0 w 21600"/>
                    <a:gd name="T1" fmla="*/ 0 h 21989"/>
                    <a:gd name="T2" fmla="*/ 0 w 21600"/>
                    <a:gd name="T3" fmla="*/ 0 h 21989"/>
                    <a:gd name="T4" fmla="*/ 0 w 21600"/>
                    <a:gd name="T5" fmla="*/ 0 h 2198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989" fill="none" extrusionOk="0">
                      <a:moveTo>
                        <a:pt x="21596" y="-1"/>
                      </a:moveTo>
                      <a:cubicBezTo>
                        <a:pt x="21598" y="129"/>
                        <a:pt x="21600" y="259"/>
                        <a:pt x="21600" y="389"/>
                      </a:cubicBezTo>
                      <a:cubicBezTo>
                        <a:pt x="21600" y="12318"/>
                        <a:pt x="11929" y="21989"/>
                        <a:pt x="-1" y="21989"/>
                      </a:cubicBezTo>
                    </a:path>
                    <a:path w="21600" h="21989" stroke="0" extrusionOk="0">
                      <a:moveTo>
                        <a:pt x="21596" y="-1"/>
                      </a:moveTo>
                      <a:cubicBezTo>
                        <a:pt x="21598" y="129"/>
                        <a:pt x="21600" y="259"/>
                        <a:pt x="21600" y="389"/>
                      </a:cubicBezTo>
                      <a:cubicBezTo>
                        <a:pt x="21600" y="12318"/>
                        <a:pt x="11929" y="21989"/>
                        <a:pt x="-1" y="21989"/>
                      </a:cubicBezTo>
                      <a:lnTo>
                        <a:pt x="0" y="389"/>
                      </a:lnTo>
                      <a:lnTo>
                        <a:pt x="21596" y="-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4" name="Arc 226"/>
                <p:cNvSpPr>
                  <a:spLocks/>
                </p:cNvSpPr>
                <p:nvPr/>
              </p:nvSpPr>
              <p:spPr bwMode="auto">
                <a:xfrm>
                  <a:off x="1480" y="1340"/>
                  <a:ext cx="65" cy="48"/>
                </a:xfrm>
                <a:custGeom>
                  <a:avLst/>
                  <a:gdLst>
                    <a:gd name="T0" fmla="*/ 0 w 21600"/>
                    <a:gd name="T1" fmla="*/ 0 h 21597"/>
                    <a:gd name="T2" fmla="*/ 0 w 21600"/>
                    <a:gd name="T3" fmla="*/ 0 h 21597"/>
                    <a:gd name="T4" fmla="*/ 0 w 21600"/>
                    <a:gd name="T5" fmla="*/ 0 h 2159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7" fill="none" extrusionOk="0">
                      <a:moveTo>
                        <a:pt x="21265" y="21597"/>
                      </a:moveTo>
                      <a:cubicBezTo>
                        <a:pt x="9468" y="21414"/>
                        <a:pt x="-1" y="11799"/>
                        <a:pt x="-1" y="-1"/>
                      </a:cubicBezTo>
                    </a:path>
                    <a:path w="21600" h="21597" stroke="0" extrusionOk="0">
                      <a:moveTo>
                        <a:pt x="21265" y="21597"/>
                      </a:moveTo>
                      <a:cubicBezTo>
                        <a:pt x="9468" y="21414"/>
                        <a:pt x="-1" y="11799"/>
                        <a:pt x="-1" y="-1"/>
                      </a:cubicBezTo>
                      <a:lnTo>
                        <a:pt x="21600" y="0"/>
                      </a:lnTo>
                      <a:lnTo>
                        <a:pt x="21265" y="21597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90" name="Group 230"/>
              <p:cNvGrpSpPr>
                <a:grpSpLocks/>
              </p:cNvGrpSpPr>
              <p:nvPr/>
            </p:nvGrpSpPr>
            <p:grpSpPr bwMode="auto">
              <a:xfrm>
                <a:off x="1416" y="1380"/>
                <a:ext cx="129" cy="56"/>
                <a:chOff x="1416" y="1380"/>
                <a:chExt cx="129" cy="56"/>
              </a:xfrm>
            </p:grpSpPr>
            <p:sp>
              <p:nvSpPr>
                <p:cNvPr id="91" name="Arc 228"/>
                <p:cNvSpPr>
                  <a:spLocks/>
                </p:cNvSpPr>
                <p:nvPr/>
              </p:nvSpPr>
              <p:spPr bwMode="auto">
                <a:xfrm>
                  <a:off x="1416" y="1380"/>
                  <a:ext cx="72" cy="5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92" name="Arc 229"/>
                <p:cNvSpPr>
                  <a:spLocks/>
                </p:cNvSpPr>
                <p:nvPr/>
              </p:nvSpPr>
              <p:spPr bwMode="auto">
                <a:xfrm>
                  <a:off x="1480" y="1380"/>
                  <a:ext cx="65" cy="56"/>
                </a:xfrm>
                <a:custGeom>
                  <a:avLst/>
                  <a:gdLst>
                    <a:gd name="T0" fmla="*/ 0 w 21600"/>
                    <a:gd name="T1" fmla="*/ 0 h 21597"/>
                    <a:gd name="T2" fmla="*/ 0 w 21600"/>
                    <a:gd name="T3" fmla="*/ 0 h 21597"/>
                    <a:gd name="T4" fmla="*/ 0 w 21600"/>
                    <a:gd name="T5" fmla="*/ 0 h 2159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7" fill="none" extrusionOk="0">
                      <a:moveTo>
                        <a:pt x="-1" y="21596"/>
                      </a:moveTo>
                      <a:cubicBezTo>
                        <a:pt x="-1" y="9797"/>
                        <a:pt x="9468" y="182"/>
                        <a:pt x="21265" y="-1"/>
                      </a:cubicBezTo>
                    </a:path>
                    <a:path w="21600" h="21597" stroke="0" extrusionOk="0">
                      <a:moveTo>
                        <a:pt x="-1" y="21596"/>
                      </a:moveTo>
                      <a:cubicBezTo>
                        <a:pt x="-1" y="9797"/>
                        <a:pt x="9468" y="182"/>
                        <a:pt x="21265" y="-1"/>
                      </a:cubicBezTo>
                      <a:lnTo>
                        <a:pt x="21600" y="21597"/>
                      </a:lnTo>
                      <a:lnTo>
                        <a:pt x="-1" y="21596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70" name="Group 238"/>
            <p:cNvGrpSpPr>
              <a:grpSpLocks/>
            </p:cNvGrpSpPr>
            <p:nvPr/>
          </p:nvGrpSpPr>
          <p:grpSpPr bwMode="auto">
            <a:xfrm>
              <a:off x="2224" y="1340"/>
              <a:ext cx="128" cy="104"/>
              <a:chOff x="2224" y="1340"/>
              <a:chExt cx="128" cy="104"/>
            </a:xfrm>
          </p:grpSpPr>
          <p:grpSp>
            <p:nvGrpSpPr>
              <p:cNvPr id="83" name="Group 234"/>
              <p:cNvGrpSpPr>
                <a:grpSpLocks/>
              </p:cNvGrpSpPr>
              <p:nvPr/>
            </p:nvGrpSpPr>
            <p:grpSpPr bwMode="auto">
              <a:xfrm>
                <a:off x="2224" y="1340"/>
                <a:ext cx="128" cy="56"/>
                <a:chOff x="2224" y="1340"/>
                <a:chExt cx="128" cy="56"/>
              </a:xfrm>
            </p:grpSpPr>
            <p:sp>
              <p:nvSpPr>
                <p:cNvPr id="87" name="Arc 232"/>
                <p:cNvSpPr>
                  <a:spLocks/>
                </p:cNvSpPr>
                <p:nvPr/>
              </p:nvSpPr>
              <p:spPr bwMode="auto">
                <a:xfrm>
                  <a:off x="2224" y="1340"/>
                  <a:ext cx="72" cy="5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8" name="Arc 233"/>
                <p:cNvSpPr>
                  <a:spLocks/>
                </p:cNvSpPr>
                <p:nvPr/>
              </p:nvSpPr>
              <p:spPr bwMode="auto">
                <a:xfrm>
                  <a:off x="2289" y="1348"/>
                  <a:ext cx="63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lnTo>
                        <a:pt x="21600" y="2159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84" name="Group 237"/>
              <p:cNvGrpSpPr>
                <a:grpSpLocks/>
              </p:cNvGrpSpPr>
              <p:nvPr/>
            </p:nvGrpSpPr>
            <p:grpSpPr bwMode="auto">
              <a:xfrm>
                <a:off x="2224" y="1388"/>
                <a:ext cx="128" cy="56"/>
                <a:chOff x="2224" y="1388"/>
                <a:chExt cx="128" cy="56"/>
              </a:xfrm>
            </p:grpSpPr>
            <p:sp>
              <p:nvSpPr>
                <p:cNvPr id="85" name="Arc 235"/>
                <p:cNvSpPr>
                  <a:spLocks/>
                </p:cNvSpPr>
                <p:nvPr/>
              </p:nvSpPr>
              <p:spPr bwMode="auto">
                <a:xfrm>
                  <a:off x="2224" y="1388"/>
                  <a:ext cx="72" cy="56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600" fill="none" extrusionOk="0">
                      <a:moveTo>
                        <a:pt x="0" y="-1"/>
                      </a:moveTo>
                      <a:cubicBezTo>
                        <a:pt x="11777" y="-1"/>
                        <a:pt x="21384" y="9435"/>
                        <a:pt x="21596" y="21210"/>
                      </a:cubicBezTo>
                    </a:path>
                    <a:path w="21596" h="21600" stroke="0" extrusionOk="0">
                      <a:moveTo>
                        <a:pt x="0" y="-1"/>
                      </a:moveTo>
                      <a:cubicBezTo>
                        <a:pt x="11777" y="-1"/>
                        <a:pt x="21384" y="9435"/>
                        <a:pt x="21596" y="2121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6" name="Arc 236"/>
                <p:cNvSpPr>
                  <a:spLocks/>
                </p:cNvSpPr>
                <p:nvPr/>
              </p:nvSpPr>
              <p:spPr bwMode="auto">
                <a:xfrm>
                  <a:off x="2289" y="1388"/>
                  <a:ext cx="63" cy="56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600" fill="none" extrusionOk="0">
                      <a:moveTo>
                        <a:pt x="-1" y="21210"/>
                      </a:moveTo>
                      <a:cubicBezTo>
                        <a:pt x="211" y="9435"/>
                        <a:pt x="9818" y="-1"/>
                        <a:pt x="21596" y="-1"/>
                      </a:cubicBezTo>
                    </a:path>
                    <a:path w="21596" h="21600" stroke="0" extrusionOk="0">
                      <a:moveTo>
                        <a:pt x="-1" y="21210"/>
                      </a:moveTo>
                      <a:cubicBezTo>
                        <a:pt x="211" y="9435"/>
                        <a:pt x="9818" y="-1"/>
                        <a:pt x="21596" y="-1"/>
                      </a:cubicBezTo>
                      <a:lnTo>
                        <a:pt x="21596" y="21600"/>
                      </a:lnTo>
                      <a:lnTo>
                        <a:pt x="-1" y="2121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grpSp>
          <p:nvGrpSpPr>
            <p:cNvPr id="71" name="Group 245"/>
            <p:cNvGrpSpPr>
              <a:grpSpLocks/>
            </p:cNvGrpSpPr>
            <p:nvPr/>
          </p:nvGrpSpPr>
          <p:grpSpPr bwMode="auto">
            <a:xfrm>
              <a:off x="2696" y="1332"/>
              <a:ext cx="127" cy="97"/>
              <a:chOff x="2696" y="1332"/>
              <a:chExt cx="127" cy="97"/>
            </a:xfrm>
          </p:grpSpPr>
          <p:grpSp>
            <p:nvGrpSpPr>
              <p:cNvPr id="77" name="Group 241"/>
              <p:cNvGrpSpPr>
                <a:grpSpLocks/>
              </p:cNvGrpSpPr>
              <p:nvPr/>
            </p:nvGrpSpPr>
            <p:grpSpPr bwMode="auto">
              <a:xfrm>
                <a:off x="2696" y="1332"/>
                <a:ext cx="120" cy="48"/>
                <a:chOff x="2696" y="1332"/>
                <a:chExt cx="120" cy="48"/>
              </a:xfrm>
            </p:grpSpPr>
            <p:sp>
              <p:nvSpPr>
                <p:cNvPr id="81" name="Arc 239"/>
                <p:cNvSpPr>
                  <a:spLocks/>
                </p:cNvSpPr>
                <p:nvPr/>
              </p:nvSpPr>
              <p:spPr bwMode="auto">
                <a:xfrm>
                  <a:off x="2696" y="1332"/>
                  <a:ext cx="65" cy="48"/>
                </a:xfrm>
                <a:custGeom>
                  <a:avLst/>
                  <a:gdLst>
                    <a:gd name="T0" fmla="*/ 0 w 21934"/>
                    <a:gd name="T1" fmla="*/ 0 h 21600"/>
                    <a:gd name="T2" fmla="*/ 0 w 21934"/>
                    <a:gd name="T3" fmla="*/ 0 h 21600"/>
                    <a:gd name="T4" fmla="*/ 0 w 2193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934" h="21600" fill="none" extrusionOk="0">
                      <a:moveTo>
                        <a:pt x="21934" y="0"/>
                      </a:moveTo>
                      <a:cubicBezTo>
                        <a:pt x="21934" y="11929"/>
                        <a:pt x="12263" y="21600"/>
                        <a:pt x="334" y="21600"/>
                      </a:cubicBezTo>
                      <a:cubicBezTo>
                        <a:pt x="222" y="21599"/>
                        <a:pt x="111" y="21599"/>
                        <a:pt x="-1" y="21597"/>
                      </a:cubicBezTo>
                    </a:path>
                    <a:path w="21934" h="21600" stroke="0" extrusionOk="0">
                      <a:moveTo>
                        <a:pt x="21934" y="0"/>
                      </a:moveTo>
                      <a:cubicBezTo>
                        <a:pt x="21934" y="11929"/>
                        <a:pt x="12263" y="21600"/>
                        <a:pt x="334" y="21600"/>
                      </a:cubicBezTo>
                      <a:cubicBezTo>
                        <a:pt x="222" y="21599"/>
                        <a:pt x="111" y="21599"/>
                        <a:pt x="-1" y="21597"/>
                      </a:cubicBezTo>
                      <a:lnTo>
                        <a:pt x="334" y="0"/>
                      </a:lnTo>
                      <a:lnTo>
                        <a:pt x="21934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" name="Arc 240"/>
                <p:cNvSpPr>
                  <a:spLocks/>
                </p:cNvSpPr>
                <p:nvPr/>
              </p:nvSpPr>
              <p:spPr bwMode="auto">
                <a:xfrm>
                  <a:off x="2751" y="1332"/>
                  <a:ext cx="65" cy="48"/>
                </a:xfrm>
                <a:custGeom>
                  <a:avLst/>
                  <a:gdLst>
                    <a:gd name="T0" fmla="*/ 0 w 21600"/>
                    <a:gd name="T1" fmla="*/ 0 h 21597"/>
                    <a:gd name="T2" fmla="*/ 0 w 21600"/>
                    <a:gd name="T3" fmla="*/ 0 h 21597"/>
                    <a:gd name="T4" fmla="*/ 0 w 21600"/>
                    <a:gd name="T5" fmla="*/ 0 h 2159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7" fill="none" extrusionOk="0">
                      <a:moveTo>
                        <a:pt x="21265" y="21597"/>
                      </a:moveTo>
                      <a:cubicBezTo>
                        <a:pt x="9468" y="21414"/>
                        <a:pt x="-1" y="11799"/>
                        <a:pt x="-1" y="-1"/>
                      </a:cubicBezTo>
                    </a:path>
                    <a:path w="21600" h="21597" stroke="0" extrusionOk="0">
                      <a:moveTo>
                        <a:pt x="21265" y="21597"/>
                      </a:moveTo>
                      <a:cubicBezTo>
                        <a:pt x="9468" y="21414"/>
                        <a:pt x="-1" y="11799"/>
                        <a:pt x="-1" y="-1"/>
                      </a:cubicBezTo>
                      <a:lnTo>
                        <a:pt x="21600" y="0"/>
                      </a:lnTo>
                      <a:lnTo>
                        <a:pt x="21265" y="21597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78" name="Group 244"/>
              <p:cNvGrpSpPr>
                <a:grpSpLocks/>
              </p:cNvGrpSpPr>
              <p:nvPr/>
            </p:nvGrpSpPr>
            <p:grpSpPr bwMode="auto">
              <a:xfrm>
                <a:off x="2696" y="1373"/>
                <a:ext cx="127" cy="56"/>
                <a:chOff x="2696" y="1373"/>
                <a:chExt cx="127" cy="56"/>
              </a:xfrm>
            </p:grpSpPr>
            <p:sp>
              <p:nvSpPr>
                <p:cNvPr id="79" name="Arc 242"/>
                <p:cNvSpPr>
                  <a:spLocks/>
                </p:cNvSpPr>
                <p:nvPr/>
              </p:nvSpPr>
              <p:spPr bwMode="auto">
                <a:xfrm>
                  <a:off x="2696" y="1380"/>
                  <a:ext cx="65" cy="48"/>
                </a:xfrm>
                <a:custGeom>
                  <a:avLst/>
                  <a:gdLst>
                    <a:gd name="T0" fmla="*/ 0 w 21934"/>
                    <a:gd name="T1" fmla="*/ 0 h 21600"/>
                    <a:gd name="T2" fmla="*/ 0 w 21934"/>
                    <a:gd name="T3" fmla="*/ 0 h 21600"/>
                    <a:gd name="T4" fmla="*/ 0 w 21934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934" h="21600" fill="none" extrusionOk="0">
                      <a:moveTo>
                        <a:pt x="-1" y="2"/>
                      </a:moveTo>
                      <a:cubicBezTo>
                        <a:pt x="111" y="0"/>
                        <a:pt x="222" y="-1"/>
                        <a:pt x="334" y="-1"/>
                      </a:cubicBezTo>
                      <a:cubicBezTo>
                        <a:pt x="12263" y="-1"/>
                        <a:pt x="21934" y="9670"/>
                        <a:pt x="21934" y="21600"/>
                      </a:cubicBezTo>
                    </a:path>
                    <a:path w="21934" h="21600" stroke="0" extrusionOk="0">
                      <a:moveTo>
                        <a:pt x="-1" y="2"/>
                      </a:moveTo>
                      <a:cubicBezTo>
                        <a:pt x="111" y="0"/>
                        <a:pt x="222" y="-1"/>
                        <a:pt x="334" y="-1"/>
                      </a:cubicBezTo>
                      <a:cubicBezTo>
                        <a:pt x="12263" y="-1"/>
                        <a:pt x="21934" y="9670"/>
                        <a:pt x="21934" y="21600"/>
                      </a:cubicBezTo>
                      <a:lnTo>
                        <a:pt x="334" y="21600"/>
                      </a:lnTo>
                      <a:lnTo>
                        <a:pt x="-1" y="2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0" name="Arc 243"/>
                <p:cNvSpPr>
                  <a:spLocks/>
                </p:cNvSpPr>
                <p:nvPr/>
              </p:nvSpPr>
              <p:spPr bwMode="auto">
                <a:xfrm>
                  <a:off x="2751" y="1373"/>
                  <a:ext cx="72" cy="56"/>
                </a:xfrm>
                <a:custGeom>
                  <a:avLst/>
                  <a:gdLst>
                    <a:gd name="T0" fmla="*/ 0 w 21596"/>
                    <a:gd name="T1" fmla="*/ 0 h 21600"/>
                    <a:gd name="T2" fmla="*/ 0 w 21596"/>
                    <a:gd name="T3" fmla="*/ 0 h 21600"/>
                    <a:gd name="T4" fmla="*/ 0 w 21596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6" h="21600" fill="none" extrusionOk="0">
                      <a:moveTo>
                        <a:pt x="-1" y="21210"/>
                      </a:moveTo>
                      <a:cubicBezTo>
                        <a:pt x="211" y="9435"/>
                        <a:pt x="9818" y="-1"/>
                        <a:pt x="21596" y="-1"/>
                      </a:cubicBezTo>
                    </a:path>
                    <a:path w="21596" h="21600" stroke="0" extrusionOk="0">
                      <a:moveTo>
                        <a:pt x="-1" y="21210"/>
                      </a:moveTo>
                      <a:cubicBezTo>
                        <a:pt x="211" y="9435"/>
                        <a:pt x="9818" y="-1"/>
                        <a:pt x="21596" y="-1"/>
                      </a:cubicBezTo>
                      <a:lnTo>
                        <a:pt x="21596" y="21600"/>
                      </a:lnTo>
                      <a:lnTo>
                        <a:pt x="-1" y="2121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72" name="Rectangle 246"/>
            <p:cNvSpPr>
              <a:spLocks noChangeArrowheads="1"/>
            </p:cNvSpPr>
            <p:nvPr/>
          </p:nvSpPr>
          <p:spPr bwMode="auto">
            <a:xfrm>
              <a:off x="2875" y="1007"/>
              <a:ext cx="42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stellate</a:t>
              </a:r>
              <a:endParaRPr lang="en-US" altLang="hu-HU" b="1"/>
            </a:p>
          </p:txBody>
        </p:sp>
        <p:sp>
          <p:nvSpPr>
            <p:cNvPr id="73" name="Rectangle 247"/>
            <p:cNvSpPr>
              <a:spLocks noChangeArrowheads="1"/>
            </p:cNvSpPr>
            <p:nvPr/>
          </p:nvSpPr>
          <p:spPr bwMode="auto">
            <a:xfrm>
              <a:off x="2875" y="1103"/>
              <a:ext cx="20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cell</a:t>
              </a:r>
              <a:endParaRPr lang="en-US" altLang="hu-HU" b="1"/>
            </a:p>
          </p:txBody>
        </p:sp>
        <p:sp>
          <p:nvSpPr>
            <p:cNvPr id="74" name="Arc 248"/>
            <p:cNvSpPr>
              <a:spLocks/>
            </p:cNvSpPr>
            <p:nvPr/>
          </p:nvSpPr>
          <p:spPr bwMode="auto">
            <a:xfrm>
              <a:off x="2792" y="1268"/>
              <a:ext cx="92" cy="80"/>
            </a:xfrm>
            <a:custGeom>
              <a:avLst/>
              <a:gdLst>
                <a:gd name="T0" fmla="*/ 0 w 20644"/>
                <a:gd name="T1" fmla="*/ 0 h 18110"/>
                <a:gd name="T2" fmla="*/ 0 w 20644"/>
                <a:gd name="T3" fmla="*/ 0 h 18110"/>
                <a:gd name="T4" fmla="*/ 0 w 20644"/>
                <a:gd name="T5" fmla="*/ 0 h 18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644" h="18110" fill="none" extrusionOk="0">
                  <a:moveTo>
                    <a:pt x="11771" y="-1"/>
                  </a:moveTo>
                  <a:cubicBezTo>
                    <a:pt x="16015" y="2758"/>
                    <a:pt x="19156" y="6919"/>
                    <a:pt x="20644" y="11757"/>
                  </a:cubicBezTo>
                </a:path>
                <a:path w="20644" h="18110" stroke="0" extrusionOk="0">
                  <a:moveTo>
                    <a:pt x="11771" y="-1"/>
                  </a:moveTo>
                  <a:cubicBezTo>
                    <a:pt x="16015" y="2758"/>
                    <a:pt x="19156" y="6919"/>
                    <a:pt x="20644" y="11757"/>
                  </a:cubicBezTo>
                  <a:lnTo>
                    <a:pt x="0" y="18110"/>
                  </a:lnTo>
                  <a:lnTo>
                    <a:pt x="11771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Line 249"/>
            <p:cNvSpPr>
              <a:spLocks noChangeShapeType="1"/>
            </p:cNvSpPr>
            <p:nvPr/>
          </p:nvSpPr>
          <p:spPr bwMode="auto">
            <a:xfrm flipH="1">
              <a:off x="2857" y="1163"/>
              <a:ext cx="182" cy="12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6" name="Arc 250"/>
            <p:cNvSpPr>
              <a:spLocks/>
            </p:cNvSpPr>
            <p:nvPr/>
          </p:nvSpPr>
          <p:spPr bwMode="auto">
            <a:xfrm>
              <a:off x="2191" y="1332"/>
              <a:ext cx="128" cy="553"/>
            </a:xfrm>
            <a:custGeom>
              <a:avLst/>
              <a:gdLst>
                <a:gd name="T0" fmla="*/ 0 w 21768"/>
                <a:gd name="T1" fmla="*/ 0 h 21600"/>
                <a:gd name="T2" fmla="*/ 1 w 21768"/>
                <a:gd name="T3" fmla="*/ 14 h 21600"/>
                <a:gd name="T4" fmla="*/ 0 w 21768"/>
                <a:gd name="T5" fmla="*/ 1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768" h="21600" fill="none" extrusionOk="0">
                  <a:moveTo>
                    <a:pt x="-1" y="0"/>
                  </a:moveTo>
                  <a:cubicBezTo>
                    <a:pt x="56" y="0"/>
                    <a:pt x="112" y="-1"/>
                    <a:pt x="169" y="-1"/>
                  </a:cubicBezTo>
                  <a:cubicBezTo>
                    <a:pt x="12083" y="-1"/>
                    <a:pt x="21747" y="9646"/>
                    <a:pt x="21768" y="21560"/>
                  </a:cubicBezTo>
                </a:path>
                <a:path w="21768" h="21600" stroke="0" extrusionOk="0">
                  <a:moveTo>
                    <a:pt x="-1" y="0"/>
                  </a:moveTo>
                  <a:cubicBezTo>
                    <a:pt x="56" y="0"/>
                    <a:pt x="112" y="-1"/>
                    <a:pt x="169" y="-1"/>
                  </a:cubicBezTo>
                  <a:cubicBezTo>
                    <a:pt x="12083" y="-1"/>
                    <a:pt x="21747" y="9646"/>
                    <a:pt x="21768" y="21560"/>
                  </a:cubicBezTo>
                  <a:lnTo>
                    <a:pt x="169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7" name="Group 155"/>
          <p:cNvGrpSpPr>
            <a:grpSpLocks/>
          </p:cNvGrpSpPr>
          <p:nvPr/>
        </p:nvGrpSpPr>
        <p:grpSpPr bwMode="auto">
          <a:xfrm>
            <a:off x="163513" y="1522413"/>
            <a:ext cx="4227512" cy="3554412"/>
            <a:chOff x="1215" y="1183"/>
            <a:chExt cx="2187" cy="2002"/>
          </a:xfrm>
        </p:grpSpPr>
        <p:pic>
          <p:nvPicPr>
            <p:cNvPr id="108" name="Picture 1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1427"/>
              <a:ext cx="881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" y="1427"/>
              <a:ext cx="880" cy="1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Oval 112"/>
            <p:cNvSpPr>
              <a:spLocks noChangeArrowheads="1"/>
            </p:cNvSpPr>
            <p:nvPr/>
          </p:nvSpPr>
          <p:spPr bwMode="auto">
            <a:xfrm>
              <a:off x="2016" y="1475"/>
              <a:ext cx="112" cy="937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hu-HU" altLang="hu-HU" b="1"/>
            </a:p>
          </p:txBody>
        </p:sp>
        <p:grpSp>
          <p:nvGrpSpPr>
            <p:cNvPr id="111" name="Group 116"/>
            <p:cNvGrpSpPr>
              <a:grpSpLocks/>
            </p:cNvGrpSpPr>
            <p:nvPr/>
          </p:nvGrpSpPr>
          <p:grpSpPr bwMode="auto">
            <a:xfrm>
              <a:off x="2264" y="1603"/>
              <a:ext cx="551" cy="330"/>
              <a:chOff x="2264" y="1603"/>
              <a:chExt cx="551" cy="330"/>
            </a:xfrm>
          </p:grpSpPr>
          <p:sp>
            <p:nvSpPr>
              <p:cNvPr id="150" name="Arc 113"/>
              <p:cNvSpPr>
                <a:spLocks/>
              </p:cNvSpPr>
              <p:nvPr/>
            </p:nvSpPr>
            <p:spPr bwMode="auto">
              <a:xfrm>
                <a:off x="2264" y="1603"/>
                <a:ext cx="488" cy="152"/>
              </a:xfrm>
              <a:custGeom>
                <a:avLst/>
                <a:gdLst>
                  <a:gd name="T0" fmla="*/ 11 w 21600"/>
                  <a:gd name="T1" fmla="*/ 0 h 21742"/>
                  <a:gd name="T2" fmla="*/ 0 w 21600"/>
                  <a:gd name="T3" fmla="*/ 1 h 21742"/>
                  <a:gd name="T4" fmla="*/ 0 w 21600"/>
                  <a:gd name="T5" fmla="*/ 0 h 217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742" fill="none" extrusionOk="0">
                    <a:moveTo>
                      <a:pt x="21599" y="-1"/>
                    </a:moveTo>
                    <a:cubicBezTo>
                      <a:pt x="21599" y="47"/>
                      <a:pt x="21600" y="94"/>
                      <a:pt x="21600" y="142"/>
                    </a:cubicBezTo>
                    <a:cubicBezTo>
                      <a:pt x="21600" y="12071"/>
                      <a:pt x="11929" y="21742"/>
                      <a:pt x="-1" y="21742"/>
                    </a:cubicBezTo>
                  </a:path>
                  <a:path w="21600" h="21742" stroke="0" extrusionOk="0">
                    <a:moveTo>
                      <a:pt x="21599" y="-1"/>
                    </a:moveTo>
                    <a:cubicBezTo>
                      <a:pt x="21599" y="47"/>
                      <a:pt x="21600" y="94"/>
                      <a:pt x="21600" y="142"/>
                    </a:cubicBezTo>
                    <a:cubicBezTo>
                      <a:pt x="21600" y="12071"/>
                      <a:pt x="11929" y="21742"/>
                      <a:pt x="-1" y="21742"/>
                    </a:cubicBezTo>
                    <a:lnTo>
                      <a:pt x="0" y="142"/>
                    </a:lnTo>
                    <a:lnTo>
                      <a:pt x="21599" y="-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1" name="Arc 114"/>
              <p:cNvSpPr>
                <a:spLocks/>
              </p:cNvSpPr>
              <p:nvPr/>
            </p:nvSpPr>
            <p:spPr bwMode="auto">
              <a:xfrm>
                <a:off x="2327" y="1683"/>
                <a:ext cx="488" cy="154"/>
              </a:xfrm>
              <a:custGeom>
                <a:avLst/>
                <a:gdLst>
                  <a:gd name="T0" fmla="*/ 11 w 21644"/>
                  <a:gd name="T1" fmla="*/ 0 h 21742"/>
                  <a:gd name="T2" fmla="*/ 0 w 21644"/>
                  <a:gd name="T3" fmla="*/ 1 h 21742"/>
                  <a:gd name="T4" fmla="*/ 0 w 21644"/>
                  <a:gd name="T5" fmla="*/ 0 h 217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4" h="21742" fill="none" extrusionOk="0">
                    <a:moveTo>
                      <a:pt x="21643" y="-1"/>
                    </a:moveTo>
                    <a:cubicBezTo>
                      <a:pt x="21643" y="47"/>
                      <a:pt x="21644" y="94"/>
                      <a:pt x="21644" y="142"/>
                    </a:cubicBezTo>
                    <a:cubicBezTo>
                      <a:pt x="21644" y="12071"/>
                      <a:pt x="11973" y="21742"/>
                      <a:pt x="44" y="21742"/>
                    </a:cubicBezTo>
                    <a:cubicBezTo>
                      <a:pt x="29" y="21741"/>
                      <a:pt x="14" y="21741"/>
                      <a:pt x="-1" y="21741"/>
                    </a:cubicBezTo>
                  </a:path>
                  <a:path w="21644" h="21742" stroke="0" extrusionOk="0">
                    <a:moveTo>
                      <a:pt x="21643" y="-1"/>
                    </a:moveTo>
                    <a:cubicBezTo>
                      <a:pt x="21643" y="47"/>
                      <a:pt x="21644" y="94"/>
                      <a:pt x="21644" y="142"/>
                    </a:cubicBezTo>
                    <a:cubicBezTo>
                      <a:pt x="21644" y="12071"/>
                      <a:pt x="11973" y="21742"/>
                      <a:pt x="44" y="21742"/>
                    </a:cubicBezTo>
                    <a:cubicBezTo>
                      <a:pt x="29" y="21741"/>
                      <a:pt x="14" y="21741"/>
                      <a:pt x="-1" y="21741"/>
                    </a:cubicBezTo>
                    <a:lnTo>
                      <a:pt x="44" y="142"/>
                    </a:lnTo>
                    <a:lnTo>
                      <a:pt x="21643" y="-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2" name="Arc 115"/>
              <p:cNvSpPr>
                <a:spLocks/>
              </p:cNvSpPr>
              <p:nvPr/>
            </p:nvSpPr>
            <p:spPr bwMode="auto">
              <a:xfrm>
                <a:off x="2271" y="1779"/>
                <a:ext cx="488" cy="154"/>
              </a:xfrm>
              <a:custGeom>
                <a:avLst/>
                <a:gdLst>
                  <a:gd name="T0" fmla="*/ 11 w 21644"/>
                  <a:gd name="T1" fmla="*/ 0 h 21742"/>
                  <a:gd name="T2" fmla="*/ 0 w 21644"/>
                  <a:gd name="T3" fmla="*/ 1 h 21742"/>
                  <a:gd name="T4" fmla="*/ 0 w 21644"/>
                  <a:gd name="T5" fmla="*/ 0 h 217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4" h="21742" fill="none" extrusionOk="0">
                    <a:moveTo>
                      <a:pt x="21643" y="-1"/>
                    </a:moveTo>
                    <a:cubicBezTo>
                      <a:pt x="21643" y="47"/>
                      <a:pt x="21644" y="94"/>
                      <a:pt x="21644" y="142"/>
                    </a:cubicBezTo>
                    <a:cubicBezTo>
                      <a:pt x="21644" y="12071"/>
                      <a:pt x="11973" y="21742"/>
                      <a:pt x="44" y="21742"/>
                    </a:cubicBezTo>
                    <a:cubicBezTo>
                      <a:pt x="29" y="21741"/>
                      <a:pt x="14" y="21741"/>
                      <a:pt x="-1" y="21741"/>
                    </a:cubicBezTo>
                  </a:path>
                  <a:path w="21644" h="21742" stroke="0" extrusionOk="0">
                    <a:moveTo>
                      <a:pt x="21643" y="-1"/>
                    </a:moveTo>
                    <a:cubicBezTo>
                      <a:pt x="21643" y="47"/>
                      <a:pt x="21644" y="94"/>
                      <a:pt x="21644" y="142"/>
                    </a:cubicBezTo>
                    <a:cubicBezTo>
                      <a:pt x="21644" y="12071"/>
                      <a:pt x="11973" y="21742"/>
                      <a:pt x="44" y="21742"/>
                    </a:cubicBezTo>
                    <a:cubicBezTo>
                      <a:pt x="29" y="21741"/>
                      <a:pt x="14" y="21741"/>
                      <a:pt x="-1" y="21741"/>
                    </a:cubicBezTo>
                    <a:lnTo>
                      <a:pt x="44" y="142"/>
                    </a:lnTo>
                    <a:lnTo>
                      <a:pt x="21643" y="-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2" name="Group 121"/>
            <p:cNvGrpSpPr>
              <a:grpSpLocks/>
            </p:cNvGrpSpPr>
            <p:nvPr/>
          </p:nvGrpSpPr>
          <p:grpSpPr bwMode="auto">
            <a:xfrm>
              <a:off x="1703" y="1932"/>
              <a:ext cx="384" cy="255"/>
              <a:chOff x="1703" y="1932"/>
              <a:chExt cx="384" cy="255"/>
            </a:xfrm>
          </p:grpSpPr>
          <p:sp>
            <p:nvSpPr>
              <p:cNvPr id="146" name="Oval 117"/>
              <p:cNvSpPr>
                <a:spLocks noChangeArrowheads="1"/>
              </p:cNvSpPr>
              <p:nvPr/>
            </p:nvSpPr>
            <p:spPr bwMode="auto">
              <a:xfrm>
                <a:off x="1703" y="1932"/>
                <a:ext cx="144" cy="255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7" name="Oval 118"/>
              <p:cNvSpPr>
                <a:spLocks noChangeArrowheads="1"/>
              </p:cNvSpPr>
              <p:nvPr/>
            </p:nvSpPr>
            <p:spPr bwMode="auto">
              <a:xfrm>
                <a:off x="1943" y="2003"/>
                <a:ext cx="48" cy="144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8" name="Oval 119"/>
              <p:cNvSpPr>
                <a:spLocks noChangeArrowheads="1"/>
              </p:cNvSpPr>
              <p:nvPr/>
            </p:nvSpPr>
            <p:spPr bwMode="auto">
              <a:xfrm>
                <a:off x="1880" y="1963"/>
                <a:ext cx="63" cy="161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9" name="Oval 120"/>
              <p:cNvSpPr>
                <a:spLocks noChangeArrowheads="1"/>
              </p:cNvSpPr>
              <p:nvPr/>
            </p:nvSpPr>
            <p:spPr bwMode="auto">
              <a:xfrm>
                <a:off x="2024" y="2020"/>
                <a:ext cx="63" cy="71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</p:grpSp>
        <p:grpSp>
          <p:nvGrpSpPr>
            <p:cNvPr id="113" name="Group 125"/>
            <p:cNvGrpSpPr>
              <a:grpSpLocks/>
            </p:cNvGrpSpPr>
            <p:nvPr/>
          </p:nvGrpSpPr>
          <p:grpSpPr bwMode="auto">
            <a:xfrm>
              <a:off x="1271" y="1578"/>
              <a:ext cx="552" cy="329"/>
              <a:chOff x="1271" y="1578"/>
              <a:chExt cx="552" cy="329"/>
            </a:xfrm>
          </p:grpSpPr>
          <p:sp>
            <p:nvSpPr>
              <p:cNvPr id="143" name="Arc 122"/>
              <p:cNvSpPr>
                <a:spLocks/>
              </p:cNvSpPr>
              <p:nvPr/>
            </p:nvSpPr>
            <p:spPr bwMode="auto">
              <a:xfrm>
                <a:off x="1334" y="1578"/>
                <a:ext cx="489" cy="152"/>
              </a:xfrm>
              <a:custGeom>
                <a:avLst/>
                <a:gdLst>
                  <a:gd name="T0" fmla="*/ 11 w 21600"/>
                  <a:gd name="T1" fmla="*/ 1 h 21742"/>
                  <a:gd name="T2" fmla="*/ 0 w 21600"/>
                  <a:gd name="T3" fmla="*/ 0 h 21742"/>
                  <a:gd name="T4" fmla="*/ 11 w 21600"/>
                  <a:gd name="T5" fmla="*/ 0 h 217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742" fill="none" extrusionOk="0">
                    <a:moveTo>
                      <a:pt x="21600" y="21741"/>
                    </a:moveTo>
                    <a:cubicBezTo>
                      <a:pt x="9670" y="21742"/>
                      <a:pt x="0" y="12071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</a:path>
                  <a:path w="21600" h="21742" stroke="0" extrusionOk="0">
                    <a:moveTo>
                      <a:pt x="21600" y="21741"/>
                    </a:moveTo>
                    <a:cubicBezTo>
                      <a:pt x="9670" y="21742"/>
                      <a:pt x="0" y="12071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  <a:lnTo>
                      <a:pt x="21600" y="142"/>
                    </a:lnTo>
                    <a:lnTo>
                      <a:pt x="21600" y="2174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4" name="Arc 123"/>
              <p:cNvSpPr>
                <a:spLocks/>
              </p:cNvSpPr>
              <p:nvPr/>
            </p:nvSpPr>
            <p:spPr bwMode="auto">
              <a:xfrm>
                <a:off x="1271" y="1659"/>
                <a:ext cx="488" cy="152"/>
              </a:xfrm>
              <a:custGeom>
                <a:avLst/>
                <a:gdLst>
                  <a:gd name="T0" fmla="*/ 11 w 21600"/>
                  <a:gd name="T1" fmla="*/ 1 h 21742"/>
                  <a:gd name="T2" fmla="*/ 0 w 21600"/>
                  <a:gd name="T3" fmla="*/ 0 h 21742"/>
                  <a:gd name="T4" fmla="*/ 11 w 21600"/>
                  <a:gd name="T5" fmla="*/ 0 h 217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742" fill="none" extrusionOk="0">
                    <a:moveTo>
                      <a:pt x="21600" y="21741"/>
                    </a:moveTo>
                    <a:cubicBezTo>
                      <a:pt x="9670" y="21742"/>
                      <a:pt x="0" y="12071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</a:path>
                  <a:path w="21600" h="21742" stroke="0" extrusionOk="0">
                    <a:moveTo>
                      <a:pt x="21600" y="21741"/>
                    </a:moveTo>
                    <a:cubicBezTo>
                      <a:pt x="9670" y="21742"/>
                      <a:pt x="0" y="12071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  <a:lnTo>
                      <a:pt x="21600" y="142"/>
                    </a:lnTo>
                    <a:lnTo>
                      <a:pt x="21600" y="2174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5" name="Arc 124"/>
              <p:cNvSpPr>
                <a:spLocks/>
              </p:cNvSpPr>
              <p:nvPr/>
            </p:nvSpPr>
            <p:spPr bwMode="auto">
              <a:xfrm>
                <a:off x="1327" y="1755"/>
                <a:ext cx="489" cy="152"/>
              </a:xfrm>
              <a:custGeom>
                <a:avLst/>
                <a:gdLst>
                  <a:gd name="T0" fmla="*/ 11 w 21600"/>
                  <a:gd name="T1" fmla="*/ 1 h 21741"/>
                  <a:gd name="T2" fmla="*/ 0 w 21600"/>
                  <a:gd name="T3" fmla="*/ 0 h 21741"/>
                  <a:gd name="T4" fmla="*/ 11 w 21600"/>
                  <a:gd name="T5" fmla="*/ 0 h 2174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741" fill="none" extrusionOk="0">
                    <a:moveTo>
                      <a:pt x="21555" y="21741"/>
                    </a:moveTo>
                    <a:cubicBezTo>
                      <a:pt x="9643" y="21717"/>
                      <a:pt x="0" y="12054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</a:path>
                  <a:path w="21600" h="21741" stroke="0" extrusionOk="0">
                    <a:moveTo>
                      <a:pt x="21555" y="21741"/>
                    </a:moveTo>
                    <a:cubicBezTo>
                      <a:pt x="9643" y="21717"/>
                      <a:pt x="0" y="12054"/>
                      <a:pt x="0" y="142"/>
                    </a:cubicBezTo>
                    <a:cubicBezTo>
                      <a:pt x="0" y="94"/>
                      <a:pt x="0" y="47"/>
                      <a:pt x="0" y="-1"/>
                    </a:cubicBezTo>
                    <a:lnTo>
                      <a:pt x="21600" y="142"/>
                    </a:lnTo>
                    <a:lnTo>
                      <a:pt x="21555" y="21741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4" name="Group 130"/>
            <p:cNvGrpSpPr>
              <a:grpSpLocks/>
            </p:cNvGrpSpPr>
            <p:nvPr/>
          </p:nvGrpSpPr>
          <p:grpSpPr bwMode="auto">
            <a:xfrm>
              <a:off x="2072" y="1932"/>
              <a:ext cx="384" cy="255"/>
              <a:chOff x="2072" y="1932"/>
              <a:chExt cx="384" cy="255"/>
            </a:xfrm>
          </p:grpSpPr>
          <p:sp>
            <p:nvSpPr>
              <p:cNvPr id="139" name="Oval 126"/>
              <p:cNvSpPr>
                <a:spLocks noChangeArrowheads="1"/>
              </p:cNvSpPr>
              <p:nvPr/>
            </p:nvSpPr>
            <p:spPr bwMode="auto">
              <a:xfrm>
                <a:off x="2312" y="1932"/>
                <a:ext cx="144" cy="255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0" name="Oval 127"/>
              <p:cNvSpPr>
                <a:spLocks noChangeArrowheads="1"/>
              </p:cNvSpPr>
              <p:nvPr/>
            </p:nvSpPr>
            <p:spPr bwMode="auto">
              <a:xfrm>
                <a:off x="2168" y="2003"/>
                <a:ext cx="48" cy="144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1" name="Oval 128"/>
              <p:cNvSpPr>
                <a:spLocks noChangeArrowheads="1"/>
              </p:cNvSpPr>
              <p:nvPr/>
            </p:nvSpPr>
            <p:spPr bwMode="auto">
              <a:xfrm>
                <a:off x="2216" y="1963"/>
                <a:ext cx="63" cy="161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  <p:sp>
            <p:nvSpPr>
              <p:cNvPr id="142" name="Oval 129"/>
              <p:cNvSpPr>
                <a:spLocks noChangeArrowheads="1"/>
              </p:cNvSpPr>
              <p:nvPr/>
            </p:nvSpPr>
            <p:spPr bwMode="auto">
              <a:xfrm>
                <a:off x="2072" y="2020"/>
                <a:ext cx="63" cy="71"/>
              </a:xfrm>
              <a:prstGeom prst="ellipse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2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hu-HU" altLang="hu-HU" b="1"/>
              </a:p>
            </p:txBody>
          </p:sp>
        </p:grpSp>
        <p:sp>
          <p:nvSpPr>
            <p:cNvPr id="115" name="Rectangle 131"/>
            <p:cNvSpPr>
              <a:spLocks noChangeArrowheads="1"/>
            </p:cNvSpPr>
            <p:nvPr/>
          </p:nvSpPr>
          <p:spPr bwMode="auto">
            <a:xfrm>
              <a:off x="2235" y="1183"/>
              <a:ext cx="30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vermis</a:t>
              </a:r>
              <a:endParaRPr lang="en-US" altLang="hu-HU" b="1"/>
            </a:p>
          </p:txBody>
        </p:sp>
        <p:sp>
          <p:nvSpPr>
            <p:cNvPr id="116" name="Rectangle 132"/>
            <p:cNvSpPr>
              <a:spLocks noChangeArrowheads="1"/>
            </p:cNvSpPr>
            <p:nvPr/>
          </p:nvSpPr>
          <p:spPr bwMode="auto">
            <a:xfrm>
              <a:off x="1283" y="2751"/>
              <a:ext cx="52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hemisphere</a:t>
              </a:r>
              <a:endParaRPr lang="en-US" altLang="hu-HU" b="1"/>
            </a:p>
          </p:txBody>
        </p:sp>
        <p:sp>
          <p:nvSpPr>
            <p:cNvPr id="117" name="Rectangle 133"/>
            <p:cNvSpPr>
              <a:spLocks noChangeArrowheads="1"/>
            </p:cNvSpPr>
            <p:nvPr/>
          </p:nvSpPr>
          <p:spPr bwMode="auto">
            <a:xfrm>
              <a:off x="1355" y="1215"/>
              <a:ext cx="44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peduncles</a:t>
              </a:r>
              <a:endParaRPr lang="en-US" altLang="hu-HU" b="1"/>
            </a:p>
          </p:txBody>
        </p:sp>
        <p:sp>
          <p:nvSpPr>
            <p:cNvPr id="118" name="Rectangle 134"/>
            <p:cNvSpPr>
              <a:spLocks noChangeArrowheads="1"/>
            </p:cNvSpPr>
            <p:nvPr/>
          </p:nvSpPr>
          <p:spPr bwMode="auto">
            <a:xfrm>
              <a:off x="3051" y="2582"/>
              <a:ext cx="35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Dentate</a:t>
              </a:r>
              <a:endParaRPr lang="en-US" altLang="hu-HU" b="1"/>
            </a:p>
          </p:txBody>
        </p:sp>
        <p:sp>
          <p:nvSpPr>
            <p:cNvPr id="119" name="Rectangle 135"/>
            <p:cNvSpPr>
              <a:spLocks noChangeArrowheads="1"/>
            </p:cNvSpPr>
            <p:nvPr/>
          </p:nvSpPr>
          <p:spPr bwMode="auto">
            <a:xfrm>
              <a:off x="3051" y="2678"/>
              <a:ext cx="34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nucleus</a:t>
              </a:r>
              <a:endParaRPr lang="en-US" altLang="hu-HU" b="1"/>
            </a:p>
          </p:txBody>
        </p:sp>
        <p:sp>
          <p:nvSpPr>
            <p:cNvPr id="120" name="Rectangle 136"/>
            <p:cNvSpPr>
              <a:spLocks noChangeArrowheads="1"/>
            </p:cNvSpPr>
            <p:nvPr/>
          </p:nvSpPr>
          <p:spPr bwMode="auto">
            <a:xfrm>
              <a:off x="2467" y="2663"/>
              <a:ext cx="4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interposed</a:t>
              </a:r>
              <a:endParaRPr lang="en-US" altLang="hu-HU" b="1"/>
            </a:p>
          </p:txBody>
        </p:sp>
        <p:sp>
          <p:nvSpPr>
            <p:cNvPr id="121" name="Rectangle 137"/>
            <p:cNvSpPr>
              <a:spLocks noChangeArrowheads="1"/>
            </p:cNvSpPr>
            <p:nvPr/>
          </p:nvSpPr>
          <p:spPr bwMode="auto">
            <a:xfrm>
              <a:off x="2467" y="2759"/>
              <a:ext cx="33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nucleus</a:t>
              </a:r>
              <a:endParaRPr lang="en-US" altLang="hu-HU" b="1"/>
            </a:p>
          </p:txBody>
        </p:sp>
        <p:sp>
          <p:nvSpPr>
            <p:cNvPr id="122" name="Rectangle 138"/>
            <p:cNvSpPr>
              <a:spLocks noChangeArrowheads="1"/>
            </p:cNvSpPr>
            <p:nvPr/>
          </p:nvSpPr>
          <p:spPr bwMode="auto">
            <a:xfrm>
              <a:off x="2467" y="2855"/>
              <a:ext cx="56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(emboliform</a:t>
              </a:r>
              <a:endParaRPr lang="en-US" altLang="hu-HU" b="1"/>
            </a:p>
          </p:txBody>
        </p:sp>
        <p:sp>
          <p:nvSpPr>
            <p:cNvPr id="123" name="Rectangle 139"/>
            <p:cNvSpPr>
              <a:spLocks noChangeArrowheads="1"/>
            </p:cNvSpPr>
            <p:nvPr/>
          </p:nvSpPr>
          <p:spPr bwMode="auto">
            <a:xfrm>
              <a:off x="2467" y="2951"/>
              <a:ext cx="52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and globose</a:t>
              </a:r>
              <a:endParaRPr lang="en-US" altLang="hu-HU" b="1"/>
            </a:p>
          </p:txBody>
        </p:sp>
        <p:sp>
          <p:nvSpPr>
            <p:cNvPr id="124" name="Rectangle 140"/>
            <p:cNvSpPr>
              <a:spLocks noChangeArrowheads="1"/>
            </p:cNvSpPr>
            <p:nvPr/>
          </p:nvSpPr>
          <p:spPr bwMode="auto">
            <a:xfrm>
              <a:off x="2467" y="3047"/>
              <a:ext cx="30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nuclei)</a:t>
              </a:r>
              <a:endParaRPr lang="en-US" altLang="hu-HU" b="1"/>
            </a:p>
          </p:txBody>
        </p:sp>
        <p:sp>
          <p:nvSpPr>
            <p:cNvPr id="125" name="Rectangle 141"/>
            <p:cNvSpPr>
              <a:spLocks noChangeArrowheads="1"/>
            </p:cNvSpPr>
            <p:nvPr/>
          </p:nvSpPr>
          <p:spPr bwMode="auto">
            <a:xfrm>
              <a:off x="2003" y="2744"/>
              <a:ext cx="357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fastigial</a:t>
              </a:r>
              <a:endParaRPr lang="en-US" altLang="hu-HU" b="1"/>
            </a:p>
          </p:txBody>
        </p:sp>
        <p:sp>
          <p:nvSpPr>
            <p:cNvPr id="126" name="Rectangle 142"/>
            <p:cNvSpPr>
              <a:spLocks noChangeArrowheads="1"/>
            </p:cNvSpPr>
            <p:nvPr/>
          </p:nvSpPr>
          <p:spPr bwMode="auto">
            <a:xfrm>
              <a:off x="2003" y="2841"/>
              <a:ext cx="269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2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hu-HU" sz="1600" b="1">
                  <a:solidFill>
                    <a:srgbClr val="000000"/>
                  </a:solidFill>
                </a:rPr>
                <a:t>nuclei</a:t>
              </a:r>
              <a:endParaRPr lang="en-US" altLang="hu-HU" b="1"/>
            </a:p>
          </p:txBody>
        </p:sp>
        <p:sp>
          <p:nvSpPr>
            <p:cNvPr id="127" name="Arc 143"/>
            <p:cNvSpPr>
              <a:spLocks/>
            </p:cNvSpPr>
            <p:nvPr/>
          </p:nvSpPr>
          <p:spPr bwMode="auto">
            <a:xfrm>
              <a:off x="1565" y="2364"/>
              <a:ext cx="65" cy="96"/>
            </a:xfrm>
            <a:custGeom>
              <a:avLst/>
              <a:gdLst>
                <a:gd name="T0" fmla="*/ 0 w 14663"/>
                <a:gd name="T1" fmla="*/ 0 h 21600"/>
                <a:gd name="T2" fmla="*/ 0 w 14663"/>
                <a:gd name="T3" fmla="*/ 0 h 21600"/>
                <a:gd name="T4" fmla="*/ 0 w 1466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63" h="21600" fill="none" extrusionOk="0">
                  <a:moveTo>
                    <a:pt x="14663" y="20968"/>
                  </a:moveTo>
                  <a:cubicBezTo>
                    <a:pt x="12966" y="21387"/>
                    <a:pt x="11225" y="21599"/>
                    <a:pt x="9478" y="21599"/>
                  </a:cubicBezTo>
                  <a:cubicBezTo>
                    <a:pt x="6193" y="21599"/>
                    <a:pt x="2951" y="20850"/>
                    <a:pt x="-1" y="19409"/>
                  </a:cubicBezTo>
                </a:path>
                <a:path w="14663" h="21600" stroke="0" extrusionOk="0">
                  <a:moveTo>
                    <a:pt x="14663" y="20968"/>
                  </a:moveTo>
                  <a:cubicBezTo>
                    <a:pt x="12966" y="21387"/>
                    <a:pt x="11225" y="21599"/>
                    <a:pt x="9478" y="21599"/>
                  </a:cubicBezTo>
                  <a:cubicBezTo>
                    <a:pt x="6193" y="21599"/>
                    <a:pt x="2951" y="20850"/>
                    <a:pt x="-1" y="19409"/>
                  </a:cubicBezTo>
                  <a:lnTo>
                    <a:pt x="9478" y="0"/>
                  </a:lnTo>
                  <a:lnTo>
                    <a:pt x="14663" y="209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8" name="Line 144"/>
            <p:cNvSpPr>
              <a:spLocks noChangeShapeType="1"/>
            </p:cNvSpPr>
            <p:nvPr/>
          </p:nvSpPr>
          <p:spPr bwMode="auto">
            <a:xfrm flipV="1">
              <a:off x="1567" y="2443"/>
              <a:ext cx="25" cy="2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9" name="Arc 145"/>
            <p:cNvSpPr>
              <a:spLocks/>
            </p:cNvSpPr>
            <p:nvPr/>
          </p:nvSpPr>
          <p:spPr bwMode="auto">
            <a:xfrm>
              <a:off x="2072" y="1340"/>
              <a:ext cx="71" cy="95"/>
            </a:xfrm>
            <a:custGeom>
              <a:avLst/>
              <a:gdLst>
                <a:gd name="T0" fmla="*/ 0 w 16043"/>
                <a:gd name="T1" fmla="*/ 0 h 21400"/>
                <a:gd name="T2" fmla="*/ 0 w 16043"/>
                <a:gd name="T3" fmla="*/ 0 h 21400"/>
                <a:gd name="T4" fmla="*/ 0 w 16043"/>
                <a:gd name="T5" fmla="*/ 0 h 214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43" h="21400" fill="none" extrusionOk="0">
                  <a:moveTo>
                    <a:pt x="2928" y="-1"/>
                  </a:moveTo>
                  <a:cubicBezTo>
                    <a:pt x="7982" y="690"/>
                    <a:pt x="12628" y="3148"/>
                    <a:pt x="16043" y="6937"/>
                  </a:cubicBezTo>
                </a:path>
                <a:path w="16043" h="21400" stroke="0" extrusionOk="0">
                  <a:moveTo>
                    <a:pt x="2928" y="-1"/>
                  </a:moveTo>
                  <a:cubicBezTo>
                    <a:pt x="7982" y="690"/>
                    <a:pt x="12628" y="3148"/>
                    <a:pt x="16043" y="6937"/>
                  </a:cubicBezTo>
                  <a:lnTo>
                    <a:pt x="0" y="21400"/>
                  </a:lnTo>
                  <a:lnTo>
                    <a:pt x="2928" y="-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0" name="Line 146"/>
            <p:cNvSpPr>
              <a:spLocks noChangeShapeType="1"/>
            </p:cNvSpPr>
            <p:nvPr/>
          </p:nvSpPr>
          <p:spPr bwMode="auto">
            <a:xfrm flipV="1">
              <a:off x="2112" y="1195"/>
              <a:ext cx="87" cy="1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1" name="Arc 147"/>
            <p:cNvSpPr>
              <a:spLocks/>
            </p:cNvSpPr>
            <p:nvPr/>
          </p:nvSpPr>
          <p:spPr bwMode="auto">
            <a:xfrm>
              <a:off x="1532" y="1508"/>
              <a:ext cx="65" cy="96"/>
            </a:xfrm>
            <a:custGeom>
              <a:avLst/>
              <a:gdLst>
                <a:gd name="T0" fmla="*/ 0 w 14567"/>
                <a:gd name="T1" fmla="*/ 0 h 21600"/>
                <a:gd name="T2" fmla="*/ 0 w 14567"/>
                <a:gd name="T3" fmla="*/ 0 h 21600"/>
                <a:gd name="T4" fmla="*/ 0 w 1456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67" h="21600" fill="none" extrusionOk="0">
                  <a:moveTo>
                    <a:pt x="-1" y="2260"/>
                  </a:moveTo>
                  <a:cubicBezTo>
                    <a:pt x="2988" y="773"/>
                    <a:pt x="6280" y="-1"/>
                    <a:pt x="9619" y="-1"/>
                  </a:cubicBezTo>
                  <a:cubicBezTo>
                    <a:pt x="11285" y="-1"/>
                    <a:pt x="12945" y="192"/>
                    <a:pt x="14567" y="574"/>
                  </a:cubicBezTo>
                </a:path>
                <a:path w="14567" h="21600" stroke="0" extrusionOk="0">
                  <a:moveTo>
                    <a:pt x="-1" y="2260"/>
                  </a:moveTo>
                  <a:cubicBezTo>
                    <a:pt x="2988" y="773"/>
                    <a:pt x="6280" y="-1"/>
                    <a:pt x="9619" y="-1"/>
                  </a:cubicBezTo>
                  <a:cubicBezTo>
                    <a:pt x="11285" y="-1"/>
                    <a:pt x="12945" y="192"/>
                    <a:pt x="14567" y="574"/>
                  </a:cubicBezTo>
                  <a:lnTo>
                    <a:pt x="9619" y="21600"/>
                  </a:lnTo>
                  <a:lnTo>
                    <a:pt x="-1" y="2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2" name="Line 148"/>
            <p:cNvSpPr>
              <a:spLocks noChangeShapeType="1"/>
            </p:cNvSpPr>
            <p:nvPr/>
          </p:nvSpPr>
          <p:spPr bwMode="auto">
            <a:xfrm>
              <a:off x="1544" y="1316"/>
              <a:ext cx="15" cy="1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3" name="Arc 149"/>
            <p:cNvSpPr>
              <a:spLocks/>
            </p:cNvSpPr>
            <p:nvPr/>
          </p:nvSpPr>
          <p:spPr bwMode="auto">
            <a:xfrm>
              <a:off x="2048" y="2116"/>
              <a:ext cx="64" cy="96"/>
            </a:xfrm>
            <a:custGeom>
              <a:avLst/>
              <a:gdLst>
                <a:gd name="T0" fmla="*/ 0 w 14475"/>
                <a:gd name="T1" fmla="*/ 0 h 21600"/>
                <a:gd name="T2" fmla="*/ 0 w 14475"/>
                <a:gd name="T3" fmla="*/ 0 h 21600"/>
                <a:gd name="T4" fmla="*/ 0 w 1447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75" h="21600" fill="none" extrusionOk="0">
                  <a:moveTo>
                    <a:pt x="14475" y="19625"/>
                  </a:moveTo>
                  <a:cubicBezTo>
                    <a:pt x="11644" y="20926"/>
                    <a:pt x="8566" y="21599"/>
                    <a:pt x="5452" y="21599"/>
                  </a:cubicBezTo>
                  <a:cubicBezTo>
                    <a:pt x="3612" y="21599"/>
                    <a:pt x="1780" y="21364"/>
                    <a:pt x="-1" y="20900"/>
                  </a:cubicBezTo>
                </a:path>
                <a:path w="14475" h="21600" stroke="0" extrusionOk="0">
                  <a:moveTo>
                    <a:pt x="14475" y="19625"/>
                  </a:moveTo>
                  <a:cubicBezTo>
                    <a:pt x="11644" y="20926"/>
                    <a:pt x="8566" y="21599"/>
                    <a:pt x="5452" y="21599"/>
                  </a:cubicBezTo>
                  <a:cubicBezTo>
                    <a:pt x="3612" y="21599"/>
                    <a:pt x="1780" y="21364"/>
                    <a:pt x="-1" y="20900"/>
                  </a:cubicBezTo>
                  <a:lnTo>
                    <a:pt x="5452" y="0"/>
                  </a:lnTo>
                  <a:lnTo>
                    <a:pt x="14475" y="19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4" name="Line 150"/>
            <p:cNvSpPr>
              <a:spLocks noChangeShapeType="1"/>
            </p:cNvSpPr>
            <p:nvPr/>
          </p:nvSpPr>
          <p:spPr bwMode="auto">
            <a:xfrm flipH="1" flipV="1">
              <a:off x="2080" y="2195"/>
              <a:ext cx="48" cy="5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5" name="Arc 151"/>
            <p:cNvSpPr>
              <a:spLocks/>
            </p:cNvSpPr>
            <p:nvPr/>
          </p:nvSpPr>
          <p:spPr bwMode="auto">
            <a:xfrm>
              <a:off x="2231" y="2147"/>
              <a:ext cx="80" cy="92"/>
            </a:xfrm>
            <a:custGeom>
              <a:avLst/>
              <a:gdLst>
                <a:gd name="T0" fmla="*/ 0 w 17937"/>
                <a:gd name="T1" fmla="*/ 0 h 20785"/>
                <a:gd name="T2" fmla="*/ 0 w 17937"/>
                <a:gd name="T3" fmla="*/ 0 h 20785"/>
                <a:gd name="T4" fmla="*/ 0 w 17937"/>
                <a:gd name="T5" fmla="*/ 0 h 207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37" h="20785" fill="none" extrusionOk="0">
                  <a:moveTo>
                    <a:pt x="17937" y="12033"/>
                  </a:moveTo>
                  <a:cubicBezTo>
                    <a:pt x="15082" y="16289"/>
                    <a:pt x="10806" y="19392"/>
                    <a:pt x="5874" y="20785"/>
                  </a:cubicBezTo>
                </a:path>
                <a:path w="17937" h="20785" stroke="0" extrusionOk="0">
                  <a:moveTo>
                    <a:pt x="17937" y="12033"/>
                  </a:moveTo>
                  <a:cubicBezTo>
                    <a:pt x="15082" y="16289"/>
                    <a:pt x="10806" y="19392"/>
                    <a:pt x="5874" y="20785"/>
                  </a:cubicBezTo>
                  <a:lnTo>
                    <a:pt x="0" y="0"/>
                  </a:lnTo>
                  <a:lnTo>
                    <a:pt x="17937" y="120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6" name="Line 152"/>
            <p:cNvSpPr>
              <a:spLocks noChangeShapeType="1"/>
            </p:cNvSpPr>
            <p:nvPr/>
          </p:nvSpPr>
          <p:spPr bwMode="auto">
            <a:xfrm flipH="1" flipV="1">
              <a:off x="2279" y="2212"/>
              <a:ext cx="313" cy="4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7" name="Arc 153"/>
            <p:cNvSpPr>
              <a:spLocks/>
            </p:cNvSpPr>
            <p:nvPr/>
          </p:nvSpPr>
          <p:spPr bwMode="auto">
            <a:xfrm>
              <a:off x="2448" y="2147"/>
              <a:ext cx="92" cy="80"/>
            </a:xfrm>
            <a:custGeom>
              <a:avLst/>
              <a:gdLst>
                <a:gd name="T0" fmla="*/ 0 w 20785"/>
                <a:gd name="T1" fmla="*/ 0 h 17937"/>
                <a:gd name="T2" fmla="*/ 0 w 20785"/>
                <a:gd name="T3" fmla="*/ 0 h 17937"/>
                <a:gd name="T4" fmla="*/ 0 w 20785"/>
                <a:gd name="T5" fmla="*/ 0 h 179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785" h="17937" fill="none" extrusionOk="0">
                  <a:moveTo>
                    <a:pt x="20785" y="5874"/>
                  </a:moveTo>
                  <a:cubicBezTo>
                    <a:pt x="19392" y="10806"/>
                    <a:pt x="16289" y="15082"/>
                    <a:pt x="12033" y="17937"/>
                  </a:cubicBezTo>
                </a:path>
                <a:path w="20785" h="17937" stroke="0" extrusionOk="0">
                  <a:moveTo>
                    <a:pt x="20785" y="5874"/>
                  </a:moveTo>
                  <a:cubicBezTo>
                    <a:pt x="19392" y="10806"/>
                    <a:pt x="16289" y="15082"/>
                    <a:pt x="12033" y="17937"/>
                  </a:cubicBezTo>
                  <a:lnTo>
                    <a:pt x="0" y="0"/>
                  </a:lnTo>
                  <a:lnTo>
                    <a:pt x="20785" y="58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8" name="Line 154"/>
            <p:cNvSpPr>
              <a:spLocks noChangeShapeType="1"/>
            </p:cNvSpPr>
            <p:nvPr/>
          </p:nvSpPr>
          <p:spPr bwMode="auto">
            <a:xfrm flipH="1" flipV="1">
              <a:off x="2512" y="2195"/>
              <a:ext cx="503" cy="3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155700"/>
            <a:ext cx="76327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288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Azonos oldali hatás – nincs kereszteződés</a:t>
            </a:r>
          </a:p>
          <a:p>
            <a:r>
              <a:rPr lang="hu-HU" dirty="0" smtClean="0"/>
              <a:t>Kétféle beidegzés</a:t>
            </a:r>
          </a:p>
          <a:p>
            <a:pPr lvl="1"/>
            <a:r>
              <a:rPr lang="hu-HU" dirty="0" smtClean="0"/>
              <a:t>Nagyagy felől</a:t>
            </a:r>
          </a:p>
          <a:p>
            <a:pPr lvl="1"/>
            <a:r>
              <a:rPr lang="hu-HU" dirty="0" smtClean="0"/>
              <a:t>Alsó </a:t>
            </a:r>
            <a:r>
              <a:rPr lang="hu-HU" dirty="0" err="1" smtClean="0"/>
              <a:t>oliva</a:t>
            </a:r>
            <a:r>
              <a:rPr lang="hu-HU" dirty="0" smtClean="0"/>
              <a:t> mag felől</a:t>
            </a:r>
          </a:p>
          <a:p>
            <a:r>
              <a:rPr lang="hu-HU" dirty="0" smtClean="0"/>
              <a:t>Hatás két leszálló pályán</a:t>
            </a:r>
          </a:p>
          <a:p>
            <a:pPr lvl="1"/>
            <a:r>
              <a:rPr lang="hu-HU" dirty="0" smtClean="0"/>
              <a:t>Piramidális pálya</a:t>
            </a:r>
          </a:p>
          <a:p>
            <a:pPr lvl="1"/>
            <a:r>
              <a:rPr lang="hu-HU" dirty="0" err="1" smtClean="0"/>
              <a:t>Rubrospinális</a:t>
            </a:r>
            <a:r>
              <a:rPr lang="hu-HU" dirty="0" smtClean="0"/>
              <a:t> pálya</a:t>
            </a:r>
            <a:endParaRPr lang="hu-HU" dirty="0"/>
          </a:p>
        </p:txBody>
      </p:sp>
      <p:sp>
        <p:nvSpPr>
          <p:cNvPr id="4" name="Szalagnyíl balra 3"/>
          <p:cNvSpPr/>
          <p:nvPr/>
        </p:nvSpPr>
        <p:spPr>
          <a:xfrm>
            <a:off x="3743908" y="2996952"/>
            <a:ext cx="1656184" cy="1800200"/>
          </a:xfrm>
          <a:prstGeom prst="curvedLeftArrow">
            <a:avLst>
              <a:gd name="adj1" fmla="val 7112"/>
              <a:gd name="adj2" fmla="val 1854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Kisagy - </a:t>
            </a:r>
            <a:r>
              <a:rPr lang="hu-HU" dirty="0" err="1"/>
              <a:t>Cerebellum</a:t>
            </a:r>
            <a:endParaRPr lang="hu-HU" dirty="0"/>
          </a:p>
        </p:txBody>
      </p:sp>
      <p:sp>
        <p:nvSpPr>
          <p:cNvPr id="5" name="Szalagnyíl balra 4"/>
          <p:cNvSpPr/>
          <p:nvPr/>
        </p:nvSpPr>
        <p:spPr>
          <a:xfrm>
            <a:off x="4139952" y="3429000"/>
            <a:ext cx="864096" cy="1944216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335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Mozgászavar a </a:t>
            </a:r>
            <a:r>
              <a:rPr lang="hu-HU" dirty="0" smtClean="0"/>
              <a:t>kisagy </a:t>
            </a:r>
            <a:r>
              <a:rPr lang="hu-HU" dirty="0"/>
              <a:t>abnormális működésének következtében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Állatkísérletek – kisagy eltávolítása</a:t>
            </a:r>
          </a:p>
          <a:p>
            <a:pPr lvl="1"/>
            <a:r>
              <a:rPr lang="hu-HU" dirty="0" smtClean="0"/>
              <a:t>Aránylag mérsékelt funkcióvesztés</a:t>
            </a:r>
          </a:p>
          <a:p>
            <a:pPr lvl="2"/>
            <a:r>
              <a:rPr lang="hu-HU" dirty="0" smtClean="0"/>
              <a:t>Az állat jelentős mértékben visszanyeri a mozgás és egyéb károsodott funkcióit</a:t>
            </a:r>
          </a:p>
          <a:p>
            <a:r>
              <a:rPr lang="hu-HU" dirty="0" smtClean="0"/>
              <a:t>Fő károsodott funkciók</a:t>
            </a:r>
          </a:p>
          <a:p>
            <a:pPr lvl="1"/>
            <a:r>
              <a:rPr lang="hu-HU" dirty="0" smtClean="0"/>
              <a:t>Egyensúly</a:t>
            </a:r>
          </a:p>
          <a:p>
            <a:pPr lvl="1"/>
            <a:r>
              <a:rPr lang="hu-HU" dirty="0" smtClean="0"/>
              <a:t>Időzítés</a:t>
            </a:r>
          </a:p>
          <a:p>
            <a:pPr lvl="1"/>
            <a:r>
              <a:rPr lang="hu-HU" dirty="0" smtClean="0"/>
              <a:t>Koordináció</a:t>
            </a:r>
          </a:p>
          <a:p>
            <a:r>
              <a:rPr lang="hu-HU" dirty="0" smtClean="0"/>
              <a:t>Korábban azt gondolták, hogy a kisagy csak a mozgásszabályozásért felelős, de az utóbbi időben megfigyelték, hogy részt vesz egyéb funkciókban is:</a:t>
            </a:r>
          </a:p>
          <a:p>
            <a:pPr lvl="1"/>
            <a:r>
              <a:rPr lang="hu-HU" dirty="0" smtClean="0"/>
              <a:t>Érzékelés</a:t>
            </a:r>
          </a:p>
          <a:p>
            <a:pPr lvl="1"/>
            <a:r>
              <a:rPr lang="hu-HU" dirty="0" smtClean="0"/>
              <a:t>Tudat – kognitív funkciók</a:t>
            </a:r>
          </a:p>
          <a:p>
            <a:pPr lvl="1"/>
            <a:r>
              <a:rPr lang="hu-HU" dirty="0" smtClean="0"/>
              <a:t>Fejlődési rendellenességek (pl.: Down szindróma)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Főbb motoros következmények:</a:t>
            </a:r>
          </a:p>
          <a:p>
            <a:pPr lvl="1"/>
            <a:r>
              <a:rPr lang="hu-HU" dirty="0" err="1" smtClean="0"/>
              <a:t>Ataxia</a:t>
            </a:r>
            <a:endParaRPr lang="hu-HU" dirty="0" smtClean="0"/>
          </a:p>
          <a:p>
            <a:pPr lvl="2"/>
            <a:r>
              <a:rPr lang="hu-HU" dirty="0"/>
              <a:t>az izommozgások koordinációjának zavarából adódó bizonytalan és ügyetlen </a:t>
            </a:r>
            <a:r>
              <a:rPr lang="hu-HU" dirty="0" smtClean="0"/>
              <a:t>mozgás</a:t>
            </a:r>
          </a:p>
          <a:p>
            <a:pPr lvl="1"/>
            <a:r>
              <a:rPr lang="hu-HU" dirty="0" err="1" smtClean="0"/>
              <a:t>Tremor</a:t>
            </a:r>
            <a:r>
              <a:rPr lang="hu-HU" dirty="0" smtClean="0"/>
              <a:t> (kisagyi eredetű)</a:t>
            </a:r>
          </a:p>
          <a:p>
            <a:pPr lvl="2"/>
            <a:r>
              <a:rPr lang="hu-HU" dirty="0" smtClean="0"/>
              <a:t>Lassú</a:t>
            </a:r>
          </a:p>
          <a:p>
            <a:pPr lvl="2"/>
            <a:r>
              <a:rPr lang="hu-HU" dirty="0" smtClean="0"/>
              <a:t>Testtartásnál is</a:t>
            </a:r>
          </a:p>
          <a:p>
            <a:pPr lvl="2"/>
            <a:r>
              <a:rPr lang="hu-HU" dirty="0" smtClean="0"/>
              <a:t>Akaratlagos mozgás során erősödik (Parkinsonnál ellenkezőleg)</a:t>
            </a:r>
          </a:p>
          <a:p>
            <a:pPr lvl="1"/>
            <a:r>
              <a:rPr lang="hu-HU" dirty="0" smtClean="0"/>
              <a:t>Ritmustartási nehézség</a:t>
            </a:r>
          </a:p>
          <a:p>
            <a:pPr lvl="2"/>
            <a:r>
              <a:rPr lang="hu-HU" dirty="0" smtClean="0"/>
              <a:t>Saját és külső ritmus esetén is</a:t>
            </a:r>
          </a:p>
          <a:p>
            <a:pPr lvl="2"/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51" y="1632181"/>
            <a:ext cx="3897697" cy="40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03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Kisagy - Interakciós nyomaték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Kisagy sérülés esetén a személyek nem tudják kompenzálni a többízületes mozgások során fellépő interakciós nyomatékot </a:t>
            </a:r>
            <a:r>
              <a:rPr lang="hu-HU" dirty="0" smtClean="0">
                <a:sym typeface="Wingdings" panose="05000000000000000000" pitchFamily="2" charset="2"/>
              </a:rPr>
              <a:t>pontatlan </a:t>
            </a:r>
            <a:r>
              <a:rPr lang="hu-HU" dirty="0" err="1" smtClean="0">
                <a:sym typeface="Wingdings" panose="05000000000000000000" pitchFamily="2" charset="2"/>
              </a:rPr>
              <a:t>mozgáskivitelezés</a:t>
            </a:r>
            <a:endParaRPr lang="hu-HU" dirty="0" smtClean="0"/>
          </a:p>
          <a:p>
            <a:pPr lvl="1"/>
            <a:r>
              <a:rPr lang="hu-HU" dirty="0" err="1" smtClean="0"/>
              <a:t>Leading-joint</a:t>
            </a:r>
            <a:r>
              <a:rPr lang="hu-HU" dirty="0" smtClean="0"/>
              <a:t> </a:t>
            </a:r>
            <a:r>
              <a:rPr lang="hu-HU" dirty="0" err="1" smtClean="0"/>
              <a:t>hypothesis</a:t>
            </a:r>
            <a:r>
              <a:rPr lang="hu-HU" dirty="0" smtClean="0"/>
              <a:t> – két részfeladat:</a:t>
            </a:r>
          </a:p>
          <a:p>
            <a:pPr lvl="2"/>
            <a:r>
              <a:rPr lang="hu-HU" dirty="0" smtClean="0"/>
              <a:t>Mozgás létrehozása a vezérlő ízületben</a:t>
            </a:r>
          </a:p>
          <a:p>
            <a:pPr lvl="2"/>
            <a:r>
              <a:rPr lang="hu-HU" dirty="0" smtClean="0"/>
              <a:t>A többi ízületben ébredő interakciós nyomatékok igazítása a feladat követelményeinek megfelelően</a:t>
            </a:r>
          </a:p>
          <a:p>
            <a:pPr lvl="2"/>
            <a:endParaRPr lang="hu-HU" dirty="0" smtClean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5203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Kisagy - Alkalmazkodás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Prizmaszemüveg kísérlet</a:t>
            </a:r>
          </a:p>
          <a:p>
            <a:pPr lvl="1"/>
            <a:r>
              <a:rPr lang="hu-HU" dirty="0" smtClean="0"/>
              <a:t>Gyakorlással alkalmazkodik az idegrendszer</a:t>
            </a:r>
          </a:p>
          <a:p>
            <a:pPr lvl="1"/>
            <a:r>
              <a:rPr lang="hu-HU" dirty="0" smtClean="0"/>
              <a:t>Utóhatás („</a:t>
            </a:r>
            <a:r>
              <a:rPr lang="hu-HU" dirty="0" err="1" smtClean="0"/>
              <a:t>after-effect</a:t>
            </a:r>
            <a:r>
              <a:rPr lang="hu-HU" dirty="0" smtClean="0"/>
              <a:t>”)</a:t>
            </a:r>
          </a:p>
          <a:p>
            <a:pPr lvl="1"/>
            <a:r>
              <a:rPr lang="hu-HU" dirty="0" smtClean="0"/>
              <a:t>Kisagykárosodás esetén nincs alkalmazkodás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73833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Kisagy – Szinergia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Babinski</a:t>
            </a:r>
            <a:endParaRPr lang="hu-HU" dirty="0" smtClean="0"/>
          </a:p>
          <a:p>
            <a:r>
              <a:rPr lang="hu-HU" dirty="0" smtClean="0"/>
              <a:t>Koordináció – stabilitás/instabilitás</a:t>
            </a:r>
          </a:p>
          <a:p>
            <a:pPr lvl="1"/>
            <a:r>
              <a:rPr lang="hu-HU" dirty="0" smtClean="0"/>
              <a:t>Izom, ízület, végtag – </a:t>
            </a:r>
            <a:r>
              <a:rPr lang="hu-HU" dirty="0" err="1" smtClean="0"/>
              <a:t>ataxia</a:t>
            </a:r>
            <a:endParaRPr lang="hu-HU" dirty="0" smtClean="0"/>
          </a:p>
          <a:p>
            <a:pPr lvl="1"/>
            <a:r>
              <a:rPr lang="hu-HU" dirty="0" smtClean="0"/>
              <a:t>Nyelvi képességek – szavak „koordinációja”</a:t>
            </a:r>
          </a:p>
          <a:p>
            <a:pPr lvl="1"/>
            <a:r>
              <a:rPr lang="hu-HU" dirty="0" smtClean="0"/>
              <a:t>Szociális képességek – autizmus</a:t>
            </a:r>
          </a:p>
          <a:p>
            <a:pPr lvl="1"/>
            <a:r>
              <a:rPr lang="hu-HU" dirty="0" smtClean="0"/>
              <a:t>Külső környezet – másolási/rajzolási nehézség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12792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Kisagy – </a:t>
            </a:r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models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Belső modellek </a:t>
            </a:r>
            <a:r>
              <a:rPr lang="hu-HU" dirty="0" err="1" smtClean="0"/>
              <a:t>forrása-fejlesztője-javítója</a:t>
            </a:r>
            <a:endParaRPr lang="hu-HU" dirty="0" smtClean="0"/>
          </a:p>
          <a:p>
            <a:r>
              <a:rPr lang="hu-HU" dirty="0" smtClean="0"/>
              <a:t>Jövőbeni testhelyzetek megjóslója</a:t>
            </a:r>
          </a:p>
          <a:p>
            <a:r>
              <a:rPr lang="hu-HU" dirty="0" smtClean="0"/>
              <a:t>Új környezetben való mozgás során kisagyi aktivitást figyeltek meg</a:t>
            </a:r>
          </a:p>
          <a:p>
            <a:r>
              <a:rPr lang="hu-HU" dirty="0" smtClean="0"/>
              <a:t>Nem bizonyított – nem is cáfolt </a:t>
            </a:r>
            <a:r>
              <a:rPr lang="hu-HU" dirty="0" smtClean="0"/>
              <a:t>feltételezések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297998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Kisagy – DPM (</a:t>
            </a:r>
            <a:r>
              <a:rPr lang="hu-HU" dirty="0" err="1" smtClean="0"/>
              <a:t>Houk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Kétféle folyamatban vesz részt (törzsdúcokkal együtt):</a:t>
            </a:r>
          </a:p>
          <a:p>
            <a:pPr lvl="1"/>
            <a:r>
              <a:rPr lang="hu-HU" dirty="0" smtClean="0"/>
              <a:t>Mozgás kiválasztás és indítás </a:t>
            </a:r>
            <a:r>
              <a:rPr lang="hu-HU" dirty="0" smtClean="0"/>
              <a:t>(inkább törzsdúcok</a:t>
            </a:r>
            <a:r>
              <a:rPr lang="hu-HU" dirty="0" smtClean="0"/>
              <a:t>)</a:t>
            </a:r>
          </a:p>
          <a:p>
            <a:pPr lvl="1"/>
            <a:r>
              <a:rPr lang="hu-HU" dirty="0" smtClean="0"/>
              <a:t>A mozgás paramétereinek meghatározása, mint pl.: irány, nagyság, sebesség </a:t>
            </a:r>
            <a:r>
              <a:rPr lang="hu-HU" dirty="0" smtClean="0"/>
              <a:t>(inkább kisagy</a:t>
            </a:r>
            <a:r>
              <a:rPr 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41356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Gerincvelő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Mozgások szempontjából nélkülözhetetlen</a:t>
            </a:r>
          </a:p>
          <a:p>
            <a:r>
              <a:rPr lang="hu-HU" dirty="0" smtClean="0"/>
              <a:t>Jeltovábbítás:</a:t>
            </a:r>
          </a:p>
          <a:p>
            <a:pPr lvl="1"/>
            <a:r>
              <a:rPr lang="hu-HU" dirty="0" smtClean="0"/>
              <a:t>Receptorok</a:t>
            </a:r>
            <a:r>
              <a:rPr lang="hu-HU" dirty="0" smtClean="0">
                <a:sym typeface="Wingdings" panose="05000000000000000000" pitchFamily="2" charset="2"/>
              </a:rPr>
              <a:t>Agy</a:t>
            </a:r>
          </a:p>
          <a:p>
            <a:pPr lvl="1"/>
            <a:r>
              <a:rPr lang="hu-HU" dirty="0" smtClean="0">
                <a:sym typeface="Wingdings" panose="05000000000000000000" pitchFamily="2" charset="2"/>
              </a:rPr>
              <a:t>AgyPeriféria (izmok)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Reflex funkció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Összetett mozgások szabályozása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Gerincvelő sérülés</a:t>
            </a:r>
          </a:p>
        </p:txBody>
      </p:sp>
    </p:spTree>
    <p:extLst>
      <p:ext uri="{BB962C8B-B14F-4D97-AF65-F5344CB8AC3E}">
        <p14:creationId xmlns:p14="http://schemas.microsoft.com/office/powerpoint/2010/main" val="15060173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Nyúltvelőhöz</a:t>
            </a:r>
            <a:r>
              <a:rPr lang="hu-HU" dirty="0" smtClean="0"/>
              <a:t> kapcsolódik (agytörzs)</a:t>
            </a:r>
          </a:p>
          <a:p>
            <a:r>
              <a:rPr lang="hu-HU" dirty="0" smtClean="0"/>
              <a:t>Szegmensek:</a:t>
            </a:r>
          </a:p>
          <a:p>
            <a:pPr lvl="1"/>
            <a:r>
              <a:rPr lang="hu-HU" dirty="0" smtClean="0"/>
              <a:t>Szürke állomány – idegsejtek-testek és rövidnyúlványok</a:t>
            </a:r>
          </a:p>
          <a:p>
            <a:pPr lvl="1"/>
            <a:r>
              <a:rPr lang="hu-HU" dirty="0" smtClean="0"/>
              <a:t>Fehér állomány – idegrostok</a:t>
            </a:r>
          </a:p>
          <a:p>
            <a:pPr lvl="1"/>
            <a:r>
              <a:rPr lang="hu-HU" dirty="0" smtClean="0"/>
              <a:t>Hátsó szarv</a:t>
            </a:r>
            <a:r>
              <a:rPr lang="hu-HU" dirty="0" smtClean="0">
                <a:sym typeface="Wingdings" pitchFamily="2" charset="2"/>
              </a:rPr>
              <a:t>hátsó gyök</a:t>
            </a:r>
            <a:r>
              <a:rPr lang="hu-HU" dirty="0" smtClean="0"/>
              <a:t>: </a:t>
            </a:r>
            <a:r>
              <a:rPr lang="hu-HU" dirty="0" err="1" smtClean="0"/>
              <a:t>afferens</a:t>
            </a:r>
            <a:r>
              <a:rPr lang="hu-HU" dirty="0" smtClean="0"/>
              <a:t> rostok</a:t>
            </a:r>
          </a:p>
          <a:p>
            <a:pPr lvl="2"/>
            <a:r>
              <a:rPr lang="hu-HU" dirty="0" err="1" smtClean="0"/>
              <a:t>Afferens</a:t>
            </a:r>
            <a:r>
              <a:rPr lang="hu-HU" dirty="0" smtClean="0"/>
              <a:t> neuron teste:  gerincvelői dúcok</a:t>
            </a:r>
          </a:p>
          <a:p>
            <a:pPr lvl="1"/>
            <a:r>
              <a:rPr lang="hu-HU" dirty="0" smtClean="0"/>
              <a:t>Elülső szarv</a:t>
            </a:r>
            <a:r>
              <a:rPr lang="hu-HU" dirty="0" smtClean="0">
                <a:sym typeface="Wingdings" pitchFamily="2" charset="2"/>
              </a:rPr>
              <a:t>elülső gyök</a:t>
            </a:r>
            <a:r>
              <a:rPr lang="hu-HU" dirty="0" smtClean="0"/>
              <a:t>: </a:t>
            </a:r>
            <a:r>
              <a:rPr lang="hu-HU" dirty="0" err="1" smtClean="0"/>
              <a:t>efferens</a:t>
            </a:r>
            <a:r>
              <a:rPr lang="hu-HU" dirty="0" smtClean="0"/>
              <a:t> rostok</a:t>
            </a:r>
          </a:p>
          <a:p>
            <a:pPr lvl="1"/>
            <a:endParaRPr lang="hu-HU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-531"/>
          <a:stretch/>
        </p:blipFill>
        <p:spPr bwMode="auto">
          <a:xfrm>
            <a:off x="2078182" y="1196752"/>
            <a:ext cx="501534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Gerincvelő - Anatómia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98038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Gerincvelő - Anatómia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Szegmens≠Csigolya</a:t>
            </a:r>
          </a:p>
          <a:p>
            <a:pPr lvl="1"/>
            <a:r>
              <a:rPr lang="hu-HU" dirty="0" smtClean="0"/>
              <a:t>Ágyéki szakasz vastagabb – több szegmens kis helyen</a:t>
            </a:r>
          </a:p>
          <a:p>
            <a:r>
              <a:rPr lang="hu-HU" dirty="0" err="1" smtClean="0"/>
              <a:t>Cauda</a:t>
            </a:r>
            <a:r>
              <a:rPr lang="hu-HU" dirty="0" smtClean="0"/>
              <a:t> </a:t>
            </a:r>
            <a:r>
              <a:rPr lang="hu-HU" dirty="0" err="1" smtClean="0"/>
              <a:t>equina</a:t>
            </a:r>
            <a:r>
              <a:rPr lang="hu-HU" dirty="0" smtClean="0"/>
              <a:t> – lófarok</a:t>
            </a:r>
          </a:p>
          <a:p>
            <a:r>
              <a:rPr lang="hu-HU" dirty="0" err="1" smtClean="0"/>
              <a:t>Motoneuronok</a:t>
            </a:r>
            <a:r>
              <a:rPr lang="hu-HU" dirty="0" smtClean="0"/>
              <a:t> – elülső szarv</a:t>
            </a:r>
          </a:p>
          <a:p>
            <a:r>
              <a:rPr lang="hu-HU" dirty="0" smtClean="0"/>
              <a:t>Legtöbb idegsejt a gerincvelőben: </a:t>
            </a:r>
            <a:r>
              <a:rPr lang="hu-HU" dirty="0" err="1" smtClean="0"/>
              <a:t>interneuron</a:t>
            </a:r>
            <a:endParaRPr lang="hu-HU" dirty="0" smtClean="0"/>
          </a:p>
          <a:p>
            <a:pPr lvl="1"/>
            <a:r>
              <a:rPr lang="hu-HU" dirty="0" smtClean="0"/>
              <a:t>Nagyrészt ismeretlen működés: „</a:t>
            </a:r>
            <a:r>
              <a:rPr lang="hu-HU" dirty="0" err="1" smtClean="0"/>
              <a:t>black</a:t>
            </a:r>
            <a:r>
              <a:rPr lang="hu-HU" dirty="0" err="1"/>
              <a:t>-</a:t>
            </a:r>
            <a:r>
              <a:rPr lang="hu-HU" dirty="0" err="1" smtClean="0"/>
              <a:t>box</a:t>
            </a:r>
            <a:r>
              <a:rPr lang="hu-HU" dirty="0" smtClean="0"/>
              <a:t>”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960000" cy="519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77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Reflexek funkciói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Régi vita</a:t>
            </a:r>
          </a:p>
          <a:p>
            <a:pPr lvl="1"/>
            <a:r>
              <a:rPr lang="hu-HU" dirty="0" err="1" smtClean="0"/>
              <a:t>Sherrington</a:t>
            </a:r>
            <a:r>
              <a:rPr lang="hu-HU" dirty="0" smtClean="0"/>
              <a:t>: mozgások=reflexek modulációja</a:t>
            </a:r>
          </a:p>
          <a:p>
            <a:pPr lvl="1"/>
            <a:r>
              <a:rPr lang="hu-HU" dirty="0" smtClean="0"/>
              <a:t>Pavlov: mozgások=veleszületett és szerzett (</a:t>
            </a:r>
            <a:r>
              <a:rPr lang="hu-HU" dirty="0" err="1" smtClean="0"/>
              <a:t>kondícionált</a:t>
            </a:r>
            <a:r>
              <a:rPr lang="hu-HU" dirty="0" smtClean="0"/>
              <a:t>) reflexek keveréke</a:t>
            </a:r>
          </a:p>
          <a:p>
            <a:pPr lvl="1"/>
            <a:endParaRPr lang="hu-HU" dirty="0"/>
          </a:p>
          <a:p>
            <a:pPr lvl="1"/>
            <a:r>
              <a:rPr lang="hu-HU" dirty="0" smtClean="0"/>
              <a:t>Brown, Bernstein: kp-i idegrendszer nem reaktív, hanem aktív</a:t>
            </a:r>
          </a:p>
          <a:p>
            <a:pPr lvl="2"/>
            <a:r>
              <a:rPr lang="hu-HU" dirty="0" smtClean="0"/>
              <a:t>Mozgások forrása idegrendszeri képletek nem szenzoros stimuláció</a:t>
            </a:r>
          </a:p>
        </p:txBody>
      </p:sp>
      <p:sp>
        <p:nvSpPr>
          <p:cNvPr id="4" name="Felfelé-lefelé nyíl 3"/>
          <p:cNvSpPr/>
          <p:nvPr/>
        </p:nvSpPr>
        <p:spPr>
          <a:xfrm>
            <a:off x="3923928" y="3573016"/>
            <a:ext cx="360040" cy="648072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49543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Reflexek funkciói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Legújabb eredmények: „</a:t>
            </a:r>
            <a:r>
              <a:rPr lang="hu-HU" dirty="0" err="1" smtClean="0"/>
              <a:t>Dynamical</a:t>
            </a:r>
            <a:r>
              <a:rPr lang="hu-HU" dirty="0" smtClean="0"/>
              <a:t> </a:t>
            </a:r>
            <a:r>
              <a:rPr lang="hu-HU" dirty="0" err="1" smtClean="0"/>
              <a:t>systems</a:t>
            </a:r>
            <a:r>
              <a:rPr lang="hu-HU" dirty="0" smtClean="0"/>
              <a:t>”</a:t>
            </a:r>
          </a:p>
          <a:p>
            <a:pPr lvl="1"/>
            <a:r>
              <a:rPr lang="hu-HU" dirty="0" smtClean="0"/>
              <a:t>Szenzoros és mozgató változók összekapcsolása</a:t>
            </a:r>
          </a:p>
          <a:p>
            <a:pPr lvl="1"/>
            <a:r>
              <a:rPr lang="hu-HU" dirty="0" smtClean="0"/>
              <a:t>Mozgások reaktív tulajdonságai</a:t>
            </a:r>
          </a:p>
          <a:p>
            <a:endParaRPr lang="hu-HU" dirty="0"/>
          </a:p>
          <a:p>
            <a:r>
              <a:rPr lang="hu-HU" dirty="0" smtClean="0"/>
              <a:t>Mozgás programozás, „</a:t>
            </a:r>
            <a:r>
              <a:rPr lang="hu-HU" dirty="0" err="1" smtClean="0"/>
              <a:t>internal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”</a:t>
            </a:r>
          </a:p>
          <a:p>
            <a:pPr lvl="1"/>
            <a:r>
              <a:rPr lang="hu-HU" dirty="0" smtClean="0"/>
              <a:t>Idegrendszeri „számítások” eredményezik a mozgásokat</a:t>
            </a:r>
          </a:p>
        </p:txBody>
      </p:sp>
      <p:sp>
        <p:nvSpPr>
          <p:cNvPr id="4" name="Felfelé-lefelé nyíl 3"/>
          <p:cNvSpPr/>
          <p:nvPr/>
        </p:nvSpPr>
        <p:spPr>
          <a:xfrm>
            <a:off x="3923928" y="3140968"/>
            <a:ext cx="360040" cy="648072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118328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Reciprok gátlás</a:t>
            </a:r>
          </a:p>
          <a:p>
            <a:r>
              <a:rPr lang="hu-HU" dirty="0" smtClean="0"/>
              <a:t>Visszatérő gátlás</a:t>
            </a:r>
          </a:p>
          <a:p>
            <a:pPr lvl="1"/>
            <a:r>
              <a:rPr lang="hu-HU" dirty="0" err="1" smtClean="0"/>
              <a:t>Renshaw-interneuron</a:t>
            </a:r>
            <a:endParaRPr lang="hu-HU" dirty="0" smtClean="0"/>
          </a:p>
          <a:p>
            <a:r>
              <a:rPr lang="hu-HU" dirty="0" smtClean="0"/>
              <a:t>T-reflex, H-reflex</a:t>
            </a:r>
          </a:p>
          <a:p>
            <a:r>
              <a:rPr lang="hu-HU" dirty="0" err="1" smtClean="0"/>
              <a:t>Felxor</a:t>
            </a:r>
            <a:r>
              <a:rPr lang="hu-HU" dirty="0" smtClean="0"/>
              <a:t> reflex</a:t>
            </a:r>
          </a:p>
          <a:p>
            <a:pPr lvl="1"/>
            <a:r>
              <a:rPr lang="hu-HU" dirty="0" smtClean="0"/>
              <a:t>Ellenoldali </a:t>
            </a:r>
            <a:r>
              <a:rPr lang="hu-HU" dirty="0" err="1" smtClean="0"/>
              <a:t>extensor</a:t>
            </a:r>
            <a:r>
              <a:rPr lang="hu-HU" dirty="0" smtClean="0"/>
              <a:t> reflex</a:t>
            </a:r>
          </a:p>
          <a:p>
            <a:r>
              <a:rPr lang="hu-HU" dirty="0" smtClean="0"/>
              <a:t>Golgi-ínszerv reflexek</a:t>
            </a:r>
            <a:endParaRPr lang="hu-HU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85473"/>
            <a:ext cx="67564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85473"/>
            <a:ext cx="50419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Reflexek</a:t>
            </a:r>
            <a:endParaRPr lang="hu-HU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06" y="415523"/>
            <a:ext cx="76581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857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1137</Words>
  <Application>Microsoft Office PowerPoint</Application>
  <PresentationFormat>Diavetítés a képernyőre (4:3 oldalarány)</PresentationFormat>
  <Paragraphs>278</Paragraphs>
  <Slides>39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1" baseType="lpstr">
      <vt:lpstr>Office-téma</vt:lpstr>
      <vt:lpstr>Obraz - mapa bitowa</vt:lpstr>
      <vt:lpstr>Mozgástan, mozgásfejlődés, neurobiológia</vt:lpstr>
      <vt:lpstr>Az idegrendszer mozgásszabályozásért felelős összetevői</vt:lpstr>
      <vt:lpstr>PowerPoint bemutató</vt:lpstr>
      <vt:lpstr>Gerincvelő</vt:lpstr>
      <vt:lpstr>Gerincvelő - Anatómia</vt:lpstr>
      <vt:lpstr>Gerincvelő - Anatómia</vt:lpstr>
      <vt:lpstr>Reflexek funkciói</vt:lpstr>
      <vt:lpstr>Reflexek funkciói</vt:lpstr>
      <vt:lpstr>Reflexek</vt:lpstr>
      <vt:lpstr>Reflexek kölcsönhatásai</vt:lpstr>
      <vt:lpstr>Központi minta generátor - CPG</vt:lpstr>
      <vt:lpstr>Központi minta generátor - CPG</vt:lpstr>
      <vt:lpstr>Központi minta generátor - CPG</vt:lpstr>
      <vt:lpstr>Központi minta generátor - CPG</vt:lpstr>
      <vt:lpstr>Központi minta generátor - CPG</vt:lpstr>
      <vt:lpstr>Agy – Funkciók elkülönülése</vt:lpstr>
      <vt:lpstr>Agy – Feladatok szétosztása/megosztása</vt:lpstr>
      <vt:lpstr>Agy – Fel- és leszálló pályák</vt:lpstr>
      <vt:lpstr>Agykéreg</vt:lpstr>
      <vt:lpstr>Agykéreg</vt:lpstr>
      <vt:lpstr>Agykéreg – Piramidális pálya</vt:lpstr>
      <vt:lpstr>Agykéreg – a homunculus</vt:lpstr>
      <vt:lpstr>Agykéreg - Plaszticitás</vt:lpstr>
      <vt:lpstr>Agykéreg - Változók</vt:lpstr>
      <vt:lpstr>Agykéreg – Tükör idegsejtek Giacomo Rizzolanti</vt:lpstr>
      <vt:lpstr>Törzsdúcok – bazális ganglionok</vt:lpstr>
      <vt:lpstr>Törzsdúcok – bazális ganglionok</vt:lpstr>
      <vt:lpstr>Törzsdúcok – bazális ganglionok</vt:lpstr>
      <vt:lpstr>Mozgászavar a törzsdúcok abnormális működésének következtében</vt:lpstr>
      <vt:lpstr>Törzsdúcok – bazális ganglionok</vt:lpstr>
      <vt:lpstr>Kisagy - Cerebellum</vt:lpstr>
      <vt:lpstr>Kisagy - Cerebellum</vt:lpstr>
      <vt:lpstr>Kisagy - Cerebellum</vt:lpstr>
      <vt:lpstr>Mozgászavar a kisagy abnormális működésének következtében</vt:lpstr>
      <vt:lpstr>Kisagy - Interakciós nyomaték</vt:lpstr>
      <vt:lpstr>Kisagy - Alkalmazkodás</vt:lpstr>
      <vt:lpstr>Kisagy – Szinergia</vt:lpstr>
      <vt:lpstr>Kisagy – Internal models</vt:lpstr>
      <vt:lpstr>Kisagy – DPM (Houk)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Neuro-biomechanika 1. előadás</dc:title>
  <dc:creator>Katona Péter</dc:creator>
  <cp:lastModifiedBy>Katona Péter</cp:lastModifiedBy>
  <cp:revision>72</cp:revision>
  <dcterms:modified xsi:type="dcterms:W3CDTF">2016-11-09T10:03:29Z</dcterms:modified>
</cp:coreProperties>
</file>