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330" r:id="rId4"/>
    <p:sldId id="257" r:id="rId5"/>
    <p:sldId id="451" r:id="rId6"/>
    <p:sldId id="449" r:id="rId7"/>
    <p:sldId id="265" r:id="rId8"/>
    <p:sldId id="318" r:id="rId9"/>
    <p:sldId id="263" r:id="rId10"/>
    <p:sldId id="393" r:id="rId11"/>
    <p:sldId id="450" r:id="rId12"/>
    <p:sldId id="448" r:id="rId13"/>
    <p:sldId id="266" r:id="rId14"/>
    <p:sldId id="456" r:id="rId15"/>
    <p:sldId id="338" r:id="rId16"/>
    <p:sldId id="347" r:id="rId17"/>
    <p:sldId id="348" r:id="rId18"/>
    <p:sldId id="426" r:id="rId19"/>
    <p:sldId id="453" r:id="rId20"/>
    <p:sldId id="349" r:id="rId21"/>
    <p:sldId id="350" r:id="rId22"/>
    <p:sldId id="351" r:id="rId23"/>
    <p:sldId id="352" r:id="rId24"/>
    <p:sldId id="427" r:id="rId25"/>
    <p:sldId id="353" r:id="rId26"/>
    <p:sldId id="258" r:id="rId27"/>
    <p:sldId id="354" r:id="rId28"/>
    <p:sldId id="359" r:id="rId29"/>
    <p:sldId id="355" r:id="rId30"/>
    <p:sldId id="457" r:id="rId31"/>
    <p:sldId id="275" r:id="rId32"/>
    <p:sldId id="259" r:id="rId33"/>
    <p:sldId id="396" r:id="rId34"/>
    <p:sldId id="397" r:id="rId35"/>
    <p:sldId id="398" r:id="rId36"/>
    <p:sldId id="346" r:id="rId37"/>
    <p:sldId id="379" r:id="rId38"/>
    <p:sldId id="380" r:id="rId39"/>
    <p:sldId id="381" r:id="rId40"/>
    <p:sldId id="382" r:id="rId41"/>
    <p:sldId id="383" r:id="rId42"/>
    <p:sldId id="384" r:id="rId43"/>
    <p:sldId id="385" r:id="rId44"/>
    <p:sldId id="386" r:id="rId45"/>
    <p:sldId id="387" r:id="rId46"/>
    <p:sldId id="388" r:id="rId47"/>
    <p:sldId id="389" r:id="rId48"/>
    <p:sldId id="390" r:id="rId49"/>
    <p:sldId id="391" r:id="rId50"/>
    <p:sldId id="392" r:id="rId51"/>
    <p:sldId id="394" r:id="rId52"/>
    <p:sldId id="395" r:id="rId53"/>
    <p:sldId id="276" r:id="rId54"/>
    <p:sldId id="282" r:id="rId55"/>
    <p:sldId id="261" r:id="rId56"/>
    <p:sldId id="284" r:id="rId57"/>
    <p:sldId id="360" r:id="rId58"/>
    <p:sldId id="361" r:id="rId59"/>
    <p:sldId id="452" r:id="rId60"/>
    <p:sldId id="260" r:id="rId61"/>
    <p:sldId id="357" r:id="rId62"/>
    <p:sldId id="358" r:id="rId63"/>
    <p:sldId id="454" r:id="rId64"/>
    <p:sldId id="455" r:id="rId65"/>
    <p:sldId id="339" r:id="rId66"/>
    <p:sldId id="440" r:id="rId67"/>
    <p:sldId id="439" r:id="rId68"/>
    <p:sldId id="365" r:id="rId69"/>
    <p:sldId id="290" r:id="rId70"/>
    <p:sldId id="291" r:id="rId71"/>
    <p:sldId id="292" r:id="rId72"/>
    <p:sldId id="430" r:id="rId73"/>
    <p:sldId id="431" r:id="rId74"/>
    <p:sldId id="432" r:id="rId75"/>
    <p:sldId id="363" r:id="rId76"/>
    <p:sldId id="433" r:id="rId77"/>
    <p:sldId id="434" r:id="rId78"/>
    <p:sldId id="443" r:id="rId79"/>
    <p:sldId id="304" r:id="rId80"/>
    <p:sldId id="308" r:id="rId81"/>
    <p:sldId id="375" r:id="rId82"/>
    <p:sldId id="319" r:id="rId83"/>
    <p:sldId id="294" r:id="rId84"/>
    <p:sldId id="320" r:id="rId85"/>
    <p:sldId id="321" r:id="rId86"/>
    <p:sldId id="322" r:id="rId87"/>
    <p:sldId id="315" r:id="rId88"/>
    <p:sldId id="324" r:id="rId89"/>
    <p:sldId id="325" r:id="rId90"/>
    <p:sldId id="326" r:id="rId91"/>
    <p:sldId id="327" r:id="rId92"/>
    <p:sldId id="366" r:id="rId93"/>
    <p:sldId id="373" r:id="rId94"/>
    <p:sldId id="374" r:id="rId95"/>
    <p:sldId id="367" r:id="rId96"/>
    <p:sldId id="368" r:id="rId97"/>
    <p:sldId id="369" r:id="rId98"/>
    <p:sldId id="370" r:id="rId99"/>
    <p:sldId id="371" r:id="rId100"/>
    <p:sldId id="372" r:id="rId101"/>
    <p:sldId id="458" r:id="rId102"/>
    <p:sldId id="316" r:id="rId103"/>
    <p:sldId id="378" r:id="rId104"/>
    <p:sldId id="459" r:id="rId105"/>
    <p:sldId id="402" r:id="rId106"/>
    <p:sldId id="410" r:id="rId107"/>
    <p:sldId id="404" r:id="rId108"/>
    <p:sldId id="405" r:id="rId109"/>
    <p:sldId id="406" r:id="rId110"/>
    <p:sldId id="408" r:id="rId111"/>
    <p:sldId id="409" r:id="rId112"/>
    <p:sldId id="407" r:id="rId113"/>
    <p:sldId id="460" r:id="rId114"/>
    <p:sldId id="317" r:id="rId115"/>
    <p:sldId id="403" r:id="rId116"/>
    <p:sldId id="461" r:id="rId117"/>
    <p:sldId id="328" r:id="rId118"/>
    <p:sldId id="441" r:id="rId119"/>
    <p:sldId id="299" r:id="rId120"/>
    <p:sldId id="442" r:id="rId121"/>
    <p:sldId id="376" r:id="rId122"/>
    <p:sldId id="337" r:id="rId123"/>
    <p:sldId id="377" r:id="rId124"/>
    <p:sldId id="411" r:id="rId125"/>
    <p:sldId id="428" r:id="rId126"/>
    <p:sldId id="416" r:id="rId127"/>
    <p:sldId id="417" r:id="rId128"/>
    <p:sldId id="412" r:id="rId129"/>
    <p:sldId id="418" r:id="rId130"/>
    <p:sldId id="429" r:id="rId131"/>
    <p:sldId id="414" r:id="rId132"/>
    <p:sldId id="419" r:id="rId133"/>
    <p:sldId id="420" r:id="rId134"/>
    <p:sldId id="425" r:id="rId135"/>
    <p:sldId id="422" r:id="rId136"/>
    <p:sldId id="421" r:id="rId137"/>
    <p:sldId id="423" r:id="rId138"/>
    <p:sldId id="415" r:id="rId139"/>
    <p:sldId id="435" r:id="rId140"/>
    <p:sldId id="331" r:id="rId141"/>
    <p:sldId id="332" r:id="rId142"/>
    <p:sldId id="344" r:id="rId143"/>
    <p:sldId id="333" r:id="rId144"/>
    <p:sldId id="334" r:id="rId145"/>
    <p:sldId id="335" r:id="rId146"/>
    <p:sldId id="445" r:id="rId147"/>
    <p:sldId id="444" r:id="rId148"/>
    <p:sldId id="446" r:id="rId149"/>
    <p:sldId id="447" r:id="rId150"/>
    <p:sldId id="336" r:id="rId151"/>
    <p:sldId id="436" r:id="rId152"/>
    <p:sldId id="437" r:id="rId153"/>
    <p:sldId id="340" r:id="rId154"/>
    <p:sldId id="341" r:id="rId155"/>
    <p:sldId id="342" r:id="rId156"/>
    <p:sldId id="343" r:id="rId157"/>
    <p:sldId id="424" r:id="rId158"/>
    <p:sldId id="345" r:id="rId159"/>
    <p:sldId id="329" r:id="rId160"/>
    <p:sldId id="438" r:id="rId161"/>
    <p:sldId id="399" r:id="rId162"/>
    <p:sldId id="400" r:id="rId163"/>
    <p:sldId id="401" r:id="rId16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05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presProps" Target="presProp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GYETEM\TF\Kutat&#225;sm&#243;dszertan\STAT%20SZORITOERO%20ADATOK%20I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GYETEM\TF\Kutat&#225;sm&#243;dszertan\STAT%20SZORITOERO%20ADATOK%20I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GYETEM\TF\Kutat&#225;sm&#243;dszertan\M&#211;RI%20KARIKA%2050%20km%20ADATOK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Munkaf&#252;zet1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Munkaf&#252;zet1" TargetMode="External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Munkaf&#252;zet1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plus"/>
            <c:errValType val="cust"/>
            <c:noEndCap val="0"/>
            <c:plus>
              <c:numRef>
                <c:f>Munka1!$L$25:$M$25</c:f>
                <c:numCache>
                  <c:formatCode>General</c:formatCode>
                  <c:ptCount val="2"/>
                  <c:pt idx="0">
                    <c:v>17.41</c:v>
                  </c:pt>
                  <c:pt idx="1">
                    <c:v>22.42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Munka1!$L$23:$M$23</c:f>
              <c:strCache>
                <c:ptCount val="2"/>
                <c:pt idx="0">
                  <c:v>I. csop</c:v>
                </c:pt>
                <c:pt idx="1">
                  <c:v>II. csop</c:v>
                </c:pt>
              </c:strCache>
            </c:strRef>
          </c:cat>
          <c:val>
            <c:numRef>
              <c:f>Munka1!$L$24:$M$24</c:f>
              <c:numCache>
                <c:formatCode>General</c:formatCode>
                <c:ptCount val="2"/>
                <c:pt idx="0">
                  <c:v>449</c:v>
                </c:pt>
                <c:pt idx="1">
                  <c:v>455.1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610048"/>
        <c:axId val="112920832"/>
      </c:barChart>
      <c:catAx>
        <c:axId val="366100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hu-HU" sz="1400"/>
                  <a:t>Szorítóerőmérés átlagok</a:t>
                </a:r>
              </a:p>
            </c:rich>
          </c:tx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u-HU"/>
          </a:p>
        </c:txPr>
        <c:crossAx val="112920832"/>
        <c:crosses val="autoZero"/>
        <c:auto val="1"/>
        <c:lblAlgn val="ctr"/>
        <c:lblOffset val="100"/>
        <c:noMultiLvlLbl val="0"/>
      </c:catAx>
      <c:valAx>
        <c:axId val="112920832"/>
        <c:scaling>
          <c:orientation val="minMax"/>
          <c:max val="5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hu-HU" sz="1400"/>
                  <a:t>Szorítóerő (N)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u-HU"/>
          </a:p>
        </c:txPr>
        <c:crossAx val="366100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plus"/>
            <c:errValType val="cust"/>
            <c:noEndCap val="0"/>
            <c:plus>
              <c:numRef>
                <c:f>Munka1!$L$25:$M$25</c:f>
                <c:numCache>
                  <c:formatCode>General</c:formatCode>
                  <c:ptCount val="2"/>
                  <c:pt idx="0">
                    <c:v>17.41</c:v>
                  </c:pt>
                  <c:pt idx="1">
                    <c:v>22.42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Munka1!$L$23:$M$23</c:f>
              <c:strCache>
                <c:ptCount val="2"/>
                <c:pt idx="0">
                  <c:v>I. csop</c:v>
                </c:pt>
                <c:pt idx="1">
                  <c:v>II. csop</c:v>
                </c:pt>
              </c:strCache>
            </c:strRef>
          </c:cat>
          <c:val>
            <c:numRef>
              <c:f>Munka1!$L$24:$M$24</c:f>
              <c:numCache>
                <c:formatCode>General</c:formatCode>
                <c:ptCount val="2"/>
                <c:pt idx="0">
                  <c:v>449</c:v>
                </c:pt>
                <c:pt idx="1">
                  <c:v>455.1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610560"/>
        <c:axId val="112922560"/>
      </c:barChart>
      <c:catAx>
        <c:axId val="366105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hu-HU" sz="1400"/>
                  <a:t>Szorítóerőmérés átlagok</a:t>
                </a:r>
              </a:p>
            </c:rich>
          </c:tx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u-HU"/>
          </a:p>
        </c:txPr>
        <c:crossAx val="112922560"/>
        <c:crosses val="autoZero"/>
        <c:auto val="1"/>
        <c:lblAlgn val="ctr"/>
        <c:lblOffset val="100"/>
        <c:noMultiLvlLbl val="0"/>
      </c:catAx>
      <c:valAx>
        <c:axId val="112922560"/>
        <c:scaling>
          <c:orientation val="minMax"/>
          <c:max val="500"/>
          <c:min val="42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hu-HU" sz="1400"/>
                  <a:t>Szorítóerő (N)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u-HU"/>
          </a:p>
        </c:txPr>
        <c:crossAx val="366105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7.842300962379703E-2"/>
                  <c:y val="0.1269896471274424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7.4155511811023617E-2"/>
                  <c:y val="0.1316192767570720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2400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Munka2!$A$2:$A$6</c:f>
              <c:strCache>
                <c:ptCount val="5"/>
                <c:pt idx="0">
                  <c:v>410-430</c:v>
                </c:pt>
                <c:pt idx="1">
                  <c:v>430-450</c:v>
                </c:pt>
                <c:pt idx="2">
                  <c:v>450-470</c:v>
                </c:pt>
                <c:pt idx="3">
                  <c:v>470-490</c:v>
                </c:pt>
                <c:pt idx="4">
                  <c:v>490-510</c:v>
                </c:pt>
              </c:strCache>
            </c:strRef>
          </c:cat>
          <c:val>
            <c:numRef>
              <c:f>Munka2!$B$2:$B$6</c:f>
              <c:numCache>
                <c:formatCode>General</c:formatCode>
                <c:ptCount val="5"/>
                <c:pt idx="0">
                  <c:v>1</c:v>
                </c:pt>
                <c:pt idx="1">
                  <c:v>6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3736850876218429"/>
          <c:y val="0.17796297723192045"/>
          <c:w val="0.2514923780398669"/>
          <c:h val="0.45063653321673935"/>
        </c:manualLayout>
      </c:layout>
      <c:overlay val="0"/>
      <c:txPr>
        <a:bodyPr/>
        <a:lstStyle/>
        <a:p>
          <a:pPr>
            <a:defRPr sz="2000"/>
          </a:pPr>
          <a:endParaRPr lang="hu-H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xVal>
            <c:numRef>
              <c:f>Munka1!$A$2:$A$6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</c:numCache>
            </c:numRef>
          </c:xVal>
          <c:yVal>
            <c:numRef>
              <c:f>Munka1!$B$2:$B$6</c:f>
              <c:numCache>
                <c:formatCode>General</c:formatCode>
                <c:ptCount val="5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11</c:v>
                </c:pt>
                <c:pt idx="4">
                  <c:v>10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725120"/>
        <c:axId val="80725696"/>
      </c:scatterChart>
      <c:valAx>
        <c:axId val="8072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0725696"/>
        <c:crosses val="autoZero"/>
        <c:crossBetween val="midCat"/>
      </c:valAx>
      <c:valAx>
        <c:axId val="807256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80725120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7.347965879265092E-2"/>
                  <c:y val="0.38378463108778071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600"/>
                  </a:pPr>
                  <a:endParaRPr lang="hu-HU"/>
                </a:p>
              </c:txPr>
            </c:trendlineLbl>
          </c:trendline>
          <c:xVal>
            <c:numRef>
              <c:f>Munka1!$A$2:$A$6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</c:numCache>
            </c:numRef>
          </c:xVal>
          <c:yVal>
            <c:numRef>
              <c:f>Munka1!$B$2:$B$6</c:f>
              <c:numCache>
                <c:formatCode>General</c:formatCode>
                <c:ptCount val="5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11</c:v>
                </c:pt>
                <c:pt idx="4">
                  <c:v>10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727424"/>
        <c:axId val="80728000"/>
      </c:scatterChart>
      <c:valAx>
        <c:axId val="80727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0728000"/>
        <c:crosses val="autoZero"/>
        <c:crossBetween val="midCat"/>
      </c:valAx>
      <c:valAx>
        <c:axId val="807280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80727424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-0.3787780889842649"/>
                  <c:y val="-2.0452904222763128E-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2000"/>
                  </a:pPr>
                  <a:endParaRPr lang="hu-HU"/>
                </a:p>
              </c:txPr>
            </c:trendlineLbl>
          </c:trendline>
          <c:xVal>
            <c:numRef>
              <c:f>Munka1!$A$2:$A$6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</c:numCache>
            </c:numRef>
          </c:xVal>
          <c:yVal>
            <c:numRef>
              <c:f>Munka1!$B$2:$B$6</c:f>
              <c:numCache>
                <c:formatCode>General</c:formatCode>
                <c:ptCount val="5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11</c:v>
                </c:pt>
                <c:pt idx="4">
                  <c:v>10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730304"/>
        <c:axId val="80730880"/>
      </c:scatterChart>
      <c:valAx>
        <c:axId val="80730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0730880"/>
        <c:crosses val="autoZero"/>
        <c:crossBetween val="midCat"/>
      </c:valAx>
      <c:valAx>
        <c:axId val="807308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80730304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0.51316</cdr:x>
      <cdr:y>0.38636</cdr:y>
    </cdr:from>
    <cdr:to>
      <cdr:x>0.51316</cdr:x>
      <cdr:y>0.88636</cdr:y>
    </cdr:to>
    <cdr:cxnSp macro="">
      <cdr:nvCxnSpPr>
        <cdr:cNvPr id="3" name="Egyenes összekötő nyíllal 2"/>
        <cdr:cNvCxnSpPr/>
      </cdr:nvCxnSpPr>
      <cdr:spPr>
        <a:xfrm xmlns:a="http://schemas.openxmlformats.org/drawingml/2006/main" flipV="1">
          <a:off x="2808312" y="1224136"/>
          <a:ext cx="0" cy="1584176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0.06579</cdr:x>
      <cdr:y>0.38636</cdr:y>
    </cdr:from>
    <cdr:to>
      <cdr:x>0.51316</cdr:x>
      <cdr:y>0.38636</cdr:y>
    </cdr:to>
    <cdr:cxnSp macro="">
      <cdr:nvCxnSpPr>
        <cdr:cNvPr id="5" name="Egyenes összekötő nyíllal 4"/>
        <cdr:cNvCxnSpPr/>
      </cdr:nvCxnSpPr>
      <cdr:spPr>
        <a:xfrm xmlns:a="http://schemas.openxmlformats.org/drawingml/2006/main" flipH="1">
          <a:off x="360040" y="1224136"/>
          <a:ext cx="2448272" cy="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306D-8291-468B-998A-C8EAA8B9AD81}" type="datetimeFigureOut">
              <a:rPr lang="hu-HU" smtClean="0"/>
              <a:t>2016.10.19.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A2CC-EB92-4D10-9BD9-04FBA16686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449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306D-8291-468B-998A-C8EAA8B9AD81}" type="datetimeFigureOut">
              <a:rPr lang="hu-HU" smtClean="0"/>
              <a:t>2016.10.19.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A2CC-EB92-4D10-9BD9-04FBA16686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8969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306D-8291-468B-998A-C8EAA8B9AD81}" type="datetimeFigureOut">
              <a:rPr lang="hu-HU" smtClean="0"/>
              <a:t>2016.10.19.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A2CC-EB92-4D10-9BD9-04FBA16686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1229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29C9D-B4AE-43A2-BE27-0EC183F1E4F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438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306D-8291-468B-998A-C8EAA8B9AD81}" type="datetimeFigureOut">
              <a:rPr lang="hu-HU" smtClean="0"/>
              <a:t>2016.10.19.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A2CC-EB92-4D10-9BD9-04FBA16686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332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306D-8291-468B-998A-C8EAA8B9AD81}" type="datetimeFigureOut">
              <a:rPr lang="hu-HU" smtClean="0"/>
              <a:t>2016.10.19.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A2CC-EB92-4D10-9BD9-04FBA16686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4294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306D-8291-468B-998A-C8EAA8B9AD81}" type="datetimeFigureOut">
              <a:rPr lang="hu-HU" smtClean="0"/>
              <a:t>2016.10.19.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A2CC-EB92-4D10-9BD9-04FBA16686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565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306D-8291-468B-998A-C8EAA8B9AD81}" type="datetimeFigureOut">
              <a:rPr lang="hu-HU" smtClean="0"/>
              <a:t>2016.10.19.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A2CC-EB92-4D10-9BD9-04FBA16686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357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306D-8291-468B-998A-C8EAA8B9AD81}" type="datetimeFigureOut">
              <a:rPr lang="hu-HU" smtClean="0"/>
              <a:t>2016.10.19.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A2CC-EB92-4D10-9BD9-04FBA16686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882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306D-8291-468B-998A-C8EAA8B9AD81}" type="datetimeFigureOut">
              <a:rPr lang="hu-HU" smtClean="0"/>
              <a:t>2016.10.19.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A2CC-EB92-4D10-9BD9-04FBA16686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015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306D-8291-468B-998A-C8EAA8B9AD81}" type="datetimeFigureOut">
              <a:rPr lang="hu-HU" smtClean="0"/>
              <a:t>2016.10.19.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A2CC-EB92-4D10-9BD9-04FBA16686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399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306D-8291-468B-998A-C8EAA8B9AD81}" type="datetimeFigureOut">
              <a:rPr lang="hu-HU" smtClean="0"/>
              <a:t>2016.10.19.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A2CC-EB92-4D10-9BD9-04FBA16686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03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2306D-8291-468B-998A-C8EAA8B9AD81}" type="datetimeFigureOut">
              <a:rPr lang="hu-HU" smtClean="0"/>
              <a:t>2016.10.19.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1A2CC-EB92-4D10-9BD9-04FBA16686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9746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hu-HU" dirty="0" smtClean="0"/>
              <a:t>A TUDOMÁNYOS KUTATÁS MÓDSZERTANA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Dr. </a:t>
            </a:r>
            <a:r>
              <a:rPr lang="hu-HU" dirty="0" err="1" smtClean="0">
                <a:solidFill>
                  <a:schemeClr val="tx1"/>
                </a:solidFill>
              </a:rPr>
              <a:t>Kopper</a:t>
            </a:r>
            <a:r>
              <a:rPr lang="hu-HU" dirty="0" smtClean="0">
                <a:solidFill>
                  <a:schemeClr val="tx1"/>
                </a:solidFill>
              </a:rPr>
              <a:t> Bence</a:t>
            </a:r>
          </a:p>
          <a:p>
            <a:r>
              <a:rPr lang="hu-HU" dirty="0" err="1" smtClean="0">
                <a:solidFill>
                  <a:schemeClr val="tx1"/>
                </a:solidFill>
              </a:rPr>
              <a:t>kopper.tf</a:t>
            </a:r>
            <a:r>
              <a:rPr lang="hu-HU" dirty="0" smtClean="0">
                <a:solidFill>
                  <a:schemeClr val="tx1"/>
                </a:solidFill>
              </a:rPr>
              <a:t>@</a:t>
            </a:r>
            <a:r>
              <a:rPr lang="hu-HU" dirty="0" err="1" smtClean="0">
                <a:solidFill>
                  <a:schemeClr val="tx1"/>
                </a:solidFill>
              </a:rPr>
              <a:t>gmail.com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0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hu-HU" dirty="0" smtClean="0"/>
              <a:t>Van-e a tudományos kutatásnak mindig eredménye?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Norman </a:t>
            </a:r>
            <a:r>
              <a:rPr lang="hu-HU" dirty="0" err="1" smtClean="0"/>
              <a:t>Mailer</a:t>
            </a:r>
            <a:r>
              <a:rPr lang="hu-HU" dirty="0" smtClean="0"/>
              <a:t>: A </a:t>
            </a:r>
            <a:r>
              <a:rPr lang="hu-HU" dirty="0"/>
              <a:t>tudományos kutatásnak mindig az a vége, hogy hirtelen több probléma is felbukkan ott, ahol korábban csak egy volt.</a:t>
            </a:r>
          </a:p>
        </p:txBody>
      </p:sp>
    </p:spTree>
    <p:extLst>
      <p:ext uri="{BB962C8B-B14F-4D97-AF65-F5344CB8AC3E}">
        <p14:creationId xmlns:p14="http://schemas.microsoft.com/office/powerpoint/2010/main" val="136989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952500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hu-HU" dirty="0" smtClean="0"/>
              <a:t>A kikérdezés - Interjú</a:t>
            </a:r>
          </a:p>
        </p:txBody>
      </p:sp>
      <p:sp>
        <p:nvSpPr>
          <p:cNvPr id="11878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a kérdéseket egyértelműen fogalmazzuk meg</a:t>
            </a:r>
          </a:p>
          <a:p>
            <a:pPr eaLnBrk="1" hangingPunct="1">
              <a:defRPr/>
            </a:pPr>
            <a:r>
              <a:rPr lang="hu-HU" dirty="0" smtClean="0"/>
              <a:t>hagyjunk elég helyet és időt a válaszadásra</a:t>
            </a:r>
          </a:p>
          <a:p>
            <a:pPr eaLnBrk="1" hangingPunct="1">
              <a:defRPr/>
            </a:pPr>
            <a:r>
              <a:rPr lang="hu-HU" dirty="0" smtClean="0"/>
              <a:t>nyílt és zárt kérdéseket is használjunk</a:t>
            </a:r>
          </a:p>
          <a:p>
            <a:pPr eaLnBrk="1" hangingPunct="1">
              <a:defRPr/>
            </a:pPr>
            <a:r>
              <a:rPr lang="hu-HU" dirty="0" smtClean="0">
                <a:solidFill>
                  <a:srgbClr val="FF0066"/>
                </a:solidFill>
              </a:rPr>
              <a:t>a kérdéssort a kutatás hipotézisei alapján állítsuk össze</a:t>
            </a:r>
          </a:p>
          <a:p>
            <a:pPr eaLnBrk="1" hangingPunct="1">
              <a:defRPr/>
            </a:pPr>
            <a:r>
              <a:rPr lang="hu-HU" dirty="0" smtClean="0"/>
              <a:t>írásbeli kikérdezésnél (személyes kapcsolat hiánya esetén) fontos lehet a bevezetés</a:t>
            </a:r>
          </a:p>
        </p:txBody>
      </p:sp>
    </p:spTree>
    <p:extLst>
      <p:ext uri="{BB962C8B-B14F-4D97-AF65-F5344CB8AC3E}">
        <p14:creationId xmlns:p14="http://schemas.microsoft.com/office/powerpoint/2010/main" val="241664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1430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hu-HU" dirty="0" smtClean="0"/>
              <a:t>A Tudományos vizsgálat etikai kérdései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4698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Etikai kérdések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2204864"/>
            <a:ext cx="78488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/>
              <a:t>1. Az önkéntes részvétel és egyéni szabadságjogok tisztelete</a:t>
            </a:r>
          </a:p>
          <a:p>
            <a:pPr marL="0" indent="0">
              <a:buNone/>
            </a:pPr>
            <a:r>
              <a:rPr lang="hu-HU" b="1" dirty="0" smtClean="0"/>
              <a:t>2. Az anonimitás megtartásának joga</a:t>
            </a:r>
          </a:p>
          <a:p>
            <a:pPr marL="0" indent="0">
              <a:buNone/>
            </a:pPr>
            <a:r>
              <a:rPr lang="hu-HU" b="1" dirty="0" smtClean="0"/>
              <a:t>3. Az adatok hozzáférhetőségének meghatározásához kapcsolódó jog</a:t>
            </a:r>
          </a:p>
          <a:p>
            <a:pPr marL="0" indent="0">
              <a:buNone/>
            </a:pPr>
            <a:r>
              <a:rPr lang="hu-HU" b="1" dirty="0" smtClean="0"/>
              <a:t>4. A vizsgálattal kapcsolatos tájékoztatáshoz kapcsolódó jog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899592" y="1538480"/>
            <a:ext cx="7450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A vizsgálati személyt érintő etikai kérdések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113470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hu-HU" altLang="hu-HU" dirty="0" smtClean="0"/>
              <a:t>Etikai kérdések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7012" y="1916832"/>
            <a:ext cx="8229600" cy="4525963"/>
          </a:xfrm>
        </p:spPr>
        <p:txBody>
          <a:bodyPr>
            <a:noAutofit/>
          </a:bodyPr>
          <a:lstStyle/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altLang="hu-HU" sz="28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hu-HU" altLang="hu-HU" sz="2800" dirty="0"/>
              <a:t>Kutatási adatok </a:t>
            </a:r>
            <a:r>
              <a:rPr lang="hu-HU" altLang="hu-HU" sz="2800" dirty="0" smtClean="0"/>
              <a:t>meghamisítása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altLang="hu-HU" sz="2800" dirty="0" smtClean="0"/>
              <a:t>Kutatási adatok kreálása</a:t>
            </a:r>
            <a:endParaRPr lang="hu-HU" altLang="hu-HU" sz="2800" dirty="0"/>
          </a:p>
          <a:p>
            <a:pPr marL="0" indent="0">
              <a:lnSpc>
                <a:spcPct val="90000"/>
              </a:lnSpc>
              <a:buNone/>
            </a:pPr>
            <a:r>
              <a:rPr lang="hu-HU" altLang="hu-HU" sz="2800" dirty="0"/>
              <a:t>Kedvezőtlen </a:t>
            </a:r>
            <a:r>
              <a:rPr lang="hu-HU" altLang="hu-HU" sz="2800" dirty="0" smtClean="0"/>
              <a:t>(nem mérési hiba) eredmények </a:t>
            </a:r>
            <a:r>
              <a:rPr lang="hu-HU" altLang="hu-HU" sz="2800" dirty="0"/>
              <a:t>eltitkolása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altLang="hu-HU" sz="2800" dirty="0" smtClean="0"/>
              <a:t>Plágium </a:t>
            </a:r>
            <a:r>
              <a:rPr lang="hu-HU" altLang="hu-HU" sz="2800" dirty="0"/>
              <a:t>(ezt ma már szoftverrel ellenőrzik</a:t>
            </a:r>
            <a:r>
              <a:rPr lang="hu-HU" altLang="hu-HU" sz="2800" dirty="0" smtClean="0"/>
              <a:t>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altLang="hu-HU" sz="2800" dirty="0" smtClean="0"/>
              <a:t>Nem megfelelő adatfelvételi módszerek alkalmazása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altLang="hu-HU" sz="2800" dirty="0" smtClean="0"/>
              <a:t>A társszerzők, társkutatók jogainak tiszteletben tartása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altLang="hu-HU" sz="2800" dirty="0" smtClean="0"/>
              <a:t>A vizsgálatban részt nem vevő személyek társszerzőként történő feltüntetése</a:t>
            </a:r>
            <a:endParaRPr lang="hu-HU" altLang="hu-HU" sz="2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899592" y="1538480"/>
            <a:ext cx="75500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A kutatást kivitelezőt érintő etikai kérdések</a:t>
            </a:r>
          </a:p>
          <a:p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295438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Etikai kérdések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2204864"/>
            <a:ext cx="7848872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u-HU" altLang="hu-HU" dirty="0"/>
              <a:t>A kutatásban résztvevők kockázatát minimumra csökkenteni.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altLang="hu-HU" dirty="0"/>
              <a:t>A kutatásban való részvétel előnyei haladják meg a hátrányokat.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altLang="hu-HU" dirty="0"/>
              <a:t>A résztvevőket tájékoztatni kell a jogaikról, a vizsgálat veszélyeiről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altLang="hu-HU" dirty="0"/>
              <a:t>A szervezet etikai bizottságának engedélye szükséges</a:t>
            </a:r>
          </a:p>
          <a:p>
            <a:pPr marL="0" indent="0">
              <a:buNone/>
            </a:pPr>
            <a:r>
              <a:rPr lang="hu-HU" dirty="0" err="1" smtClean="0"/>
              <a:t>Invazív</a:t>
            </a:r>
            <a:r>
              <a:rPr lang="hu-HU" dirty="0" smtClean="0"/>
              <a:t> eljárás kérdése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619672" y="1538479"/>
            <a:ext cx="4459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Egyéb általános </a:t>
            </a:r>
            <a:r>
              <a:rPr lang="hu-HU" sz="3200" b="1" dirty="0"/>
              <a:t>kérdések</a:t>
            </a:r>
          </a:p>
        </p:txBody>
      </p:sp>
    </p:spTree>
    <p:extLst>
      <p:ext uri="{BB962C8B-B14F-4D97-AF65-F5344CB8AC3E}">
        <p14:creationId xmlns:p14="http://schemas.microsoft.com/office/powerpoint/2010/main" val="46294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hu-HU" dirty="0" smtClean="0"/>
              <a:t>Helsinki deklaráció</a:t>
            </a:r>
            <a:br>
              <a:rPr lang="hu-HU" dirty="0" smtClean="0"/>
            </a:br>
            <a:r>
              <a:rPr lang="hu-HU" dirty="0" smtClean="0"/>
              <a:t>a humán vizsgálatokról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357591"/>
            <a:ext cx="8568952" cy="4525963"/>
          </a:xfrm>
        </p:spPr>
        <p:txBody>
          <a:bodyPr/>
          <a:lstStyle/>
          <a:p>
            <a:pPr marL="0" indent="0">
              <a:buNone/>
            </a:pPr>
            <a:r>
              <a:rPr lang="hu-HU" b="1" dirty="0" smtClean="0"/>
              <a:t>A kutató kötelessége</a:t>
            </a:r>
            <a:r>
              <a:rPr lang="hu-HU" b="1" dirty="0"/>
              <a:t>, hogy a kutatás alanyaként szereplő </a:t>
            </a:r>
            <a:r>
              <a:rPr lang="hu-HU" b="1" dirty="0" smtClean="0"/>
              <a:t>személyek:</a:t>
            </a:r>
          </a:p>
          <a:p>
            <a:pPr marL="0" indent="0">
              <a:buNone/>
            </a:pPr>
            <a:r>
              <a:rPr lang="hu-HU" b="1" dirty="0" smtClean="0"/>
              <a:t>	1. életét</a:t>
            </a:r>
          </a:p>
          <a:p>
            <a:pPr marL="0" indent="0">
              <a:buNone/>
            </a:pPr>
            <a:r>
              <a:rPr lang="hu-HU" b="1" dirty="0"/>
              <a:t>	</a:t>
            </a:r>
            <a:r>
              <a:rPr lang="hu-HU" b="1" dirty="0" smtClean="0"/>
              <a:t>2. egészségét</a:t>
            </a:r>
          </a:p>
          <a:p>
            <a:pPr marL="0" indent="0">
              <a:buNone/>
            </a:pPr>
            <a:r>
              <a:rPr lang="hu-HU" b="1" dirty="0"/>
              <a:t>	</a:t>
            </a:r>
            <a:r>
              <a:rPr lang="hu-HU" b="1" dirty="0" smtClean="0"/>
              <a:t>3. önrendelkezési jogát</a:t>
            </a:r>
          </a:p>
          <a:p>
            <a:pPr marL="0" indent="0">
              <a:buNone/>
            </a:pPr>
            <a:r>
              <a:rPr lang="hu-HU" b="1" dirty="0"/>
              <a:t>	</a:t>
            </a:r>
            <a:r>
              <a:rPr lang="hu-HU" b="1" dirty="0" smtClean="0"/>
              <a:t>4. magánélethez </a:t>
            </a:r>
            <a:r>
              <a:rPr lang="hu-HU" b="1" dirty="0"/>
              <a:t>fűződő jogát (</a:t>
            </a:r>
            <a:r>
              <a:rPr lang="hu-HU" b="1" dirty="0" err="1"/>
              <a:t>privacy</a:t>
            </a:r>
            <a:r>
              <a:rPr lang="hu-HU" b="1" dirty="0" smtClean="0"/>
              <a:t>) 	5. személyes </a:t>
            </a:r>
            <a:r>
              <a:rPr lang="hu-HU" b="1" dirty="0"/>
              <a:t>adatait </a:t>
            </a:r>
            <a:r>
              <a:rPr lang="hu-HU" b="1" dirty="0" smtClean="0"/>
              <a:t>és</a:t>
            </a:r>
          </a:p>
          <a:p>
            <a:pPr marL="0" indent="0">
              <a:buNone/>
            </a:pPr>
            <a:r>
              <a:rPr lang="hu-HU" b="1" dirty="0"/>
              <a:t>	</a:t>
            </a:r>
            <a:r>
              <a:rPr lang="hu-HU" b="1" dirty="0" smtClean="0"/>
              <a:t>6. emberi </a:t>
            </a:r>
            <a:r>
              <a:rPr lang="hu-HU" b="1" dirty="0"/>
              <a:t>méltóságát </a:t>
            </a:r>
            <a:r>
              <a:rPr lang="hu-HU" b="1" dirty="0" smtClean="0"/>
              <a:t>oltalmazza.</a:t>
            </a:r>
            <a:endParaRPr lang="hu-HU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971600" y="1403484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módosítva utoljára </a:t>
            </a:r>
            <a:r>
              <a:rPr lang="hu-HU" sz="2800" dirty="0"/>
              <a:t>a WMA 55. közgyűlésén </a:t>
            </a:r>
            <a:r>
              <a:rPr lang="hu-HU" sz="2800" dirty="0" smtClean="0"/>
              <a:t>Szöulban </a:t>
            </a:r>
            <a:r>
              <a:rPr lang="hu-HU" sz="2800" dirty="0"/>
              <a:t>2008 októberében.</a:t>
            </a:r>
          </a:p>
        </p:txBody>
      </p:sp>
    </p:spTree>
    <p:extLst>
      <p:ext uri="{BB962C8B-B14F-4D97-AF65-F5344CB8AC3E}">
        <p14:creationId xmlns:p14="http://schemas.microsoft.com/office/powerpoint/2010/main" val="82093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/>
              <a:t>Az embereken történő orvosi kutatásokban </a:t>
            </a:r>
            <a:r>
              <a:rPr lang="hu-HU" sz="3600" b="1" dirty="0" smtClean="0"/>
              <a:t>elsőbbséget kell biztosítani </a:t>
            </a:r>
          </a:p>
          <a:p>
            <a:pPr marL="0" indent="0" algn="ctr">
              <a:buNone/>
            </a:pPr>
            <a:r>
              <a:rPr lang="hu-HU" dirty="0" smtClean="0"/>
              <a:t>a </a:t>
            </a:r>
            <a:r>
              <a:rPr lang="hu-HU" dirty="0"/>
              <a:t>kutatás alanyaként részvevő személyek egészségének és érdekének mind a tudomány, mind a társadalom érdekei </a:t>
            </a:r>
            <a:r>
              <a:rPr lang="hu-HU" dirty="0" smtClean="0"/>
              <a:t>fölött.</a:t>
            </a:r>
          </a:p>
          <a:p>
            <a:pPr marL="0" indent="0" algn="ctr">
              <a:buNone/>
            </a:pPr>
            <a:r>
              <a:rPr lang="hu-HU" dirty="0"/>
              <a:t>A kutató kötelessége, hogy a kutatásról </a:t>
            </a:r>
            <a:r>
              <a:rPr lang="hu-HU" b="1" dirty="0"/>
              <a:t>teljes </a:t>
            </a:r>
            <a:r>
              <a:rPr lang="hu-HU" dirty="0"/>
              <a:t>felvilágosítást nyújtson a vizsgálati alanyoknak</a:t>
            </a:r>
          </a:p>
        </p:txBody>
      </p:sp>
    </p:spTree>
    <p:extLst>
      <p:ext uri="{BB962C8B-B14F-4D97-AF65-F5344CB8AC3E}">
        <p14:creationId xmlns:p14="http://schemas.microsoft.com/office/powerpoint/2010/main" val="204305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sz="4000" b="1" dirty="0"/>
              <a:t>A felelősséget soha nem lehet a kutatás alanyaira </a:t>
            </a:r>
            <a:r>
              <a:rPr lang="hu-HU" sz="4000" b="1" dirty="0" smtClean="0"/>
              <a:t>hárítani!</a:t>
            </a:r>
          </a:p>
          <a:p>
            <a:pPr marL="0" indent="0" algn="ctr">
              <a:buNone/>
            </a:pPr>
            <a:endParaRPr lang="hu-HU" b="1" dirty="0" smtClean="0"/>
          </a:p>
          <a:p>
            <a:pPr marL="0" indent="0" algn="ctr">
              <a:buNone/>
            </a:pPr>
            <a:r>
              <a:rPr lang="hu-HU" dirty="0"/>
              <a:t>A kutatást </a:t>
            </a:r>
            <a:r>
              <a:rPr lang="hu-HU" b="1" dirty="0"/>
              <a:t>azonnal fel kell függeszteni</a:t>
            </a:r>
            <a:r>
              <a:rPr lang="hu-HU" dirty="0"/>
              <a:t>, ha a kutatás alanyaira háruló tényleges kockázat meghaladja a kedvező hatás mértékét, vagy ha már meggyőző bizonyítékok állnak rendelkezésre a kutatás pozitív és kedvező </a:t>
            </a:r>
            <a:r>
              <a:rPr lang="hu-HU" dirty="0" smtClean="0"/>
              <a:t>eredményéről!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348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/>
              <a:t>K</a:t>
            </a:r>
            <a:r>
              <a:rPr lang="hu-HU" dirty="0" smtClean="0"/>
              <a:t>utatásban </a:t>
            </a:r>
            <a:r>
              <a:rPr lang="hu-HU" dirty="0"/>
              <a:t>kutatási alanyként </a:t>
            </a:r>
            <a:r>
              <a:rPr lang="hu-HU" b="1" dirty="0"/>
              <a:t>csak és kizárólag önkéntes alapon </a:t>
            </a:r>
            <a:r>
              <a:rPr lang="hu-HU" dirty="0"/>
              <a:t>lehet részt </a:t>
            </a:r>
            <a:r>
              <a:rPr lang="hu-HU" dirty="0" smtClean="0"/>
              <a:t>venni! </a:t>
            </a:r>
            <a:r>
              <a:rPr lang="hu-HU" dirty="0"/>
              <a:t>Előfordulhat ugyan, hogy egy alany részvételével kapcsolatban konzultálni szükséges a családtagokkal, vagy a tágabb közösség tagjaival, a kutatásban csak akkor vehet részt valaki, ha azt szabad elhatározásából </a:t>
            </a:r>
            <a:r>
              <a:rPr lang="hu-HU" dirty="0" smtClean="0"/>
              <a:t>teszi, </a:t>
            </a:r>
            <a:r>
              <a:rPr lang="hu-HU" b="1" dirty="0" smtClean="0"/>
              <a:t>vizsgálati alanyt a vizsgálatban történő részvételre kényszeríteni tilos!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37654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/>
              <a:t>Minden intézkedést meg kell tenni annak érdekében, hogy az alanyok magánélethez való jogát tiszteletben tartsák, személyes adatait, a felvilágosításának bizalmas voltát megőrizzék és a kutatás testi, szellemi épségét érintő kihatásait </a:t>
            </a:r>
            <a:r>
              <a:rPr lang="hu-HU" dirty="0" smtClean="0"/>
              <a:t>minimalizálják.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5637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hu-HU" dirty="0" smtClean="0"/>
              <a:t>A tudományos kutatásokra általánosan jellemző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39752" y="2132856"/>
            <a:ext cx="6203032" cy="4525963"/>
          </a:xfrm>
        </p:spPr>
        <p:txBody>
          <a:bodyPr>
            <a:normAutofit/>
          </a:bodyPr>
          <a:lstStyle/>
          <a:p>
            <a:r>
              <a:rPr lang="hu-HU" sz="4000" b="1" dirty="0" smtClean="0"/>
              <a:t>Szisztematikus</a:t>
            </a:r>
          </a:p>
          <a:p>
            <a:r>
              <a:rPr lang="hu-HU" sz="4000" b="1" dirty="0" smtClean="0"/>
              <a:t>Empirikus</a:t>
            </a:r>
          </a:p>
          <a:p>
            <a:r>
              <a:rPr lang="hu-HU" sz="4000" b="1" dirty="0" smtClean="0"/>
              <a:t>Logikus</a:t>
            </a:r>
          </a:p>
          <a:p>
            <a:r>
              <a:rPr lang="hu-HU" sz="4000" b="1" dirty="0" smtClean="0"/>
              <a:t>Egyszerűsítő</a:t>
            </a:r>
          </a:p>
          <a:p>
            <a:r>
              <a:rPr lang="hu-HU" sz="4000" b="1" dirty="0" smtClean="0"/>
              <a:t>Általánosító</a:t>
            </a:r>
            <a:endParaRPr lang="hu-HU" sz="4000" b="1" dirty="0"/>
          </a:p>
        </p:txBody>
      </p:sp>
    </p:spTree>
    <p:extLst>
      <p:ext uri="{BB962C8B-B14F-4D97-AF65-F5344CB8AC3E}">
        <p14:creationId xmlns:p14="http://schemas.microsoft.com/office/powerpoint/2010/main" val="417089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600" dirty="0" smtClean="0"/>
              <a:t>A </a:t>
            </a:r>
            <a:r>
              <a:rPr lang="hu-HU" sz="3600" dirty="0"/>
              <a:t>kutatóknak meg kell szerezniük az érintettek hozzájárulását az adatok gyűjtéséhez, elemzéséhez, tárolásához és többszöri </a:t>
            </a:r>
            <a:r>
              <a:rPr lang="hu-HU" sz="3600" dirty="0" smtClean="0"/>
              <a:t>felhasználásához!</a:t>
            </a:r>
          </a:p>
        </p:txBody>
      </p:sp>
    </p:spTree>
    <p:extLst>
      <p:ext uri="{BB962C8B-B14F-4D97-AF65-F5344CB8AC3E}">
        <p14:creationId xmlns:p14="http://schemas.microsoft.com/office/powerpoint/2010/main" val="183505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3600" dirty="0"/>
              <a:t>A kutatás eredményeinek közlésében a kutató kötelezettsége az eredmények pontos adatainak feltüntetése. Eredményei akár pozitívak, akár negatívak, </a:t>
            </a:r>
            <a:r>
              <a:rPr lang="hu-HU" sz="3600" dirty="0" smtClean="0"/>
              <a:t>közlendők!</a:t>
            </a:r>
          </a:p>
        </p:txBody>
      </p:sp>
    </p:spTree>
    <p:extLst>
      <p:ext uri="{BB962C8B-B14F-4D97-AF65-F5344CB8AC3E}">
        <p14:creationId xmlns:p14="http://schemas.microsoft.com/office/powerpoint/2010/main" val="218092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3093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u-HU" dirty="0" smtClean="0"/>
              <a:t>A </a:t>
            </a:r>
            <a:r>
              <a:rPr lang="hu-HU" dirty="0"/>
              <a:t>kutatás valamennyi </a:t>
            </a:r>
            <a:r>
              <a:rPr lang="hu-HU" dirty="0" smtClean="0"/>
              <a:t>alanyát fel </a:t>
            </a:r>
            <a:r>
              <a:rPr lang="hu-HU" dirty="0"/>
              <a:t>kell világosítani a kutatás </a:t>
            </a:r>
            <a:r>
              <a:rPr lang="hu-HU" b="1" dirty="0"/>
              <a:t>céljairól</a:t>
            </a:r>
            <a:r>
              <a:rPr lang="hu-HU" dirty="0"/>
              <a:t>, módszereiről, a kutatás anyagi forrásairól, </a:t>
            </a:r>
            <a:r>
              <a:rPr lang="hu-HU" dirty="0" smtClean="0"/>
              <a:t>a </a:t>
            </a:r>
            <a:r>
              <a:rPr lang="hu-HU" dirty="0"/>
              <a:t>kutatás feltételezhető eredményének tudományos hasznáról és a kutatás előrelátható </a:t>
            </a:r>
            <a:r>
              <a:rPr lang="hu-HU" b="1" dirty="0"/>
              <a:t>kockázatairól</a:t>
            </a:r>
            <a:r>
              <a:rPr lang="hu-HU" dirty="0"/>
              <a:t>, valamint a résztvevő alanyok által elszenvedendő lehetséges </a:t>
            </a:r>
            <a:r>
              <a:rPr lang="hu-HU" b="1" dirty="0"/>
              <a:t>kellemetlenségekről</a:t>
            </a:r>
            <a:r>
              <a:rPr lang="hu-HU" dirty="0"/>
              <a:t>. A kutatás alanyaival tudatni kell, hogy </a:t>
            </a:r>
            <a:r>
              <a:rPr lang="hu-HU" b="1" dirty="0"/>
              <a:t>bármikor jogukban áll a részvételtől elállni</a:t>
            </a:r>
            <a:r>
              <a:rPr lang="hu-HU" dirty="0"/>
              <a:t>, a beleegyező nyilatkozatot visszavonni </a:t>
            </a:r>
            <a:r>
              <a:rPr lang="hu-HU" b="1" dirty="0"/>
              <a:t>minden következmény nélkül</a:t>
            </a:r>
            <a:r>
              <a:rPr lang="hu-HU" dirty="0"/>
              <a:t>. Miután a </a:t>
            </a:r>
            <a:r>
              <a:rPr lang="hu-HU" dirty="0" smtClean="0"/>
              <a:t>kutatás felelőse </a:t>
            </a:r>
            <a:r>
              <a:rPr lang="hu-HU" dirty="0"/>
              <a:t>meggyőződött arról, hogy az alany teljesen megértette a felvilágosítást, megkéri, hogy </a:t>
            </a:r>
            <a:r>
              <a:rPr lang="hu-HU" dirty="0" smtClean="0"/>
              <a:t>adja </a:t>
            </a:r>
            <a:r>
              <a:rPr lang="hu-HU" dirty="0"/>
              <a:t>írásban a szabad akaratából történő </a:t>
            </a:r>
            <a:r>
              <a:rPr lang="hu-HU" dirty="0" smtClean="0"/>
              <a:t>beleegyezését.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4818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hu-HU" dirty="0" smtClean="0"/>
              <a:t>Tudományos kutatásba beleegyező nyilatkozat minta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6786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07504" y="188640"/>
            <a:ext cx="8856984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700" b="1" dirty="0"/>
              <a:t>Tudományos kutatásban vizsgálati személyként történő </a:t>
            </a:r>
            <a:r>
              <a:rPr lang="hu-HU" sz="1700" b="1" dirty="0" smtClean="0"/>
              <a:t>részvételhez beleegyező </a:t>
            </a:r>
            <a:r>
              <a:rPr lang="hu-HU" sz="1700" b="1" dirty="0"/>
              <a:t>nyilatkozat</a:t>
            </a:r>
          </a:p>
          <a:p>
            <a:r>
              <a:rPr lang="hu-HU" sz="1700" dirty="0"/>
              <a:t> </a:t>
            </a:r>
          </a:p>
          <a:p>
            <a:r>
              <a:rPr lang="hu-HU" sz="1700" dirty="0"/>
              <a:t>Kutatási program, vizsgálat neve, azonosítója…………</a:t>
            </a:r>
          </a:p>
          <a:p>
            <a:r>
              <a:rPr lang="hu-HU" sz="1700" dirty="0"/>
              <a:t>Vizsgálatvezető neve……………….</a:t>
            </a:r>
          </a:p>
          <a:p>
            <a:r>
              <a:rPr lang="hu-HU" sz="1700" dirty="0"/>
              <a:t>Vizsgálat célja………………………</a:t>
            </a:r>
          </a:p>
          <a:p>
            <a:r>
              <a:rPr lang="hu-HU" sz="1700" dirty="0"/>
              <a:t>Alulírott …………………………. (vizsgálati személy) kijelentem, hogy a vizsgálat megkezdése előtt a vizsgálatvezető informált a vizsgálat céljáról, a vizsgálat időtartamáról, szerepemről a vizsgálatban, a vizsgálat veszélyeiről. A vizsgálattal kapcsolatos kérdéseimre a vizsgálat megkezdése előtt a vizsgálatvezető válaszolt.</a:t>
            </a:r>
          </a:p>
          <a:p>
            <a:r>
              <a:rPr lang="hu-HU" sz="1700" dirty="0"/>
              <a:t>Elfogadom a vizsgálattal kapcsolatos kellemetlenségeket és tisztában vagyok a vizsgálat veszélyeivel. A vizsgálatra önként, saját akaratomból jelentkeztem. Elfogadom, hogy a vizsgálat eredményei kutatási célokra felhasználásra kerülnek. Hozzájárulok az eredmények felhasználásához, a nevem említése nélkül tudományos folyóiratokban, konferenciákon történő megjelentetéséhez. Elfogadom, hogy a vizsgálatban történő részvételemért nem részesülök anyagi ellenszolgáltatásban, anyagi igényeket a vizsgálat után sem támasztok sem a vizsgálatvezetővel, sem az intézménnyel szemben. </a:t>
            </a:r>
          </a:p>
          <a:p>
            <a:r>
              <a:rPr lang="hu-HU" sz="1700" dirty="0"/>
              <a:t>Amennyiben a vizsgálat során, vagy utólag a vizsgálat hatására sérülés következne be, nem támasztok sem anyagi, sem másfajta követelést sem a vizsgálatvezetővel, sem az intézménnyel szemben.</a:t>
            </a:r>
          </a:p>
          <a:p>
            <a:r>
              <a:rPr lang="hu-HU" sz="1700" dirty="0"/>
              <a:t>A vizsgálatban történő részvételtől saját akaratomból bármikor (a vizsgálat közben is) visszaléphetek. Tudomásul veszem, hogy amennyiben a vizsgálatot saját akaratomból megszakítom, személyemet emiatt semmilyen hátrány nem éri.</a:t>
            </a:r>
          </a:p>
          <a:p>
            <a:r>
              <a:rPr lang="hu-HU" sz="1700" dirty="0"/>
              <a:t> </a:t>
            </a:r>
          </a:p>
          <a:p>
            <a:r>
              <a:rPr lang="hu-HU" sz="1700" dirty="0"/>
              <a:t>Dátum…………………………</a:t>
            </a:r>
          </a:p>
          <a:p>
            <a:r>
              <a:rPr lang="hu-HU" sz="1700" dirty="0"/>
              <a:t>Vizsgálatvezető……………….. 		Vizsgálati személy……………………</a:t>
            </a:r>
          </a:p>
          <a:p>
            <a:r>
              <a:rPr lang="hu-HU" sz="1700" dirty="0"/>
              <a:t> </a:t>
            </a:r>
          </a:p>
          <a:p>
            <a:r>
              <a:rPr lang="hu-HU" sz="1700" dirty="0"/>
              <a:t> </a:t>
            </a:r>
          </a:p>
          <a:p>
            <a:r>
              <a:rPr lang="hu-HU" sz="1700" dirty="0"/>
              <a:t> </a:t>
            </a:r>
          </a:p>
          <a:p>
            <a:r>
              <a:rPr lang="hu-HU" sz="1700" dirty="0"/>
              <a:t> </a:t>
            </a:r>
          </a:p>
          <a:p>
            <a:endParaRPr lang="hu-HU" sz="1700" dirty="0"/>
          </a:p>
        </p:txBody>
      </p:sp>
    </p:spTree>
    <p:extLst>
      <p:ext uri="{BB962C8B-B14F-4D97-AF65-F5344CB8AC3E}">
        <p14:creationId xmlns:p14="http://schemas.microsoft.com/office/powerpoint/2010/main" val="142242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hu-HU" dirty="0" smtClean="0"/>
              <a:t>Etikai bizottsági engedélyhez mit tartalmazzon a vizsgálati protokoll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u-HU" dirty="0"/>
              <a:t>A </a:t>
            </a:r>
            <a:r>
              <a:rPr lang="hu-HU" dirty="0" smtClean="0"/>
              <a:t>vizsgálati protokollnak </a:t>
            </a:r>
            <a:r>
              <a:rPr lang="hu-HU" dirty="0"/>
              <a:t>tartalmaznia kell a kísérlet során felmerülő etikai aggályokat, illetve azt, hogy jelen deklaráció irányelveit hogyan építették be a protokollba. A protokoll tartalmazza a kísérlet finanszírozóinak, támogatóinak, intézményi résztvevőinek a pontos adatait, illetve az érdekellentéteket, a résztvevő alanyok jutalmazását, és a kísérlet során vagy annak következtében sérülést, kárt szenvedett alanyok kártalanításának módját és mikéntjét. </a:t>
            </a:r>
          </a:p>
        </p:txBody>
      </p:sp>
    </p:spTree>
    <p:extLst>
      <p:ext uri="{BB962C8B-B14F-4D97-AF65-F5344CB8AC3E}">
        <p14:creationId xmlns:p14="http://schemas.microsoft.com/office/powerpoint/2010/main" val="232598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>
          <a:xfrm>
            <a:off x="576772" y="1916832"/>
            <a:ext cx="7990456" cy="707886"/>
          </a:xfrm>
          <a:prstGeom prst="rect">
            <a:avLst/>
          </a:prstGeom>
          <a:solidFill>
            <a:srgbClr val="FFC000"/>
          </a:solidFill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smtClean="0"/>
              <a:t>4.  Az adatok feldolgozása (statisztika)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205423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3600" dirty="0" smtClean="0"/>
              <a:t>1. Nyers adatok</a:t>
            </a:r>
          </a:p>
          <a:p>
            <a:pPr marL="0" indent="0">
              <a:buNone/>
            </a:pPr>
            <a:r>
              <a:rPr lang="hu-HU" sz="3600" dirty="0" smtClean="0"/>
              <a:t>2. Alapstatisztika:</a:t>
            </a:r>
          </a:p>
          <a:p>
            <a:pPr marL="0" indent="0">
              <a:buNone/>
            </a:pPr>
            <a:r>
              <a:rPr lang="hu-HU" sz="3600" dirty="0"/>
              <a:t>	</a:t>
            </a:r>
            <a:r>
              <a:rPr lang="hu-HU" sz="3600" dirty="0" smtClean="0"/>
              <a:t>a minta jellemzése</a:t>
            </a:r>
          </a:p>
          <a:p>
            <a:pPr marL="0" indent="0">
              <a:buNone/>
            </a:pPr>
            <a:r>
              <a:rPr lang="hu-HU" sz="3600" dirty="0"/>
              <a:t>	</a:t>
            </a:r>
            <a:r>
              <a:rPr lang="hu-HU" sz="3600" dirty="0" smtClean="0"/>
              <a:t>A mért adatok jellemzése  alapstatisztikai 			mutatókkal</a:t>
            </a:r>
          </a:p>
          <a:p>
            <a:pPr marL="0" indent="0">
              <a:buNone/>
            </a:pPr>
            <a:r>
              <a:rPr lang="hu-HU" sz="3600" dirty="0" smtClean="0"/>
              <a:t>3. Hipotézisvizsgálatok:</a:t>
            </a:r>
          </a:p>
          <a:p>
            <a:pPr marL="0" indent="0">
              <a:buNone/>
            </a:pPr>
            <a:r>
              <a:rPr lang="hu-HU" sz="3600" dirty="0"/>
              <a:t>	</a:t>
            </a:r>
            <a:r>
              <a:rPr lang="hu-HU" sz="3600" dirty="0" smtClean="0"/>
              <a:t>Különbségvizsgálatok</a:t>
            </a:r>
          </a:p>
          <a:p>
            <a:pPr marL="0" indent="0">
              <a:buNone/>
            </a:pPr>
            <a:r>
              <a:rPr lang="hu-HU" sz="3600" dirty="0"/>
              <a:t>	</a:t>
            </a:r>
            <a:r>
              <a:rPr lang="hu-HU" sz="3600" dirty="0" err="1" smtClean="0"/>
              <a:t>Összefüggésvizsgálatok</a:t>
            </a:r>
            <a:r>
              <a:rPr lang="hu-HU" sz="3600" dirty="0" smtClean="0"/>
              <a:t> - korrelációanalízis</a:t>
            </a:r>
            <a:endParaRPr lang="hu-HU" sz="3600" dirty="0"/>
          </a:p>
        </p:txBody>
      </p:sp>
      <p:sp>
        <p:nvSpPr>
          <p:cNvPr id="4" name="Cím 3"/>
          <p:cNvSpPr txBox="1">
            <a:spLocks noGrp="1"/>
          </p:cNvSpPr>
          <p:nvPr>
            <p:ph type="title"/>
          </p:nvPr>
        </p:nvSpPr>
        <p:spPr>
          <a:xfrm>
            <a:off x="1130963" y="492195"/>
            <a:ext cx="6882077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sz="4000" dirty="0" smtClean="0"/>
              <a:t>Az adatok feldolgozási sorrendje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45536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Az adatok fajtái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3000" dirty="0" smtClean="0"/>
          </a:p>
          <a:p>
            <a:r>
              <a:rPr lang="hu-HU" dirty="0" smtClean="0"/>
              <a:t>Bináris 0 vagy 1</a:t>
            </a:r>
            <a:endParaRPr lang="hu-HU" dirty="0"/>
          </a:p>
          <a:p>
            <a:r>
              <a:rPr lang="hu-HU" dirty="0"/>
              <a:t>Diszkrét (pl. magasugrás-rúdugrás</a:t>
            </a:r>
            <a:r>
              <a:rPr lang="hu-HU" dirty="0" smtClean="0"/>
              <a:t>)</a:t>
            </a:r>
          </a:p>
          <a:p>
            <a:pPr marL="0" indent="0">
              <a:buNone/>
            </a:pPr>
            <a:r>
              <a:rPr lang="hu-HU" dirty="0" smtClean="0"/>
              <a:t>Adott intervallumon csak véges értéket vehet fel</a:t>
            </a:r>
            <a:endParaRPr lang="hu-HU" dirty="0"/>
          </a:p>
          <a:p>
            <a:r>
              <a:rPr lang="hu-HU" dirty="0" smtClean="0"/>
              <a:t>Folytonos</a:t>
            </a:r>
          </a:p>
          <a:p>
            <a:pPr marL="0" indent="0">
              <a:buNone/>
            </a:pPr>
            <a:r>
              <a:rPr lang="hu-HU" sz="3000" dirty="0" smtClean="0"/>
              <a:t>Adott intervallumon végtelen sok értéket vehet fel</a:t>
            </a:r>
            <a:endParaRPr lang="hu-HU" sz="3000" dirty="0"/>
          </a:p>
        </p:txBody>
      </p:sp>
    </p:spTree>
    <p:extLst>
      <p:ext uri="{BB962C8B-B14F-4D97-AF65-F5344CB8AC3E}">
        <p14:creationId xmlns:p14="http://schemas.microsoft.com/office/powerpoint/2010/main" val="142556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478516" y="278939"/>
            <a:ext cx="8286750" cy="707886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4000" dirty="0" smtClean="0"/>
              <a:t>A mérhető adatok: a jelek fajtái</a:t>
            </a:r>
            <a:endParaRPr lang="hu-HU" altLang="hu-HU" sz="4000" dirty="0"/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2642279" y="1340768"/>
            <a:ext cx="3959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800" dirty="0">
                <a:solidFill>
                  <a:schemeClr val="hlink"/>
                </a:solidFill>
              </a:rPr>
              <a:t>Folytonos jelek:</a:t>
            </a:r>
          </a:p>
        </p:txBody>
      </p:sp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467544" y="1988840"/>
            <a:ext cx="78454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400" dirty="0" smtClean="0"/>
              <a:t>bizonyos intervallumon belül és a mérési pontosságon belül bármilyen értéket felvehetnek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2400" dirty="0" err="1" smtClean="0"/>
              <a:t>pl</a:t>
            </a:r>
            <a:r>
              <a:rPr lang="hu-HU" altLang="hu-HU" sz="2400" dirty="0" smtClean="0"/>
              <a:t>: testmagasság, testsúly, futási sebesség </a:t>
            </a:r>
          </a:p>
        </p:txBody>
      </p:sp>
      <p:sp>
        <p:nvSpPr>
          <p:cNvPr id="88076" name="Text Box 12"/>
          <p:cNvSpPr txBox="1">
            <a:spLocks noChangeArrowheads="1"/>
          </p:cNvSpPr>
          <p:nvPr/>
        </p:nvSpPr>
        <p:spPr bwMode="auto">
          <a:xfrm>
            <a:off x="2915816" y="3748792"/>
            <a:ext cx="35283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800" dirty="0">
                <a:solidFill>
                  <a:schemeClr val="hlink"/>
                </a:solidFill>
              </a:rPr>
              <a:t>Diszkrét</a:t>
            </a:r>
            <a:r>
              <a:rPr lang="hu-HU" altLang="hu-HU" sz="2800" dirty="0"/>
              <a:t> </a:t>
            </a:r>
            <a:r>
              <a:rPr lang="hu-HU" altLang="hu-HU" sz="2800" dirty="0" smtClean="0">
                <a:solidFill>
                  <a:schemeClr val="hlink"/>
                </a:solidFill>
              </a:rPr>
              <a:t>jelek:</a:t>
            </a:r>
            <a:endParaRPr lang="hu-HU" altLang="hu-HU" sz="2800" dirty="0">
              <a:solidFill>
                <a:schemeClr val="hlink"/>
              </a:solidFill>
            </a:endParaRPr>
          </a:p>
        </p:txBody>
      </p:sp>
      <p:sp>
        <p:nvSpPr>
          <p:cNvPr id="88078" name="Text Box 14"/>
          <p:cNvSpPr txBox="1">
            <a:spLocks noChangeArrowheads="1"/>
          </p:cNvSpPr>
          <p:nvPr/>
        </p:nvSpPr>
        <p:spPr bwMode="auto">
          <a:xfrm>
            <a:off x="478516" y="4653136"/>
            <a:ext cx="82867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400" dirty="0" smtClean="0"/>
              <a:t>a jelek csak bizonyos (általában véges számú) értékeket vehetnek fel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2400" dirty="0" err="1"/>
              <a:t>p</a:t>
            </a:r>
            <a:r>
              <a:rPr lang="hu-HU" altLang="hu-HU" sz="2400" dirty="0" err="1" smtClean="0"/>
              <a:t>l</a:t>
            </a:r>
            <a:r>
              <a:rPr lang="hu-HU" altLang="hu-HU" sz="2400" dirty="0" smtClean="0"/>
              <a:t>: magasugrás magassága, </a:t>
            </a:r>
            <a:r>
              <a:rPr lang="hu-HU" altLang="hu-HU" sz="2400" dirty="0" err="1" smtClean="0"/>
              <a:t>célbaérés</a:t>
            </a:r>
            <a:r>
              <a:rPr lang="hu-HU" altLang="hu-HU" sz="2400" dirty="0" smtClean="0"/>
              <a:t> sorrendje, gólok száma</a:t>
            </a:r>
            <a:endParaRPr lang="hu-HU" altLang="hu-HU" sz="2400" dirty="0"/>
          </a:p>
        </p:txBody>
      </p:sp>
    </p:spTree>
    <p:extLst>
      <p:ext uri="{BB962C8B-B14F-4D97-AF65-F5344CB8AC3E}">
        <p14:creationId xmlns:p14="http://schemas.microsoft.com/office/powerpoint/2010/main" val="403956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4" grpId="0"/>
      <p:bldP spid="88075" grpId="0"/>
      <p:bldP spid="88076" grpId="0"/>
      <p:bldP spid="880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hu-HU" dirty="0" smtClean="0"/>
              <a:t>A tudományos kutatás végrehajtásának logikai sémája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7476" y="16288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hu-HU" sz="4000" dirty="0" smtClean="0"/>
              <a:t>A probléma megfogalmazása</a:t>
            </a:r>
          </a:p>
          <a:p>
            <a:pPr marL="742950" indent="-742950">
              <a:buAutoNum type="arabicPeriod" startAt="2"/>
            </a:pPr>
            <a:r>
              <a:rPr lang="hu-HU" sz="4000" dirty="0" smtClean="0"/>
              <a:t>Hipotézisek felállítása</a:t>
            </a:r>
            <a:endParaRPr lang="hu-HU" sz="4000" dirty="0"/>
          </a:p>
          <a:p>
            <a:pPr marL="742950" indent="-742950">
              <a:buAutoNum type="arabicPeriod" startAt="2"/>
            </a:pPr>
            <a:r>
              <a:rPr lang="hu-HU" sz="4000" dirty="0" smtClean="0"/>
              <a:t>Adatgyűjtés</a:t>
            </a:r>
          </a:p>
          <a:p>
            <a:pPr marL="742950" indent="-742950">
              <a:buAutoNum type="arabicPeriod" startAt="2"/>
            </a:pPr>
            <a:r>
              <a:rPr lang="hu-HU" sz="4000" dirty="0" smtClean="0"/>
              <a:t>Adatok elemzése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46354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2440" y="91758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Az adatok fajtái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b="1" dirty="0" smtClean="0"/>
              <a:t>Minőségi – Kvalitatív - megállapítható</a:t>
            </a:r>
          </a:p>
          <a:p>
            <a:pPr marL="0" indent="0">
              <a:buNone/>
            </a:pPr>
            <a:r>
              <a:rPr lang="hu-HU" dirty="0" smtClean="0"/>
              <a:t>	</a:t>
            </a:r>
            <a:r>
              <a:rPr lang="hu-HU" b="1" dirty="0" smtClean="0"/>
              <a:t>Nominális skála </a:t>
            </a:r>
            <a:r>
              <a:rPr lang="hu-HU" dirty="0" smtClean="0"/>
              <a:t>(</a:t>
            </a:r>
            <a:r>
              <a:rPr lang="hu-HU" dirty="0" err="1"/>
              <a:t>p</a:t>
            </a:r>
            <a:r>
              <a:rPr lang="hu-HU" dirty="0" err="1" smtClean="0"/>
              <a:t>l</a:t>
            </a:r>
            <a:r>
              <a:rPr lang="hu-HU" dirty="0" smtClean="0"/>
              <a:t>: </a:t>
            </a:r>
            <a:r>
              <a:rPr lang="hu-HU" dirty="0" err="1" smtClean="0"/>
              <a:t>Férfi-Nő</a:t>
            </a:r>
            <a:r>
              <a:rPr lang="hu-HU" dirty="0" smtClean="0"/>
              <a:t>; kísérleti vagy 	kontrollcsoportba tartozik az egyed)</a:t>
            </a:r>
          </a:p>
          <a:p>
            <a:pPr marL="0" indent="0">
              <a:buNone/>
            </a:pPr>
            <a:r>
              <a:rPr lang="hu-HU" dirty="0" smtClean="0"/>
              <a:t>	</a:t>
            </a:r>
            <a:r>
              <a:rPr lang="hu-HU" b="1" dirty="0" err="1" smtClean="0"/>
              <a:t>Ordinális</a:t>
            </a:r>
            <a:r>
              <a:rPr lang="hu-HU" dirty="0" smtClean="0"/>
              <a:t> (</a:t>
            </a:r>
            <a:r>
              <a:rPr lang="hu-HU" dirty="0" err="1" smtClean="0"/>
              <a:t>pl</a:t>
            </a:r>
            <a:r>
              <a:rPr lang="hu-HU" dirty="0" smtClean="0"/>
              <a:t>: helyezés, ATP pontszám – van rangsor) 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A </a:t>
            </a:r>
            <a:r>
              <a:rPr lang="hu-HU" dirty="0"/>
              <a:t>változó értékeinek különbsége nem értelmezhető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b="1" dirty="0" smtClean="0"/>
              <a:t>Mennyiségi – Kvantitatív – mérhető</a:t>
            </a:r>
          </a:p>
          <a:p>
            <a:pPr marL="0" indent="0">
              <a:buNone/>
            </a:pPr>
            <a:r>
              <a:rPr lang="hu-HU" sz="3000" dirty="0" smtClean="0"/>
              <a:t>	</a:t>
            </a:r>
            <a:r>
              <a:rPr lang="hu-HU" sz="3000" b="1" dirty="0" smtClean="0"/>
              <a:t>Intervallum</a:t>
            </a:r>
          </a:p>
          <a:p>
            <a:pPr marL="0" indent="0">
              <a:buNone/>
            </a:pPr>
            <a:r>
              <a:rPr lang="hu-HU" sz="2600" dirty="0" smtClean="0"/>
              <a:t> </a:t>
            </a:r>
            <a:r>
              <a:rPr lang="hu-HU" sz="2600" dirty="0"/>
              <a:t>A számértékek mind a nagyság szerinti viszonyokat megmutatják, mind az eltérés mértékét meghatározzák, a skálaértékek különbségét itt már értelmezni tudjuk.</a:t>
            </a:r>
          </a:p>
          <a:p>
            <a:pPr marL="0" indent="0">
              <a:buNone/>
            </a:pPr>
            <a:r>
              <a:rPr lang="hu-HU" sz="2600" dirty="0"/>
              <a:t>Például hőmérsékletmérés (Celsius- vagy Fahrenheit </a:t>
            </a:r>
            <a:r>
              <a:rPr lang="hu-HU" sz="2600" dirty="0" smtClean="0"/>
              <a:t>skála). Az </a:t>
            </a:r>
            <a:r>
              <a:rPr lang="hu-HU" sz="2600" dirty="0"/>
              <a:t>intervallumskála nullapontjának és egységpontjának a meghatározása is megállapodás </a:t>
            </a:r>
            <a:r>
              <a:rPr lang="hu-HU" sz="2600" dirty="0" smtClean="0"/>
              <a:t>kérdése</a:t>
            </a:r>
          </a:p>
          <a:p>
            <a:pPr marL="0" indent="0">
              <a:buNone/>
            </a:pPr>
            <a:r>
              <a:rPr lang="hu-HU" sz="3000" dirty="0" smtClean="0"/>
              <a:t>	</a:t>
            </a:r>
            <a:r>
              <a:rPr lang="hu-HU" sz="3000" b="1" dirty="0" smtClean="0"/>
              <a:t>Arány</a:t>
            </a:r>
            <a:r>
              <a:rPr lang="hu-HU" sz="3000" dirty="0" smtClean="0"/>
              <a:t> </a:t>
            </a:r>
          </a:p>
          <a:p>
            <a:pPr marL="0" indent="0">
              <a:buNone/>
            </a:pPr>
            <a:r>
              <a:rPr lang="hu-HU" sz="2600" dirty="0" smtClean="0"/>
              <a:t>Az </a:t>
            </a:r>
            <a:r>
              <a:rPr lang="hu-HU" sz="2600" dirty="0"/>
              <a:t>arányskála az intervallumskála jellemzőivel rendelkezik, emellett tartalmaz egy abszolút nullapontot is </a:t>
            </a:r>
            <a:r>
              <a:rPr lang="hu-HU" sz="2600" dirty="0" smtClean="0"/>
              <a:t>(van 0 és negatív értékek is)</a:t>
            </a:r>
          </a:p>
          <a:p>
            <a:pPr marL="0" indent="0">
              <a:buNone/>
            </a:pPr>
            <a:endParaRPr lang="hu-HU" sz="2600" dirty="0" smtClean="0"/>
          </a:p>
        </p:txBody>
      </p:sp>
    </p:spTree>
    <p:extLst>
      <p:ext uri="{BB962C8B-B14F-4D97-AF65-F5344CB8AC3E}">
        <p14:creationId xmlns:p14="http://schemas.microsoft.com/office/powerpoint/2010/main" val="7914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7838" y="152717"/>
            <a:ext cx="8229600" cy="11430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hu-HU" dirty="0" smtClean="0"/>
              <a:t>Paraméter – nem paraméter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974304" y="1295717"/>
            <a:ext cx="1963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Paraméter</a:t>
            </a:r>
            <a:endParaRPr lang="hu-HU" sz="32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5162458" y="1312315"/>
            <a:ext cx="287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Nem paraméter</a:t>
            </a:r>
            <a:endParaRPr lang="hu-HU" sz="3200" b="1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41070" y="1827867"/>
            <a:ext cx="31677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000" dirty="0" smtClean="0"/>
              <a:t>a </a:t>
            </a:r>
            <a:r>
              <a:rPr lang="hu-HU" altLang="hu-HU" sz="2000" dirty="0"/>
              <a:t>vizsgált objektum </a:t>
            </a:r>
            <a:r>
              <a:rPr lang="hu-HU" altLang="hu-HU" sz="2000" dirty="0">
                <a:solidFill>
                  <a:schemeClr val="hlink"/>
                </a:solidFill>
              </a:rPr>
              <a:t>megmért</a:t>
            </a:r>
            <a:r>
              <a:rPr lang="hu-HU" altLang="hu-HU" sz="2000" dirty="0"/>
              <a:t> jellemzője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97922" y="2594036"/>
            <a:ext cx="354202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000" dirty="0" smtClean="0"/>
              <a:t>a </a:t>
            </a:r>
            <a:r>
              <a:rPr lang="hu-HU" altLang="hu-HU" sz="2000" dirty="0"/>
              <a:t>vizsgálat céljának </a:t>
            </a:r>
            <a:r>
              <a:rPr lang="hu-HU" altLang="hu-HU" sz="2000" dirty="0">
                <a:solidFill>
                  <a:schemeClr val="hlink"/>
                </a:solidFill>
              </a:rPr>
              <a:t>numerikus</a:t>
            </a:r>
            <a:r>
              <a:rPr lang="hu-HU" altLang="hu-HU" sz="2000" dirty="0"/>
              <a:t> jellemzőjét reprezentálja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47080" y="3528873"/>
            <a:ext cx="2844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000" dirty="0" smtClean="0">
                <a:solidFill>
                  <a:schemeClr val="hlink"/>
                </a:solidFill>
              </a:rPr>
              <a:t>mennyiségi</a:t>
            </a:r>
            <a:r>
              <a:rPr lang="hu-HU" altLang="hu-HU" sz="2000" dirty="0" smtClean="0"/>
              <a:t> </a:t>
            </a:r>
            <a:r>
              <a:rPr lang="hu-HU" altLang="hu-HU" sz="2000" dirty="0"/>
              <a:t>jellegű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150695" y="4193793"/>
            <a:ext cx="319716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000" b="1" dirty="0" smtClean="0">
                <a:solidFill>
                  <a:srgbClr val="FF0000"/>
                </a:solidFill>
              </a:rPr>
              <a:t>folytonos eloszlású és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2000" b="1" dirty="0" smtClean="0">
                <a:solidFill>
                  <a:srgbClr val="FF0000"/>
                </a:solidFill>
              </a:rPr>
              <a:t>normális eloszlású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2000" b="1" dirty="0" smtClean="0">
                <a:solidFill>
                  <a:srgbClr val="FF0000"/>
                </a:solidFill>
              </a:rPr>
              <a:t> </a:t>
            </a:r>
            <a:r>
              <a:rPr lang="hu-HU" altLang="hu-HU" sz="2000" dirty="0"/>
              <a:t>valószínűségi 	változó,                                                         	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502638" y="2908024"/>
            <a:ext cx="431477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000" dirty="0"/>
              <a:t>- a vizsgált objektum </a:t>
            </a:r>
            <a:r>
              <a:rPr lang="hu-HU" altLang="hu-HU" sz="2000" dirty="0">
                <a:solidFill>
                  <a:schemeClr val="hlink"/>
                </a:solidFill>
              </a:rPr>
              <a:t>megmért vagy </a:t>
            </a:r>
            <a:r>
              <a:rPr lang="hu-HU" altLang="hu-HU" sz="2000" dirty="0" smtClean="0">
                <a:solidFill>
                  <a:schemeClr val="hlink"/>
                </a:solidFill>
              </a:rPr>
              <a:t>megállapított</a:t>
            </a:r>
            <a:r>
              <a:rPr lang="hu-HU" altLang="hu-HU" sz="2000" dirty="0" smtClean="0"/>
              <a:t> jellemzője (</a:t>
            </a:r>
            <a:r>
              <a:rPr lang="hu-HU" altLang="hu-HU" sz="2000" dirty="0" err="1" smtClean="0"/>
              <a:t>pl</a:t>
            </a:r>
            <a:r>
              <a:rPr lang="hu-HU" altLang="hu-HU" sz="2000" dirty="0" smtClean="0"/>
              <a:t>: férfi-nő)</a:t>
            </a:r>
            <a:endParaRPr lang="hu-HU" altLang="hu-HU" sz="2000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029687" y="3795300"/>
            <a:ext cx="57753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2000" dirty="0" smtClean="0">
                <a:solidFill>
                  <a:schemeClr val="hlink"/>
                </a:solidFill>
              </a:rPr>
              <a:t>mennyiségi</a:t>
            </a:r>
            <a:r>
              <a:rPr lang="hu-HU" altLang="hu-HU" sz="2000" dirty="0" smtClean="0"/>
              <a:t> </a:t>
            </a:r>
            <a:r>
              <a:rPr lang="hu-HU" altLang="hu-HU" sz="2000" dirty="0">
                <a:solidFill>
                  <a:schemeClr val="hlink"/>
                </a:solidFill>
              </a:rPr>
              <a:t>vagy </a:t>
            </a:r>
            <a:r>
              <a:rPr lang="hu-HU" altLang="hu-HU" sz="2000" dirty="0" smtClean="0">
                <a:solidFill>
                  <a:schemeClr val="hlink"/>
                </a:solidFill>
              </a:rPr>
              <a:t>minőségi</a:t>
            </a:r>
            <a:r>
              <a:rPr lang="hu-HU" altLang="hu-HU" sz="2000" dirty="0" smtClean="0"/>
              <a:t> jellegű</a:t>
            </a:r>
          </a:p>
          <a:p>
            <a:pPr eaLnBrk="1" hangingPunct="1"/>
            <a:r>
              <a:rPr lang="hu-HU" altLang="hu-HU" sz="2000" dirty="0" smtClean="0"/>
              <a:t> (</a:t>
            </a:r>
            <a:r>
              <a:rPr lang="hu-HU" altLang="hu-HU" sz="2000" dirty="0" err="1" smtClean="0"/>
              <a:t>pl</a:t>
            </a:r>
            <a:r>
              <a:rPr lang="hu-HU" altLang="hu-HU" sz="2000" dirty="0" smtClean="0"/>
              <a:t>: versenyen helyezés)</a:t>
            </a:r>
            <a:endParaRPr lang="hu-HU" altLang="hu-HU" sz="2000" dirty="0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644008" y="2068513"/>
            <a:ext cx="4175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000" dirty="0">
                <a:solidFill>
                  <a:schemeClr val="hlink"/>
                </a:solidFill>
              </a:rPr>
              <a:t>NEM felel meg a paraméter kritériumainak !!!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877265" y="4577422"/>
            <a:ext cx="54472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000" b="1" dirty="0" smtClean="0">
                <a:solidFill>
                  <a:srgbClr val="FF0000"/>
                </a:solidFill>
              </a:rPr>
              <a:t>diszkrét </a:t>
            </a:r>
            <a:r>
              <a:rPr lang="hu-HU" altLang="hu-HU" sz="2000" b="1" dirty="0">
                <a:solidFill>
                  <a:srgbClr val="FF0000"/>
                </a:solidFill>
              </a:rPr>
              <a:t>eloszlású</a:t>
            </a:r>
            <a:r>
              <a:rPr lang="hu-HU" altLang="hu-HU" sz="2000" dirty="0"/>
              <a:t> </a:t>
            </a:r>
            <a:r>
              <a:rPr lang="hu-HU" altLang="hu-HU" sz="2000" dirty="0" smtClean="0"/>
              <a:t>valószínűségi változó</a:t>
            </a:r>
            <a:r>
              <a:rPr lang="hu-HU" altLang="hu-HU" sz="2000" dirty="0"/>
              <a:t>,    </a:t>
            </a:r>
            <a:r>
              <a:rPr lang="hu-HU" altLang="hu-HU" sz="2000" dirty="0" smtClean="0"/>
              <a:t>vagy </a:t>
            </a:r>
            <a:r>
              <a:rPr lang="hu-HU" altLang="hu-HU" sz="2000" b="1" dirty="0" smtClean="0">
                <a:solidFill>
                  <a:srgbClr val="FF0000"/>
                </a:solidFill>
              </a:rPr>
              <a:t>folytonos, de nem normális eloszlású                     </a:t>
            </a:r>
            <a:r>
              <a:rPr lang="hu-HU" altLang="hu-HU" sz="2000" dirty="0" smtClean="0"/>
              <a:t>                                </a:t>
            </a:r>
            <a:r>
              <a:rPr lang="hu-HU" altLang="hu-HU" sz="2000" dirty="0"/>
              <a:t>	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1290132" y="6120974"/>
            <a:ext cx="6089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Más statisztikai eljárást kell alkalmazni!!!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62998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hu-HU" dirty="0" smtClean="0"/>
              <a:t>Az adatok jellemzése – alapstatisztikai mutatók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/>
              <a:t>Amit mindenképpen szerepeltetni kell:</a:t>
            </a:r>
          </a:p>
          <a:p>
            <a:pPr marL="0" indent="0">
              <a:buNone/>
            </a:pPr>
            <a:r>
              <a:rPr lang="hu-HU" dirty="0" smtClean="0"/>
              <a:t>Paraméteres adatok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elemszám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átlag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szórás</a:t>
            </a:r>
          </a:p>
          <a:p>
            <a:pPr marL="0" indent="0">
              <a:buNone/>
            </a:pPr>
            <a:r>
              <a:rPr lang="hu-HU" dirty="0" err="1" smtClean="0"/>
              <a:t>Nemparaméteres</a:t>
            </a:r>
            <a:r>
              <a:rPr lang="hu-HU" dirty="0" smtClean="0"/>
              <a:t> (diszkrét) adatok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elemszám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err="1" smtClean="0"/>
              <a:t>módusz-medián</a:t>
            </a:r>
            <a:endParaRPr lang="hu-HU" dirty="0" smtClean="0"/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err="1" smtClean="0"/>
              <a:t>kvantilisek</a:t>
            </a:r>
            <a:r>
              <a:rPr lang="hu-HU" dirty="0" smtClean="0"/>
              <a:t> (pl. </a:t>
            </a:r>
            <a:r>
              <a:rPr lang="hu-HU" dirty="0" err="1" smtClean="0"/>
              <a:t>kvartilisek</a:t>
            </a:r>
            <a:r>
              <a:rPr lang="hu-HU" dirty="0" smtClean="0"/>
              <a:t>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8152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9552" y="185003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839788" lvl="1" indent="-382588" eaLnBrk="1" hangingPunct="1">
              <a:buFontTx/>
              <a:buNone/>
              <a:defRPr/>
            </a:pPr>
            <a:r>
              <a:rPr lang="hu-HU" b="1" dirty="0" smtClean="0"/>
              <a:t>Középértékek:</a:t>
            </a:r>
          </a:p>
          <a:p>
            <a:pPr marL="839788" lvl="1" indent="-382588" eaLnBrk="1" hangingPunct="1">
              <a:buFont typeface="Wingdings" pitchFamily="2" charset="2"/>
              <a:buAutoNum type="arabicPeriod"/>
              <a:defRPr/>
            </a:pPr>
            <a:r>
              <a:rPr lang="hu-HU" dirty="0" smtClean="0"/>
              <a:t>ÁTLAG (számtani közép): az adatok összege osztva az elemszámmal</a:t>
            </a:r>
          </a:p>
          <a:p>
            <a:pPr marL="839788" lvl="1" indent="-382588" eaLnBrk="1" hangingPunct="1">
              <a:buFont typeface="Wingdings" pitchFamily="2" charset="2"/>
              <a:buAutoNum type="arabicPeriod"/>
              <a:defRPr/>
            </a:pPr>
            <a:r>
              <a:rPr lang="hu-HU" dirty="0" smtClean="0"/>
              <a:t>MODUS: a legnagyobb gyakorisággal rendelkező kategória</a:t>
            </a:r>
          </a:p>
          <a:p>
            <a:pPr marL="839788" lvl="1" indent="-382588" eaLnBrk="1" hangingPunct="1">
              <a:buFont typeface="Wingdings" pitchFamily="2" charset="2"/>
              <a:buAutoNum type="arabicPeriod"/>
              <a:defRPr/>
            </a:pPr>
            <a:r>
              <a:rPr lang="hu-HU" dirty="0" smtClean="0"/>
              <a:t>MEDIÁN: emelkedő sorrendbe állítva a középső érték, melytől jobbra és balra az adatok 50-50%-a helyezkedik el</a:t>
            </a:r>
          </a:p>
          <a:p>
            <a:pPr marL="457200" lvl="1" indent="0" eaLnBrk="1" hangingPunct="1">
              <a:buNone/>
              <a:defRPr/>
            </a:pPr>
            <a:r>
              <a:rPr lang="hu-HU" b="1" dirty="0" smtClean="0"/>
              <a:t>Szóródási mutatók:</a:t>
            </a:r>
          </a:p>
          <a:p>
            <a:pPr marL="839788" lvl="1" indent="-382588" eaLnBrk="1" hangingPunct="1">
              <a:buFont typeface="Wingdings" pitchFamily="2" charset="2"/>
              <a:buAutoNum type="arabicPeriod"/>
              <a:defRPr/>
            </a:pPr>
            <a:r>
              <a:rPr lang="hu-HU" dirty="0" smtClean="0"/>
              <a:t>SZÓRÁS: az átlagtól való eltérések átlaga (eloszlás, kis szóródás, nagy szóródás)</a:t>
            </a:r>
          </a:p>
          <a:p>
            <a:pPr marL="839788" lvl="1" indent="-382588" eaLnBrk="1" hangingPunct="1">
              <a:buFont typeface="Wingdings" pitchFamily="2" charset="2"/>
              <a:buAutoNum type="arabicPeriod"/>
              <a:defRPr/>
            </a:pPr>
            <a:r>
              <a:rPr lang="hu-HU" dirty="0" smtClean="0"/>
              <a:t>QUARTILISEK: emelkedő sorrendbe rendezve a 25%-nál és a 75%-nál álló elemek</a:t>
            </a:r>
          </a:p>
          <a:p>
            <a:pPr marL="571500" indent="-571500" eaLnBrk="1" hangingPunct="1">
              <a:defRPr/>
            </a:pPr>
            <a:endParaRPr lang="hu-HU" dirty="0" smtClean="0"/>
          </a:p>
        </p:txBody>
      </p:sp>
      <p:sp>
        <p:nvSpPr>
          <p:cNvPr id="3" name="Szövegdoboz 2"/>
          <p:cNvSpPr txBox="1"/>
          <p:nvPr/>
        </p:nvSpPr>
        <p:spPr>
          <a:xfrm>
            <a:off x="2195736" y="4710966"/>
            <a:ext cx="4275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2, </a:t>
            </a:r>
            <a:r>
              <a:rPr lang="hu-HU" sz="2800" b="1" dirty="0" err="1" smtClean="0"/>
              <a:t>2</a:t>
            </a:r>
            <a:r>
              <a:rPr lang="hu-HU" sz="2800" b="1" dirty="0" smtClean="0"/>
              <a:t>, </a:t>
            </a:r>
            <a:r>
              <a:rPr lang="hu-HU" sz="2800" b="1" dirty="0" smtClean="0">
                <a:solidFill>
                  <a:srgbClr val="FF0000"/>
                </a:solidFill>
              </a:rPr>
              <a:t>5</a:t>
            </a:r>
            <a:r>
              <a:rPr lang="hu-HU" sz="2800" b="1" dirty="0" smtClean="0"/>
              <a:t>, 5, </a:t>
            </a:r>
            <a:r>
              <a:rPr lang="hu-HU" sz="2800" b="1" dirty="0" err="1" smtClean="0"/>
              <a:t>5</a:t>
            </a:r>
            <a:r>
              <a:rPr lang="hu-HU" sz="2800" b="1" dirty="0" smtClean="0"/>
              <a:t>, </a:t>
            </a:r>
            <a:r>
              <a:rPr lang="hu-HU" sz="2800" b="1" dirty="0" smtClean="0">
                <a:solidFill>
                  <a:srgbClr val="00B050"/>
                </a:solidFill>
              </a:rPr>
              <a:t>6</a:t>
            </a:r>
            <a:r>
              <a:rPr lang="hu-HU" sz="2800" b="1" dirty="0" smtClean="0"/>
              <a:t>, </a:t>
            </a:r>
            <a:r>
              <a:rPr lang="hu-HU" sz="2800" b="1" dirty="0" err="1" smtClean="0"/>
              <a:t>6</a:t>
            </a:r>
            <a:r>
              <a:rPr lang="hu-HU" sz="2800" b="1" dirty="0" smtClean="0"/>
              <a:t>, 7, </a:t>
            </a:r>
            <a:r>
              <a:rPr lang="hu-HU" sz="2800" b="1" dirty="0" smtClean="0">
                <a:solidFill>
                  <a:srgbClr val="FF0000"/>
                </a:solidFill>
              </a:rPr>
              <a:t>9</a:t>
            </a:r>
            <a:r>
              <a:rPr lang="hu-HU" sz="2800" b="1" dirty="0" smtClean="0"/>
              <a:t>, 11, 14</a:t>
            </a:r>
            <a:endParaRPr lang="hu-HU" sz="28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1979712" y="5383788"/>
            <a:ext cx="1816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err="1" smtClean="0">
                <a:solidFill>
                  <a:srgbClr val="FF0000"/>
                </a:solidFill>
              </a:rPr>
              <a:t>Quartilisek</a:t>
            </a:r>
            <a:endParaRPr lang="hu-HU" sz="2800" b="1" dirty="0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092280" y="5383788"/>
            <a:ext cx="1330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00B050"/>
                </a:solidFill>
              </a:rPr>
              <a:t>Medián</a:t>
            </a:r>
            <a:endParaRPr lang="hu-HU" sz="2800" b="1" dirty="0">
              <a:solidFill>
                <a:srgbClr val="00B05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924885" y="5420782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Modus: 5</a:t>
            </a:r>
            <a:endParaRPr lang="hu-HU" sz="2800" b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539552" y="4710966"/>
            <a:ext cx="1079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Példa: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78663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build="p"/>
      <p:bldP spid="3" grpId="0"/>
      <p:bldP spid="5" grpId="0"/>
      <p:bldP spid="6" grpId="0"/>
      <p:bldP spid="7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hu-HU" dirty="0"/>
              <a:t>Á</a:t>
            </a:r>
            <a:r>
              <a:rPr lang="hu-HU" dirty="0" smtClean="0"/>
              <a:t>tlag, szórás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748680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Példa: két csoport szorítóerő mérési adatai (N)</a:t>
            </a:r>
            <a:endParaRPr lang="hu-HU" dirty="0"/>
          </a:p>
        </p:txBody>
      </p:sp>
      <p:pic>
        <p:nvPicPr>
          <p:cNvPr id="3074" name="Picture 2" descr="dynamometer-300.jpg (300×25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16832"/>
            <a:ext cx="335654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092529"/>
              </p:ext>
            </p:extLst>
          </p:nvPr>
        </p:nvGraphicFramePr>
        <p:xfrm>
          <a:off x="467544" y="1666416"/>
          <a:ext cx="4919046" cy="35971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3838"/>
                <a:gridCol w="1073838"/>
                <a:gridCol w="623694"/>
                <a:gridCol w="973046"/>
                <a:gridCol w="1174630"/>
              </a:tblGrid>
              <a:tr h="32701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I. </a:t>
                      </a:r>
                      <a:r>
                        <a:rPr lang="hu-HU" sz="1800" u="none" strike="noStrike" dirty="0" err="1">
                          <a:effectLst/>
                        </a:rPr>
                        <a:t>csop</a:t>
                      </a:r>
                      <a:r>
                        <a:rPr lang="hu-HU" sz="1800" u="none" strike="noStrike" dirty="0">
                          <a:effectLst/>
                        </a:rPr>
                        <a:t>.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II. </a:t>
                      </a:r>
                      <a:r>
                        <a:rPr lang="hu-HU" sz="1800" u="none" strike="noStrike" dirty="0" err="1">
                          <a:effectLst/>
                        </a:rPr>
                        <a:t>csop</a:t>
                      </a:r>
                      <a:r>
                        <a:rPr lang="hu-HU" sz="1800" u="none" strike="noStrike" dirty="0">
                          <a:effectLst/>
                        </a:rPr>
                        <a:t>.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2701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A.J.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447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A.D.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451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701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C.G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435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B.H.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436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701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E.T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441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D.G.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445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701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F.R.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488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F.H.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493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701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H.R.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425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I.T.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412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701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J.C.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445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J.L.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462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701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J.E.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461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K.P.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475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701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L.R.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442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L.T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451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701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P.T.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445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P.R.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454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701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S.G.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461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T.Z.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472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029145"/>
              </p:ext>
            </p:extLst>
          </p:nvPr>
        </p:nvGraphicFramePr>
        <p:xfrm>
          <a:off x="2915816" y="5373216"/>
          <a:ext cx="3672407" cy="1340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1694"/>
                <a:gridCol w="801694"/>
                <a:gridCol w="465631"/>
                <a:gridCol w="801694"/>
                <a:gridCol w="801694"/>
              </a:tblGrid>
              <a:tr h="33265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</a:rPr>
                        <a:t>I. </a:t>
                      </a:r>
                      <a:r>
                        <a:rPr lang="hu-HU" sz="2000" u="none" strike="noStrike" dirty="0" err="1">
                          <a:effectLst/>
                        </a:rPr>
                        <a:t>csop</a:t>
                      </a:r>
                      <a:r>
                        <a:rPr lang="hu-HU" sz="2000" u="none" strike="noStrike" dirty="0">
                          <a:effectLst/>
                        </a:rPr>
                        <a:t>.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II. csop.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Átlag: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449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Átlag: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455,1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Szórás: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 smtClean="0">
                          <a:effectLst/>
                        </a:rPr>
                        <a:t>17,41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Szórás: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 smtClean="0">
                          <a:effectLst/>
                        </a:rPr>
                        <a:t>22,42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36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A szakdolgozatban az alapstatisztikai adatok közlése szövegformátumban:</a:t>
            </a:r>
          </a:p>
          <a:p>
            <a:pPr marL="0" indent="0">
              <a:buNone/>
            </a:pPr>
            <a:r>
              <a:rPr lang="hu-HU" dirty="0" smtClean="0"/>
              <a:t>példa:</a:t>
            </a:r>
          </a:p>
          <a:p>
            <a:pPr marL="0" indent="0">
              <a:buNone/>
            </a:pPr>
            <a:r>
              <a:rPr lang="hu-HU" dirty="0" err="1" smtClean="0"/>
              <a:t>Szorítóerőmérés</a:t>
            </a:r>
            <a:r>
              <a:rPr lang="hu-HU" dirty="0" smtClean="0"/>
              <a:t> adatai: I. csoport elemszám: 10fő; mért szorítóerő: 449±17,41N. II. csoport elemszám 10fő; mért szorítóerő: 455,1±22,42N.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5148059" y="5600886"/>
            <a:ext cx="1001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átlag</a:t>
            </a:r>
            <a:endParaRPr lang="hu-HU" sz="32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7246508" y="5600886"/>
            <a:ext cx="1202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szórás</a:t>
            </a:r>
            <a:endParaRPr lang="hu-HU" sz="3200" dirty="0"/>
          </a:p>
        </p:txBody>
      </p:sp>
      <p:cxnSp>
        <p:nvCxnSpPr>
          <p:cNvPr id="7" name="Egyenes összekötő nyíllal 6"/>
          <p:cNvCxnSpPr/>
          <p:nvPr/>
        </p:nvCxnSpPr>
        <p:spPr>
          <a:xfrm flipV="1">
            <a:off x="5868144" y="4797152"/>
            <a:ext cx="576064" cy="80373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flipH="1" flipV="1">
            <a:off x="7427024" y="4827984"/>
            <a:ext cx="423664" cy="80373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02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147677"/>
              </p:ext>
            </p:extLst>
          </p:nvPr>
        </p:nvGraphicFramePr>
        <p:xfrm>
          <a:off x="2411760" y="181013"/>
          <a:ext cx="3672407" cy="15121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1694"/>
                <a:gridCol w="801694"/>
                <a:gridCol w="465631"/>
                <a:gridCol w="801694"/>
                <a:gridCol w="801694"/>
              </a:tblGrid>
              <a:tr h="50405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</a:rPr>
                        <a:t>I. </a:t>
                      </a:r>
                      <a:r>
                        <a:rPr lang="hu-HU" sz="2000" u="none" strike="noStrike" dirty="0" err="1">
                          <a:effectLst/>
                        </a:rPr>
                        <a:t>csop</a:t>
                      </a:r>
                      <a:r>
                        <a:rPr lang="hu-HU" sz="2000" u="none" strike="noStrike" dirty="0">
                          <a:effectLst/>
                        </a:rPr>
                        <a:t>.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II. csop.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Átlag: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449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Átlag: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455,1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Szórás: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 smtClean="0">
                          <a:effectLst/>
                        </a:rPr>
                        <a:t>17,41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Szórás: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 smtClean="0">
                          <a:effectLst/>
                        </a:rPr>
                        <a:t>22,42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/>
              <p:cNvSpPr txBox="1"/>
              <p:nvPr/>
            </p:nvSpPr>
            <p:spPr>
              <a:xfrm>
                <a:off x="1763688" y="2053221"/>
                <a:ext cx="3761734" cy="7632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hu-HU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hu-HU" sz="24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hu-HU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u-HU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hu-HU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hu-HU" sz="2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hu-HU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hu-HU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hu-HU" sz="2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hu-HU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hu-HU" sz="24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hu-HU" sz="2400" b="0" i="1" smtClean="0">
                              <a:latin typeface="Cambria Math"/>
                            </a:rPr>
                            <m:t>+…+</m:t>
                          </m:r>
                          <m:sSub>
                            <m:sSubPr>
                              <m:ctrlPr>
                                <a:rPr lang="hu-HU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hu-HU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hu-HU" sz="24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7" name="Szövegdoboz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053221"/>
                <a:ext cx="3761734" cy="76322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/>
              <p:cNvSpPr txBox="1"/>
              <p:nvPr/>
            </p:nvSpPr>
            <p:spPr>
              <a:xfrm>
                <a:off x="867543" y="2839017"/>
                <a:ext cx="7692747" cy="668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hu-HU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hu-HU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u-HU" sz="24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hu-HU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u-HU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hu-HU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hu-HU" sz="2400" i="1"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hu-HU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hu-HU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hu-HU" sz="24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hu-HU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hu-HU" sz="24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hu-HU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hu-HU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u-HU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hu-HU" sz="24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hu-HU" sz="2400" i="1"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hu-HU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hu-HU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hu-HU" sz="24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hu-HU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hu-HU" sz="2400" b="0" i="1" smtClean="0">
                            <a:latin typeface="Cambria Math"/>
                          </a:rPr>
                          <m:t>+…+</m:t>
                        </m:r>
                        <m:sSup>
                          <m:sSupPr>
                            <m:ctrlPr>
                              <a:rPr lang="hu-HU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hu-HU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u-HU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hu-HU" sz="2400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hu-HU" sz="2400" i="1"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hu-HU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hu-HU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hu-HU" sz="24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hu-HU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hu-HU" sz="2400" b="0" i="1" smtClean="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hu-HU" sz="2400" dirty="0" smtClean="0"/>
                  <a:t>    szórásnégyzet - variancia</a:t>
                </a:r>
                <a:endParaRPr lang="hu-HU" sz="2400" dirty="0"/>
              </a:p>
            </p:txBody>
          </p:sp>
        </mc:Choice>
        <mc:Fallback xmlns="">
          <p:sp>
            <p:nvSpPr>
              <p:cNvPr id="9" name="Szövegdoboz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543" y="2839017"/>
                <a:ext cx="7692747" cy="668388"/>
              </a:xfrm>
              <a:prstGeom prst="rect">
                <a:avLst/>
              </a:prstGeom>
              <a:blipFill rotWithShape="1">
                <a:blip r:embed="rId3"/>
                <a:stretch>
                  <a:fillRect r="-238" b="-917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/>
              <p:cNvSpPr txBox="1"/>
              <p:nvPr/>
            </p:nvSpPr>
            <p:spPr>
              <a:xfrm>
                <a:off x="1403648" y="3717032"/>
                <a:ext cx="6036140" cy="1183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/>
                        </a:rPr>
                        <m:t>𝐷</m:t>
                      </m:r>
                      <m:r>
                        <a:rPr lang="hu-HU" sz="2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u-HU" sz="2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hu-HU" sz="24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u-HU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u-HU" sz="2400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hu-HU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hu-HU" sz="24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hu-HU" sz="2400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hu-HU" sz="24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hu-HU" sz="2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hu-HU" sz="24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hu-HU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sz="2400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hu-HU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u-HU" sz="2400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hu-HU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hu-HU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hu-HU" sz="2400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hu-HU" sz="24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hu-HU" sz="2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hu-HU" sz="24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hu-HU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sz="2400" i="1">
                                  <a:latin typeface="Cambria Math"/>
                                </a:rPr>
                                <m:t>+…+</m:t>
                              </m:r>
                              <m:sSup>
                                <m:sSupPr>
                                  <m:ctrlPr>
                                    <a:rPr lang="hu-HU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u-HU" sz="2400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hu-HU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hu-HU" sz="2400" i="1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hu-HU" sz="2400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hu-HU" sz="24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hu-HU" sz="2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hu-HU" sz="24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hu-HU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sz="2400" i="1">
                                  <a:latin typeface="Cambria Math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hu-HU" sz="2400" i="1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10" name="Szövegdoboz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717032"/>
                <a:ext cx="6036140" cy="118352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églalap 11"/>
          <p:cNvSpPr/>
          <p:nvPr/>
        </p:nvSpPr>
        <p:spPr>
          <a:xfrm>
            <a:off x="323528" y="4874315"/>
            <a:ext cx="87534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A </a:t>
            </a:r>
            <a:r>
              <a:rPr lang="hu-HU" sz="2400" b="1" dirty="0"/>
              <a:t>variációs együttható </a:t>
            </a:r>
            <a:r>
              <a:rPr lang="hu-HU" sz="2400" dirty="0"/>
              <a:t>vagy más néven </a:t>
            </a:r>
            <a:r>
              <a:rPr lang="hu-HU" sz="2400" b="1" dirty="0"/>
              <a:t>relatív szórá</a:t>
            </a:r>
            <a:r>
              <a:rPr lang="hu-HU" sz="2400" dirty="0"/>
              <a:t>s az átlaghoz viszonyított százalékos formában mutatja az adatok </a:t>
            </a:r>
            <a:r>
              <a:rPr lang="hu-HU" sz="2400" dirty="0" smtClean="0"/>
              <a:t>változékonyságát. Jele: v, CV</a:t>
            </a:r>
            <a:endParaRPr lang="hu-H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zövegdoboz 12"/>
              <p:cNvSpPr txBox="1"/>
              <p:nvPr/>
            </p:nvSpPr>
            <p:spPr>
              <a:xfrm>
                <a:off x="1846974" y="5865771"/>
                <a:ext cx="114085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/>
                        </a:rPr>
                        <m:t>𝑣</m:t>
                      </m:r>
                      <m:r>
                        <a:rPr lang="hu-HU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u-HU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/>
                            </a:rPr>
                            <m:t>𝐷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hu-HU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hu-HU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13" name="Szövegdoboz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974" y="5865771"/>
                <a:ext cx="1140850" cy="7838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zövegdoboz 13"/>
          <p:cNvSpPr txBox="1"/>
          <p:nvPr/>
        </p:nvSpPr>
        <p:spPr>
          <a:xfrm>
            <a:off x="4020262" y="6026840"/>
            <a:ext cx="3419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v</a:t>
            </a:r>
            <a:r>
              <a:rPr lang="hu-HU" sz="2400" baseline="-25000" dirty="0" smtClean="0"/>
              <a:t>1csop</a:t>
            </a:r>
            <a:r>
              <a:rPr lang="hu-HU" sz="2400" dirty="0" smtClean="0"/>
              <a:t>=0,038    v</a:t>
            </a:r>
            <a:r>
              <a:rPr lang="hu-HU" sz="2400" baseline="-25000" dirty="0" smtClean="0"/>
              <a:t>2csop</a:t>
            </a:r>
            <a:r>
              <a:rPr lang="hu-HU" sz="2400" dirty="0" smtClean="0"/>
              <a:t>=0,049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98499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33184"/>
            <a:ext cx="8229600" cy="900000"/>
          </a:xfrm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Oszlopdiagram 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403648" y="6222503"/>
            <a:ext cx="6812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Eltérő skála jelentős mértékben befolyásolja az ábrát </a:t>
            </a:r>
            <a:endParaRPr lang="hu-HU" sz="2400" dirty="0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7491544"/>
              </p:ext>
            </p:extLst>
          </p:nvPr>
        </p:nvGraphicFramePr>
        <p:xfrm>
          <a:off x="4283968" y="1196752"/>
          <a:ext cx="471601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1028131"/>
              </p:ext>
            </p:extLst>
          </p:nvPr>
        </p:nvGraphicFramePr>
        <p:xfrm>
          <a:off x="179512" y="1268760"/>
          <a:ext cx="432048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650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0000"/>
          </a:xfrm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Doboz (</a:t>
            </a:r>
            <a:r>
              <a:rPr lang="hu-HU" dirty="0" err="1" smtClean="0"/>
              <a:t>Box</a:t>
            </a:r>
            <a:r>
              <a:rPr lang="hu-HU" dirty="0" smtClean="0"/>
              <a:t>) ábra</a:t>
            </a: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52872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68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267441"/>
            <a:ext cx="4864847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hu-HU" dirty="0"/>
              <a:t>G</a:t>
            </a:r>
            <a:r>
              <a:rPr lang="hu-HU" dirty="0" smtClean="0"/>
              <a:t>yakoriság táblázat - hisztogramok</a:t>
            </a:r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563320"/>
              </p:ext>
            </p:extLst>
          </p:nvPr>
        </p:nvGraphicFramePr>
        <p:xfrm>
          <a:off x="395536" y="2420888"/>
          <a:ext cx="4608512" cy="2240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4116"/>
                <a:gridCol w="1352198"/>
                <a:gridCol w="1352198"/>
              </a:tblGrid>
              <a:tr h="348039"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>
                          <a:effectLst/>
                        </a:rPr>
                        <a:t>Intervallumok</a:t>
                      </a:r>
                      <a:endParaRPr lang="hu-HU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 dirty="0">
                          <a:effectLst/>
                        </a:rPr>
                        <a:t>I. </a:t>
                      </a:r>
                      <a:r>
                        <a:rPr lang="hu-HU" sz="2400" u="none" strike="noStrike" dirty="0" err="1">
                          <a:effectLst/>
                        </a:rPr>
                        <a:t>csop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>
                          <a:effectLst/>
                        </a:rPr>
                        <a:t>II. csop</a:t>
                      </a:r>
                      <a:endParaRPr lang="hu-HU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48039"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>
                          <a:effectLst/>
                        </a:rPr>
                        <a:t>410-430</a:t>
                      </a:r>
                      <a:endParaRPr lang="hu-HU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dirty="0">
                          <a:effectLst/>
                        </a:rPr>
                        <a:t>1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dirty="0">
                          <a:effectLst/>
                        </a:rPr>
                        <a:t>1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348039"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>
                          <a:effectLst/>
                        </a:rPr>
                        <a:t>430-450</a:t>
                      </a:r>
                      <a:endParaRPr lang="hu-HU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>
                          <a:effectLst/>
                        </a:rPr>
                        <a:t>6</a:t>
                      </a:r>
                      <a:endParaRPr lang="hu-HU" sz="2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dirty="0">
                          <a:effectLst/>
                        </a:rPr>
                        <a:t>2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348039"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>
                          <a:effectLst/>
                        </a:rPr>
                        <a:t>450-470</a:t>
                      </a:r>
                      <a:endParaRPr lang="hu-HU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>
                          <a:effectLst/>
                        </a:rPr>
                        <a:t>2</a:t>
                      </a:r>
                      <a:endParaRPr lang="hu-HU" sz="2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dirty="0">
                          <a:effectLst/>
                        </a:rPr>
                        <a:t>4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348039"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>
                          <a:effectLst/>
                        </a:rPr>
                        <a:t>470-490</a:t>
                      </a:r>
                      <a:endParaRPr lang="hu-HU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>
                          <a:effectLst/>
                        </a:rPr>
                        <a:t>1</a:t>
                      </a:r>
                      <a:endParaRPr lang="hu-HU" sz="2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dirty="0">
                          <a:effectLst/>
                        </a:rPr>
                        <a:t>2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348039"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>
                          <a:effectLst/>
                        </a:rPr>
                        <a:t>490-510</a:t>
                      </a:r>
                      <a:endParaRPr lang="hu-HU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>
                          <a:effectLst/>
                        </a:rPr>
                        <a:t>0</a:t>
                      </a:r>
                      <a:endParaRPr lang="hu-HU" sz="2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dirty="0">
                          <a:effectLst/>
                        </a:rPr>
                        <a:t>1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367" y="838941"/>
            <a:ext cx="3837455" cy="287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056" y="3717032"/>
            <a:ext cx="3858766" cy="28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60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897120" y="248236"/>
            <a:ext cx="7939228" cy="132343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altLang="hu-HU" sz="4000" dirty="0"/>
              <a:t>A tudományos </a:t>
            </a:r>
            <a:r>
              <a:rPr lang="hu-HU" altLang="hu-HU" sz="4000" dirty="0" smtClean="0"/>
              <a:t>megismeréssel szembeni elvárás</a:t>
            </a:r>
            <a:endParaRPr lang="hu-HU" altLang="hu-HU" sz="4000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86012" y="1844824"/>
            <a:ext cx="7343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2800" dirty="0" smtClean="0"/>
              <a:t>A tudományos kutatás eredményei legyenek:</a:t>
            </a:r>
            <a:endParaRPr lang="hu-HU" altLang="hu-HU" sz="2800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331640" y="2708920"/>
            <a:ext cx="3569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2400" dirty="0" smtClean="0">
                <a:solidFill>
                  <a:srgbClr val="FF0000"/>
                </a:solidFill>
              </a:rPr>
              <a:t>ÁLTALÁNOSITHATÓAK</a:t>
            </a:r>
            <a:endParaRPr lang="hu-HU" altLang="hu-HU" sz="2400" dirty="0">
              <a:solidFill>
                <a:srgbClr val="FF0000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252072" y="3875856"/>
            <a:ext cx="73126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2400" dirty="0" smtClean="0">
                <a:solidFill>
                  <a:srgbClr val="FF0000"/>
                </a:solidFill>
              </a:rPr>
              <a:t>REPRODUKÁLHATÓAK - MEGISMÉTELHETŐEK</a:t>
            </a:r>
            <a:endParaRPr lang="hu-HU" altLang="hu-HU" sz="2400" dirty="0">
              <a:solidFill>
                <a:srgbClr val="FF0000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252072" y="4952355"/>
            <a:ext cx="69910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2400" dirty="0" smtClean="0">
                <a:solidFill>
                  <a:srgbClr val="FF0000"/>
                </a:solidFill>
              </a:rPr>
              <a:t>KOHERENSEK - ELLENTMONDÁS MENTESEK</a:t>
            </a:r>
            <a:endParaRPr lang="hu-HU" altLang="hu-H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78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/>
      <p:bldP spid="9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Gyakoriság – relatív gyakoriság</a:t>
            </a:r>
            <a:br>
              <a:rPr lang="hu-HU" dirty="0" smtClean="0"/>
            </a:br>
            <a:r>
              <a:rPr lang="hu-HU" dirty="0" smtClean="0"/>
              <a:t>kördiagram</a:t>
            </a:r>
            <a:endParaRPr lang="hu-HU" dirty="0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0930773"/>
              </p:ext>
            </p:extLst>
          </p:nvPr>
        </p:nvGraphicFramePr>
        <p:xfrm>
          <a:off x="1475656" y="1268760"/>
          <a:ext cx="684076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83568" y="5554256"/>
            <a:ext cx="8229600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 smtClean="0"/>
              <a:t>8. ábra. I. csoport szorítóerő értékeinek gyakoriság és relatív gyakoriság adatai.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53661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3144" y="125760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Centrális </a:t>
            </a:r>
            <a:r>
              <a:rPr lang="hu-HU" dirty="0"/>
              <a:t>H</a:t>
            </a:r>
            <a:r>
              <a:rPr lang="hu-HU" dirty="0" smtClean="0"/>
              <a:t>atáreloszlás </a:t>
            </a:r>
            <a:r>
              <a:rPr lang="hu-HU" dirty="0"/>
              <a:t>T</a:t>
            </a:r>
            <a:r>
              <a:rPr lang="hu-HU" dirty="0" smtClean="0"/>
              <a:t>étele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6"/>
          <a:stretch/>
        </p:blipFill>
        <p:spPr bwMode="auto">
          <a:xfrm>
            <a:off x="611560" y="1772816"/>
            <a:ext cx="4329479" cy="494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835696" y="1268760"/>
            <a:ext cx="1666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Kockadobás</a:t>
            </a:r>
            <a:endParaRPr lang="hu-HU" sz="2400" dirty="0"/>
          </a:p>
        </p:txBody>
      </p:sp>
      <p:sp>
        <p:nvSpPr>
          <p:cNvPr id="6" name="Téglalap 5"/>
          <p:cNvSpPr/>
          <p:nvPr/>
        </p:nvSpPr>
        <p:spPr>
          <a:xfrm>
            <a:off x="5292080" y="1499592"/>
            <a:ext cx="33661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Elegendően </a:t>
            </a:r>
            <a:r>
              <a:rPr lang="hu-HU" sz="2400" dirty="0"/>
              <a:t>nagy számú és független valószínűségi változó középértéke (várható értéke) jó közelítéssel </a:t>
            </a:r>
            <a:r>
              <a:rPr lang="hu-HU" sz="2400" b="1" dirty="0"/>
              <a:t>normális</a:t>
            </a:r>
            <a:r>
              <a:rPr lang="hu-HU" sz="2400" dirty="0"/>
              <a:t> eloszlású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5580113" y="4243199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populációból vett minták átlagai normális eloszlásúak lesznek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60653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hu-HU" altLang="hu-HU" smtClean="0"/>
              <a:t>Standard normális eloszlás</a:t>
            </a:r>
          </a:p>
        </p:txBody>
      </p:sp>
      <p:pic>
        <p:nvPicPr>
          <p:cNvPr id="9219" name="Picture 6" descr="http://rs1.szif.hu/%7Eszorenyi/elm/image3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4292600"/>
            <a:ext cx="2354262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8" descr="http://rs1.szif.hu/%7Eszorenyi/elm/image32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4437063"/>
            <a:ext cx="2667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0" descr="http://rs1.szif.hu/%7Eszorenyi/elm/image32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221288"/>
            <a:ext cx="1917700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2" descr="http://rs1.szif.hu/%7Eszorenyi/elm/image326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262563"/>
            <a:ext cx="2547938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4" descr="http://rs1.szif.hu/%7Eszorenyi/elm/image327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3" y="5962650"/>
            <a:ext cx="121285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Szövegdoboz 10"/>
          <p:cNvSpPr txBox="1">
            <a:spLocks noChangeArrowheads="1"/>
          </p:cNvSpPr>
          <p:nvPr/>
        </p:nvSpPr>
        <p:spPr bwMode="auto">
          <a:xfrm>
            <a:off x="1766888" y="6018213"/>
            <a:ext cx="2278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/>
              <a:t>Standardizálás</a:t>
            </a:r>
          </a:p>
        </p:txBody>
      </p:sp>
      <p:pic>
        <p:nvPicPr>
          <p:cNvPr id="9225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2017713"/>
            <a:ext cx="37528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1946275"/>
            <a:ext cx="447675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Szövegdoboz 13"/>
          <p:cNvSpPr txBox="1">
            <a:spLocks noChangeArrowheads="1"/>
          </p:cNvSpPr>
          <p:nvPr/>
        </p:nvSpPr>
        <p:spPr bwMode="auto">
          <a:xfrm>
            <a:off x="1428750" y="1490663"/>
            <a:ext cx="2309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/>
              <a:t>Sűrűségfüggvény</a:t>
            </a:r>
          </a:p>
        </p:txBody>
      </p:sp>
      <p:sp>
        <p:nvSpPr>
          <p:cNvPr id="9228" name="Szövegdoboz 14"/>
          <p:cNvSpPr txBox="1">
            <a:spLocks noChangeArrowheads="1"/>
          </p:cNvSpPr>
          <p:nvPr/>
        </p:nvSpPr>
        <p:spPr bwMode="auto">
          <a:xfrm>
            <a:off x="6072188" y="1490663"/>
            <a:ext cx="2276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/>
              <a:t>Eloszlásfüggvény</a:t>
            </a:r>
          </a:p>
        </p:txBody>
      </p:sp>
    </p:spTree>
    <p:extLst>
      <p:ext uri="{BB962C8B-B14F-4D97-AF65-F5344CB8AC3E}">
        <p14:creationId xmlns:p14="http://schemas.microsoft.com/office/powerpoint/2010/main" val="38968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altLang="hu-HU" smtClean="0"/>
              <a:t>1, 2, 3 szórás intervallumához tartozó valószínűségek</a:t>
            </a:r>
          </a:p>
        </p:txBody>
      </p:sp>
      <p:pic>
        <p:nvPicPr>
          <p:cNvPr id="10243" name="Picture 2" descr="http://nagysandor.eu/AsimovTeka/N01/Normal_dev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25"/>
            <a:ext cx="44577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http://rs1.szif.hu/%7Eszorenyi/elm/image32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643188"/>
            <a:ext cx="5621338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07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0425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179388" y="6381750"/>
            <a:ext cx="89646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1143000" algn="l"/>
                <a:tab pos="2057400" algn="l"/>
                <a:tab pos="2857500" algn="l"/>
                <a:tab pos="37719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143000" algn="l"/>
                <a:tab pos="2057400" algn="l"/>
                <a:tab pos="2857500" algn="l"/>
                <a:tab pos="37719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143000" algn="l"/>
                <a:tab pos="2057400" algn="l"/>
                <a:tab pos="2857500" algn="l"/>
                <a:tab pos="37719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143000" algn="l"/>
                <a:tab pos="2057400" algn="l"/>
                <a:tab pos="2857500" algn="l"/>
                <a:tab pos="37719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143000" algn="l"/>
                <a:tab pos="2057400" algn="l"/>
                <a:tab pos="2857500" algn="l"/>
                <a:tab pos="37719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  <a:tab pos="2057400" algn="l"/>
                <a:tab pos="2857500" algn="l"/>
                <a:tab pos="37719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  <a:tab pos="2057400" algn="l"/>
                <a:tab pos="2857500" algn="l"/>
                <a:tab pos="37719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  <a:tab pos="2057400" algn="l"/>
                <a:tab pos="2857500" algn="l"/>
                <a:tab pos="37719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  <a:tab pos="2057400" algn="l"/>
                <a:tab pos="2857500" algn="l"/>
                <a:tab pos="37719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altLang="hu-HU" sz="1200" b="1">
                <a:solidFill>
                  <a:schemeClr val="bg2"/>
                </a:solidFill>
              </a:rPr>
              <a:t>      </a:t>
            </a:r>
            <a:r>
              <a:rPr lang="hu-HU" altLang="hu-HU" sz="1200" b="1">
                <a:solidFill>
                  <a:schemeClr val="bg2"/>
                </a:solidFill>
                <a:cs typeface="Times New Roman" pitchFamily="18" charset="0"/>
              </a:rPr>
              <a:t>-3 SD	</a:t>
            </a:r>
            <a:r>
              <a:rPr lang="hu-HU" altLang="hu-HU" sz="1200" b="1">
                <a:solidFill>
                  <a:schemeClr val="bg2"/>
                </a:solidFill>
              </a:rPr>
              <a:t>       </a:t>
            </a:r>
            <a:r>
              <a:rPr lang="hu-HU" altLang="hu-HU" sz="1200" b="1">
                <a:solidFill>
                  <a:schemeClr val="bg2"/>
                </a:solidFill>
                <a:cs typeface="Times New Roman" pitchFamily="18" charset="0"/>
              </a:rPr>
              <a:t>-2SD</a:t>
            </a:r>
            <a:r>
              <a:rPr lang="hu-HU" altLang="hu-HU" sz="1200" b="1">
                <a:solidFill>
                  <a:schemeClr val="bg2"/>
                </a:solidFill>
              </a:rPr>
              <a:t>                    </a:t>
            </a:r>
            <a:r>
              <a:rPr lang="hu-HU" altLang="hu-HU" sz="1200" b="1">
                <a:solidFill>
                  <a:schemeClr val="bg2"/>
                </a:solidFill>
                <a:cs typeface="Times New Roman" pitchFamily="18" charset="0"/>
              </a:rPr>
              <a:t>-1 SD	</a:t>
            </a:r>
            <a:r>
              <a:rPr lang="hu-HU" altLang="hu-HU" sz="1200" b="1">
                <a:solidFill>
                  <a:schemeClr val="bg2"/>
                </a:solidFill>
              </a:rPr>
              <a:t>   </a:t>
            </a:r>
            <a:r>
              <a:rPr lang="hu-HU" altLang="hu-HU" sz="1200" b="1">
                <a:solidFill>
                  <a:schemeClr val="bg2"/>
                </a:solidFill>
                <a:cs typeface="Times New Roman" pitchFamily="18" charset="0"/>
              </a:rPr>
              <a:t>átlag</a:t>
            </a:r>
            <a:r>
              <a:rPr lang="hu-HU" altLang="hu-HU" sz="1200" b="1">
                <a:solidFill>
                  <a:schemeClr val="bg2"/>
                </a:solidFill>
              </a:rPr>
              <a:t>                   </a:t>
            </a:r>
            <a:r>
              <a:rPr lang="hu-HU" altLang="hu-HU" sz="1200" b="1">
                <a:solidFill>
                  <a:schemeClr val="bg2"/>
                </a:solidFill>
                <a:cs typeface="Times New Roman" pitchFamily="18" charset="0"/>
              </a:rPr>
              <a:t>+1 SD</a:t>
            </a:r>
            <a:r>
              <a:rPr lang="hu-HU" altLang="hu-HU" sz="1200" b="1">
                <a:solidFill>
                  <a:schemeClr val="bg2"/>
                </a:solidFill>
              </a:rPr>
              <a:t>                   </a:t>
            </a:r>
            <a:r>
              <a:rPr lang="hu-HU" altLang="hu-HU" sz="1200" b="1">
                <a:solidFill>
                  <a:schemeClr val="bg2"/>
                </a:solidFill>
                <a:cs typeface="Times New Roman" pitchFamily="18" charset="0"/>
              </a:rPr>
              <a:t>+2 SD</a:t>
            </a:r>
            <a:r>
              <a:rPr lang="hu-HU" altLang="hu-HU" sz="1200" b="1">
                <a:solidFill>
                  <a:schemeClr val="bg2"/>
                </a:solidFill>
              </a:rPr>
              <a:t>                   </a:t>
            </a:r>
            <a:r>
              <a:rPr lang="hu-HU" altLang="hu-HU" sz="1200" b="1">
                <a:solidFill>
                  <a:schemeClr val="bg2"/>
                </a:solidFill>
                <a:cs typeface="Times New Roman" pitchFamily="18" charset="0"/>
              </a:rPr>
              <a:t>+3 SD</a:t>
            </a:r>
            <a:endParaRPr lang="hu-HU" altLang="hu-HU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93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zövegdoboz 3"/>
          <p:cNvSpPr txBox="1">
            <a:spLocks noChangeArrowheads="1"/>
          </p:cNvSpPr>
          <p:nvPr/>
        </p:nvSpPr>
        <p:spPr bwMode="auto">
          <a:xfrm>
            <a:off x="3836988" y="512763"/>
            <a:ext cx="1789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/>
              <a:t>P(a≤</a:t>
            </a:r>
            <a:r>
              <a:rPr lang="el-GR" altLang="hu-HU" sz="2800"/>
              <a:t>ξ≤</a:t>
            </a:r>
            <a:r>
              <a:rPr lang="hu-HU" altLang="hu-HU" sz="2800"/>
              <a:t>b)=?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/>
          <a:stretch>
            <a:fillRect/>
          </a:stretch>
        </p:blipFill>
        <p:spPr bwMode="auto">
          <a:xfrm>
            <a:off x="107950" y="1857375"/>
            <a:ext cx="5281613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Egyenes összekötő 6"/>
          <p:cNvCxnSpPr/>
          <p:nvPr/>
        </p:nvCxnSpPr>
        <p:spPr>
          <a:xfrm rot="5400000">
            <a:off x="750888" y="3463925"/>
            <a:ext cx="2500312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rot="5400000">
            <a:off x="1822451" y="3463925"/>
            <a:ext cx="2500312" cy="15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4" name="Szövegdoboz 10"/>
          <p:cNvSpPr txBox="1">
            <a:spLocks noChangeArrowheads="1"/>
          </p:cNvSpPr>
          <p:nvPr/>
        </p:nvSpPr>
        <p:spPr bwMode="auto">
          <a:xfrm>
            <a:off x="1857375" y="4857750"/>
            <a:ext cx="295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a</a:t>
            </a:r>
          </a:p>
        </p:txBody>
      </p:sp>
      <p:sp>
        <p:nvSpPr>
          <p:cNvPr id="12295" name="Szövegdoboz 11"/>
          <p:cNvSpPr txBox="1">
            <a:spLocks noChangeArrowheads="1"/>
          </p:cNvSpPr>
          <p:nvPr/>
        </p:nvSpPr>
        <p:spPr bwMode="auto">
          <a:xfrm>
            <a:off x="2928938" y="4857750"/>
            <a:ext cx="306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b</a:t>
            </a:r>
          </a:p>
        </p:txBody>
      </p:sp>
      <p:pic>
        <p:nvPicPr>
          <p:cNvPr id="1229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000250"/>
            <a:ext cx="404018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Egyenes összekötő 13"/>
          <p:cNvCxnSpPr/>
          <p:nvPr/>
        </p:nvCxnSpPr>
        <p:spPr>
          <a:xfrm rot="5400000">
            <a:off x="5394325" y="3249613"/>
            <a:ext cx="2500313" cy="15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 rot="5400000">
            <a:off x="6323012" y="3249613"/>
            <a:ext cx="2500313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9" name="Szövegdoboz 15"/>
          <p:cNvSpPr txBox="1">
            <a:spLocks noChangeArrowheads="1"/>
          </p:cNvSpPr>
          <p:nvPr/>
        </p:nvSpPr>
        <p:spPr bwMode="auto">
          <a:xfrm>
            <a:off x="6500813" y="4643438"/>
            <a:ext cx="295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a</a:t>
            </a:r>
          </a:p>
        </p:txBody>
      </p:sp>
      <p:sp>
        <p:nvSpPr>
          <p:cNvPr id="12300" name="Szövegdoboz 16"/>
          <p:cNvSpPr txBox="1">
            <a:spLocks noChangeArrowheads="1"/>
          </p:cNvSpPr>
          <p:nvPr/>
        </p:nvSpPr>
        <p:spPr bwMode="auto">
          <a:xfrm>
            <a:off x="7429500" y="4643438"/>
            <a:ext cx="306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b</a:t>
            </a:r>
          </a:p>
        </p:txBody>
      </p:sp>
      <p:sp>
        <p:nvSpPr>
          <p:cNvPr id="12301" name="Szövegdoboz 17"/>
          <p:cNvSpPr txBox="1">
            <a:spLocks noChangeArrowheads="1"/>
          </p:cNvSpPr>
          <p:nvPr/>
        </p:nvSpPr>
        <p:spPr bwMode="auto">
          <a:xfrm>
            <a:off x="193675" y="5227638"/>
            <a:ext cx="53816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/>
              <a:t>P(a≤</a:t>
            </a:r>
            <a:r>
              <a:rPr lang="el-GR" altLang="hu-HU" sz="2400"/>
              <a:t>ξ≤</a:t>
            </a:r>
            <a:r>
              <a:rPr lang="hu-HU" altLang="hu-HU" sz="2400"/>
              <a:t>b)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/>
              <a:t>(a sűrűségfüggvény területe a és b között)</a:t>
            </a:r>
          </a:p>
        </p:txBody>
      </p:sp>
      <p:sp>
        <p:nvSpPr>
          <p:cNvPr id="12302" name="Szövegdoboz 19"/>
          <p:cNvSpPr txBox="1">
            <a:spLocks noChangeArrowheads="1"/>
          </p:cNvSpPr>
          <p:nvPr/>
        </p:nvSpPr>
        <p:spPr bwMode="auto">
          <a:xfrm>
            <a:off x="5980113" y="5227638"/>
            <a:ext cx="2473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/>
              <a:t>P(a≤</a:t>
            </a:r>
            <a:r>
              <a:rPr lang="el-GR" altLang="hu-HU" sz="2400"/>
              <a:t>ξ≤</a:t>
            </a:r>
            <a:r>
              <a:rPr lang="hu-HU" altLang="hu-HU" sz="2400"/>
              <a:t>b)=F(b)-F(a)</a:t>
            </a:r>
          </a:p>
        </p:txBody>
      </p:sp>
      <p:sp>
        <p:nvSpPr>
          <p:cNvPr id="12303" name="Szövegdoboz 1"/>
          <p:cNvSpPr txBox="1">
            <a:spLocks noChangeArrowheads="1"/>
          </p:cNvSpPr>
          <p:nvPr/>
        </p:nvSpPr>
        <p:spPr bwMode="auto">
          <a:xfrm>
            <a:off x="4279900" y="6350000"/>
            <a:ext cx="973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latin typeface="Arial" pitchFamily="34" charset="0"/>
              </a:rPr>
              <a:t>Példa</a:t>
            </a:r>
          </a:p>
        </p:txBody>
      </p:sp>
      <p:sp>
        <p:nvSpPr>
          <p:cNvPr id="12304" name="Szövegdoboz 7"/>
          <p:cNvSpPr txBox="1">
            <a:spLocks noChangeArrowheads="1"/>
          </p:cNvSpPr>
          <p:nvPr/>
        </p:nvSpPr>
        <p:spPr bwMode="auto">
          <a:xfrm>
            <a:off x="2178050" y="3065463"/>
            <a:ext cx="890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>
                <a:latin typeface="Arial" pitchFamily="34" charset="0"/>
              </a:rPr>
              <a:t>terület</a:t>
            </a:r>
          </a:p>
        </p:txBody>
      </p:sp>
    </p:spTree>
    <p:extLst>
      <p:ext uri="{BB962C8B-B14F-4D97-AF65-F5344CB8AC3E}">
        <p14:creationId xmlns:p14="http://schemas.microsoft.com/office/powerpoint/2010/main" val="424888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altLang="hu-HU" smtClean="0"/>
              <a:t>Diszkrét változó normális eloszlása (normalitásvizsgálat)</a:t>
            </a:r>
          </a:p>
        </p:txBody>
      </p:sp>
      <p:pic>
        <p:nvPicPr>
          <p:cNvPr id="11267" name="Picture 2" descr="http://www.tankonyvtar.hu/en/tartalom/tamop425/0038_matematika_Tomacs_Tibor-Matematikai_statisztika/images/moivr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542925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http://www.tankonyvtar.hu/hu/tartalom/tamop425/0038_matematika_Tomacs_Tibor-Matematikai_statisztika/images/hiszt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71688"/>
            <a:ext cx="40005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http://www.tankonyvtar.hu/hu/tartalom/tamop425/0038_matematika_Tomacs_Tibor-Matematikai_statisztika/images/surhiszt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143500"/>
            <a:ext cx="40005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91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0173" y="32048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Lapultság - ferdeség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600200"/>
            <a:ext cx="3888432" cy="4525963"/>
          </a:xfrm>
        </p:spPr>
        <p:txBody>
          <a:bodyPr/>
          <a:lstStyle/>
          <a:p>
            <a:pPr marL="0" indent="0">
              <a:buNone/>
            </a:pPr>
            <a:r>
              <a:rPr lang="hu-HU" altLang="hu-HU" dirty="0"/>
              <a:t>A görbe szélességének és magasságának jellemzője a lapultság (</a:t>
            </a:r>
            <a:r>
              <a:rPr lang="hu-HU" altLang="hu-HU" dirty="0" err="1"/>
              <a:t>kurtosis</a:t>
            </a:r>
            <a:r>
              <a:rPr lang="hu-HU" altLang="hu-HU" dirty="0"/>
              <a:t>), míg a görbe szimmetriájának jellemzője a ferdeség (</a:t>
            </a:r>
            <a:r>
              <a:rPr lang="hu-HU" altLang="hu-HU" dirty="0" err="1"/>
              <a:t>skewness</a:t>
            </a:r>
            <a:r>
              <a:rPr lang="hu-HU" altLang="hu-HU" dirty="0"/>
              <a:t>).</a:t>
            </a:r>
            <a:endParaRPr lang="hu-HU" dirty="0"/>
          </a:p>
        </p:txBody>
      </p:sp>
      <p:pic>
        <p:nvPicPr>
          <p:cNvPr id="7170" name="Picture 2" descr="http://www.vosesoftware.com/ModelRiskHelp/images/15/image4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12776"/>
            <a:ext cx="46577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scratchapixel.com/old/assets/Uploads/Lesson016/l016-skew.png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703" y="4725144"/>
            <a:ext cx="6002297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82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hu-HU" dirty="0" smtClean="0"/>
              <a:t>Normalitásvizsgálat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 smtClean="0"/>
              <a:t>Kérdés: A minta eloszlása követi-e/megközelíti-e a normális eloszlást?</a:t>
            </a:r>
          </a:p>
          <a:p>
            <a:r>
              <a:rPr lang="hu-HU" dirty="0" smtClean="0"/>
              <a:t>Ha igen, lehet paraméteres statisztikai eljárásokat alkalmazni.</a:t>
            </a:r>
          </a:p>
          <a:p>
            <a:r>
              <a:rPr lang="hu-HU" dirty="0" smtClean="0"/>
              <a:t>Ha nem, akkor csak </a:t>
            </a:r>
            <a:r>
              <a:rPr lang="hu-HU" dirty="0" err="1" smtClean="0"/>
              <a:t>nemparaméteres</a:t>
            </a:r>
            <a:r>
              <a:rPr lang="hu-HU" dirty="0" smtClean="0"/>
              <a:t> eljárásokat lehet alkalmazni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Eljárások:</a:t>
            </a:r>
            <a:endParaRPr lang="hu-HU" dirty="0"/>
          </a:p>
          <a:p>
            <a:r>
              <a:rPr lang="hu-HU" dirty="0" err="1" smtClean="0"/>
              <a:t>Shapiro</a:t>
            </a:r>
            <a:r>
              <a:rPr lang="hu-HU" dirty="0" smtClean="0"/>
              <a:t> </a:t>
            </a:r>
            <a:r>
              <a:rPr lang="hu-HU" dirty="0" err="1" smtClean="0"/>
              <a:t>Wilk</a:t>
            </a:r>
            <a:r>
              <a:rPr lang="hu-HU" dirty="0" smtClean="0"/>
              <a:t>’s W teszt</a:t>
            </a:r>
          </a:p>
          <a:p>
            <a:r>
              <a:rPr lang="hu-HU" dirty="0" smtClean="0"/>
              <a:t>Lapultság és ferdeség adatok vizsgálata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0728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Normalitásvizsgálat II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 err="1" smtClean="0"/>
              <a:t>Nullhipotézis</a:t>
            </a:r>
            <a:r>
              <a:rPr lang="hu-HU" dirty="0" smtClean="0"/>
              <a:t>: A minta NORMÁLIS eloszlású populációból lett kiválasztva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 normalitás vizsgálata:</a:t>
            </a:r>
          </a:p>
          <a:p>
            <a:pPr marL="0" indent="0">
              <a:buNone/>
            </a:pPr>
            <a:r>
              <a:rPr lang="hu-HU" dirty="0" smtClean="0"/>
              <a:t>Ferdeség (</a:t>
            </a:r>
            <a:r>
              <a:rPr lang="hu-HU" dirty="0" err="1" smtClean="0"/>
              <a:t>skewness</a:t>
            </a:r>
            <a:r>
              <a:rPr lang="hu-HU" dirty="0" smtClean="0"/>
              <a:t>) és Csúcsosság (</a:t>
            </a:r>
            <a:r>
              <a:rPr lang="hu-HU" dirty="0" err="1" smtClean="0"/>
              <a:t>kurtosis</a:t>
            </a:r>
            <a:r>
              <a:rPr lang="hu-HU" dirty="0" smtClean="0"/>
              <a:t>) értékek ±2 között kell, hogy legyenek (ez a </a:t>
            </a:r>
            <a:r>
              <a:rPr lang="hu-HU" dirty="0" err="1" smtClean="0"/>
              <a:t>konfidenciaintervallum</a:t>
            </a:r>
            <a:r>
              <a:rPr lang="hu-HU" dirty="0" smtClean="0"/>
              <a:t> -&gt; ezen belül 95%-nál nagyobb valószínűséggel igaz a </a:t>
            </a:r>
            <a:r>
              <a:rPr lang="hu-HU" dirty="0" err="1" smtClean="0"/>
              <a:t>Ho</a:t>
            </a:r>
            <a:r>
              <a:rPr lang="hu-HU" dirty="0" smtClean="0"/>
              <a:t>)</a:t>
            </a:r>
          </a:p>
          <a:p>
            <a:pPr marL="0" indent="0">
              <a:buNone/>
            </a:pPr>
            <a:r>
              <a:rPr lang="hu-HU" dirty="0" err="1" smtClean="0"/>
              <a:t>Shapiro</a:t>
            </a:r>
            <a:r>
              <a:rPr lang="hu-HU" dirty="0" smtClean="0"/>
              <a:t> </a:t>
            </a:r>
            <a:r>
              <a:rPr lang="hu-HU" dirty="0" err="1" smtClean="0"/>
              <a:t>Wilk</a:t>
            </a:r>
            <a:r>
              <a:rPr lang="hu-HU" dirty="0" smtClean="0"/>
              <a:t>’s W teszt (p≥0,05 – </a:t>
            </a:r>
            <a:r>
              <a:rPr lang="hu-HU" dirty="0" err="1" smtClean="0"/>
              <a:t>Ho</a:t>
            </a:r>
            <a:r>
              <a:rPr lang="hu-HU" dirty="0" smtClean="0"/>
              <a:t> elfogadva, p&lt;0,05 </a:t>
            </a:r>
            <a:r>
              <a:rPr lang="hu-HU" dirty="0" err="1" smtClean="0"/>
              <a:t>Ho</a:t>
            </a:r>
            <a:r>
              <a:rPr lang="hu-HU" smtClean="0"/>
              <a:t> elutasítva)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7216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9511" y="476672"/>
            <a:ext cx="87849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/>
              <a:t>Kérdés: humán vizsgálatoknál lehet-e egy kísérlet reprodukálható?</a:t>
            </a:r>
          </a:p>
          <a:p>
            <a:pPr algn="ctr"/>
            <a:r>
              <a:rPr lang="hu-HU" sz="3200" dirty="0" smtClean="0"/>
              <a:t>Tudjuk-e az összes  befolyásoló tényezőt  azonosnak venni?</a:t>
            </a:r>
          </a:p>
          <a:p>
            <a:pPr algn="ctr"/>
            <a:r>
              <a:rPr lang="hu-HU" sz="3200" dirty="0" smtClean="0"/>
              <a:t>Egyáltalán irányítani tudjuk-e az összes tényezőt???</a:t>
            </a:r>
            <a:endParaRPr lang="hu-HU" sz="32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434802" y="3573016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/>
              <a:t>Humán vizsgálatoknál az események bekövetkezésének magyarázata nem determinisztikus,  hanem statisztikus módszerekkel indokolható.  Jones (1988)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339467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hu-HU" altLang="hu-HU" dirty="0" smtClean="0"/>
              <a:t>Hipotézisvizsgálatok</a:t>
            </a:r>
          </a:p>
        </p:txBody>
      </p:sp>
      <p:sp>
        <p:nvSpPr>
          <p:cNvPr id="13315" name="Téglalap 3"/>
          <p:cNvSpPr>
            <a:spLocks noChangeArrowheads="1"/>
          </p:cNvSpPr>
          <p:nvPr/>
        </p:nvSpPr>
        <p:spPr bwMode="auto">
          <a:xfrm>
            <a:off x="500063" y="1500188"/>
            <a:ext cx="771525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/>
              <a:t>H</a:t>
            </a:r>
            <a:r>
              <a:rPr lang="hu-HU" altLang="hu-HU" sz="2400" baseline="-25000"/>
              <a:t>o</a:t>
            </a:r>
            <a:r>
              <a:rPr lang="hu-HU" altLang="hu-HU" sz="2400"/>
              <a:t> – Nullhipotézis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/>
              <a:t>A vizsgált változó átlaga statisztikai szempontból megegyezik az előre megadott m értékkel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/>
              <a:t>Vagy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/>
              <a:t>A vizsgált minták átlagai megegyeznek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/>
              <a:t>Vagy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/>
              <a:t>A változók között nincs kapcsolat, összefüggés (korreláció)</a:t>
            </a:r>
          </a:p>
        </p:txBody>
      </p:sp>
      <p:sp>
        <p:nvSpPr>
          <p:cNvPr id="13316" name="Szövegdoboz 4"/>
          <p:cNvSpPr txBox="1">
            <a:spLocks noChangeArrowheads="1"/>
          </p:cNvSpPr>
          <p:nvPr/>
        </p:nvSpPr>
        <p:spPr bwMode="auto">
          <a:xfrm>
            <a:off x="2500313" y="4357688"/>
            <a:ext cx="4281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/>
              <a:t>Döntés: hipotézisvizsgálattal</a:t>
            </a:r>
          </a:p>
        </p:txBody>
      </p:sp>
      <p:sp>
        <p:nvSpPr>
          <p:cNvPr id="13317" name="Szövegdoboz 5"/>
          <p:cNvSpPr txBox="1">
            <a:spLocks noChangeArrowheads="1"/>
          </p:cNvSpPr>
          <p:nvPr/>
        </p:nvSpPr>
        <p:spPr bwMode="auto">
          <a:xfrm>
            <a:off x="1285875" y="5072063"/>
            <a:ext cx="2644775" cy="52387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/>
              <a:t>P≥Pszignifikancia</a:t>
            </a:r>
          </a:p>
        </p:txBody>
      </p:sp>
      <p:sp>
        <p:nvSpPr>
          <p:cNvPr id="13318" name="Szövegdoboz 6"/>
          <p:cNvSpPr txBox="1">
            <a:spLocks noChangeArrowheads="1"/>
          </p:cNvSpPr>
          <p:nvPr/>
        </p:nvSpPr>
        <p:spPr bwMode="auto">
          <a:xfrm>
            <a:off x="4857750" y="5072063"/>
            <a:ext cx="2644775" cy="523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/>
              <a:t>P&lt;Pszignifikancia</a:t>
            </a:r>
          </a:p>
        </p:txBody>
      </p:sp>
      <p:sp>
        <p:nvSpPr>
          <p:cNvPr id="13319" name="Szövegdoboz 7"/>
          <p:cNvSpPr txBox="1">
            <a:spLocks noChangeArrowheads="1"/>
          </p:cNvSpPr>
          <p:nvPr/>
        </p:nvSpPr>
        <p:spPr bwMode="auto">
          <a:xfrm>
            <a:off x="1500188" y="5643563"/>
            <a:ext cx="2166937" cy="52387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/>
              <a:t>H</a:t>
            </a:r>
            <a:r>
              <a:rPr lang="hu-HU" altLang="hu-HU" sz="2800" baseline="-25000"/>
              <a:t>o</a:t>
            </a:r>
            <a:r>
              <a:rPr lang="hu-HU" altLang="hu-HU" sz="2800"/>
              <a:t> elfogadom</a:t>
            </a:r>
          </a:p>
        </p:txBody>
      </p:sp>
      <p:sp>
        <p:nvSpPr>
          <p:cNvPr id="13320" name="Szövegdoboz 8"/>
          <p:cNvSpPr txBox="1">
            <a:spLocks noChangeArrowheads="1"/>
          </p:cNvSpPr>
          <p:nvPr/>
        </p:nvSpPr>
        <p:spPr bwMode="auto">
          <a:xfrm>
            <a:off x="5072063" y="5643563"/>
            <a:ext cx="2168525" cy="523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/>
              <a:t>H</a:t>
            </a:r>
            <a:r>
              <a:rPr lang="hu-HU" altLang="hu-HU" sz="2800" baseline="-25000"/>
              <a:t>o</a:t>
            </a:r>
            <a:r>
              <a:rPr lang="hu-HU" altLang="hu-HU" sz="2800"/>
              <a:t> elutasítom</a:t>
            </a:r>
          </a:p>
        </p:txBody>
      </p:sp>
    </p:spTree>
    <p:extLst>
      <p:ext uri="{BB962C8B-B14F-4D97-AF65-F5344CB8AC3E}">
        <p14:creationId xmlns:p14="http://schemas.microsoft.com/office/powerpoint/2010/main" val="62316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zövegdoboz 3"/>
          <p:cNvSpPr txBox="1">
            <a:spLocks noChangeArrowheads="1"/>
          </p:cNvSpPr>
          <p:nvPr/>
        </p:nvSpPr>
        <p:spPr bwMode="auto">
          <a:xfrm>
            <a:off x="514350" y="1327150"/>
            <a:ext cx="28400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>
                <a:latin typeface="Arial" charset="0"/>
              </a:rPr>
              <a:t>Különbségvizsgálat</a:t>
            </a:r>
          </a:p>
        </p:txBody>
      </p:sp>
      <p:sp>
        <p:nvSpPr>
          <p:cNvPr id="14339" name="Szövegdoboz 4"/>
          <p:cNvSpPr txBox="1">
            <a:spLocks noChangeArrowheads="1"/>
          </p:cNvSpPr>
          <p:nvPr/>
        </p:nvSpPr>
        <p:spPr bwMode="auto">
          <a:xfrm>
            <a:off x="4906963" y="1312863"/>
            <a:ext cx="2617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latin typeface="Arial" charset="0"/>
              </a:rPr>
              <a:t>Korrelációanalízis</a:t>
            </a:r>
          </a:p>
        </p:txBody>
      </p:sp>
      <p:sp>
        <p:nvSpPr>
          <p:cNvPr id="14340" name="Szövegdoboz 5"/>
          <p:cNvSpPr txBox="1">
            <a:spLocks noChangeArrowheads="1"/>
          </p:cNvSpPr>
          <p:nvPr/>
        </p:nvSpPr>
        <p:spPr bwMode="auto">
          <a:xfrm>
            <a:off x="730250" y="2046288"/>
            <a:ext cx="1417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latin typeface="Arial" charset="0"/>
              </a:rPr>
              <a:t>1 változó</a:t>
            </a:r>
          </a:p>
        </p:txBody>
      </p:sp>
      <p:sp>
        <p:nvSpPr>
          <p:cNvPr id="14341" name="Szövegdoboz 6"/>
          <p:cNvSpPr txBox="1">
            <a:spLocks noChangeArrowheads="1"/>
          </p:cNvSpPr>
          <p:nvPr/>
        </p:nvSpPr>
        <p:spPr bwMode="auto">
          <a:xfrm>
            <a:off x="4906963" y="2033588"/>
            <a:ext cx="2836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latin typeface="Arial" charset="0"/>
              </a:rPr>
              <a:t>2 vagy több változó</a:t>
            </a:r>
          </a:p>
        </p:txBody>
      </p:sp>
      <p:sp>
        <p:nvSpPr>
          <p:cNvPr id="14342" name="Szövegdoboz 7"/>
          <p:cNvSpPr txBox="1">
            <a:spLocks noChangeArrowheads="1"/>
          </p:cNvSpPr>
          <p:nvPr/>
        </p:nvSpPr>
        <p:spPr bwMode="auto">
          <a:xfrm>
            <a:off x="514350" y="2911475"/>
            <a:ext cx="3311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latin typeface="Arial" charset="0"/>
              </a:rPr>
              <a:t>Kérdés: Van-e különbség az adatsorok között?</a:t>
            </a:r>
          </a:p>
        </p:txBody>
      </p:sp>
      <p:sp>
        <p:nvSpPr>
          <p:cNvPr id="14343" name="Szövegdoboz 8"/>
          <p:cNvSpPr txBox="1">
            <a:spLocks noChangeArrowheads="1"/>
          </p:cNvSpPr>
          <p:nvPr/>
        </p:nvSpPr>
        <p:spPr bwMode="auto">
          <a:xfrm>
            <a:off x="4114800" y="2913063"/>
            <a:ext cx="42481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latin typeface="Arial" charset="0"/>
              </a:rPr>
              <a:t>Kérdés: Van-e kapcsolat-korreláció a változók között?</a:t>
            </a:r>
          </a:p>
        </p:txBody>
      </p:sp>
      <p:sp>
        <p:nvSpPr>
          <p:cNvPr id="14344" name="Szövegdoboz 9"/>
          <p:cNvSpPr txBox="1">
            <a:spLocks noChangeArrowheads="1"/>
          </p:cNvSpPr>
          <p:nvPr/>
        </p:nvSpPr>
        <p:spPr bwMode="auto">
          <a:xfrm>
            <a:off x="2913063" y="4346575"/>
            <a:ext cx="2406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latin typeface="Arial" charset="0"/>
              </a:rPr>
              <a:t>H</a:t>
            </a:r>
            <a:r>
              <a:rPr lang="hu-HU" altLang="hu-HU" sz="2400" baseline="-25000">
                <a:latin typeface="Arial" charset="0"/>
              </a:rPr>
              <a:t>0</a:t>
            </a:r>
            <a:r>
              <a:rPr lang="hu-HU" altLang="hu-HU" sz="2400">
                <a:latin typeface="Arial" charset="0"/>
              </a:rPr>
              <a:t>-nullhipotézis:</a:t>
            </a:r>
          </a:p>
        </p:txBody>
      </p:sp>
      <p:sp>
        <p:nvSpPr>
          <p:cNvPr id="14345" name="Szövegdoboz 10"/>
          <p:cNvSpPr txBox="1">
            <a:spLocks noChangeArrowheads="1"/>
          </p:cNvSpPr>
          <p:nvPr/>
        </p:nvSpPr>
        <p:spPr bwMode="auto">
          <a:xfrm>
            <a:off x="539750" y="4999038"/>
            <a:ext cx="33131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latin typeface="Arial" charset="0"/>
              </a:rPr>
              <a:t>Nincs különbség az adatsorok között!</a:t>
            </a:r>
          </a:p>
        </p:txBody>
      </p:sp>
      <p:sp>
        <p:nvSpPr>
          <p:cNvPr id="14346" name="Szövegdoboz 11"/>
          <p:cNvSpPr txBox="1">
            <a:spLocks noChangeArrowheads="1"/>
          </p:cNvSpPr>
          <p:nvPr/>
        </p:nvSpPr>
        <p:spPr bwMode="auto">
          <a:xfrm>
            <a:off x="4124325" y="4945063"/>
            <a:ext cx="42481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latin typeface="Arial" charset="0"/>
              </a:rPr>
              <a:t>Nincs kapcsolat-korreláció a változók között!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1934331" y="423932"/>
            <a:ext cx="4360937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hu-HU" sz="4000" dirty="0" smtClean="0"/>
              <a:t>Statisztikai eljárások</a:t>
            </a:r>
            <a:endParaRPr lang="hu-HU" sz="40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480814" y="5774209"/>
            <a:ext cx="72198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 smtClean="0"/>
              <a:t>Egyik leggyakoribb probléma: </a:t>
            </a:r>
          </a:p>
          <a:p>
            <a:pPr algn="ctr"/>
            <a:r>
              <a:rPr lang="hu-HU" sz="2800" dirty="0" smtClean="0"/>
              <a:t>nem megfelelő statisztikai módszer alkalmazása!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5471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>
            <a:spLocks noChangeArrowheads="1"/>
          </p:cNvSpPr>
          <p:nvPr/>
        </p:nvSpPr>
        <p:spPr bwMode="auto">
          <a:xfrm>
            <a:off x="2305932" y="332656"/>
            <a:ext cx="4604146" cy="707886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4000" dirty="0">
                <a:latin typeface="Arial" charset="0"/>
              </a:rPr>
              <a:t>Különbségvizsgálat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79513" y="1196752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1 mintás t próba: </a:t>
            </a:r>
            <a:r>
              <a:rPr lang="hu-HU" sz="2400" dirty="0" smtClean="0"/>
              <a:t>egy mintát két különböző időpontban mérünk meg azonos módszerrel.</a:t>
            </a:r>
          </a:p>
          <a:p>
            <a:r>
              <a:rPr lang="hu-HU" sz="2400" dirty="0" smtClean="0"/>
              <a:t>Kérdés: van-e eltérés a két különböző időpontban történt mérés között.</a:t>
            </a:r>
            <a:endParaRPr lang="hu-HU" sz="2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179514" y="2780928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2 mintás t próba: </a:t>
            </a:r>
            <a:r>
              <a:rPr lang="hu-HU" sz="2400" dirty="0" smtClean="0"/>
              <a:t>két mintát (csoportot) mérünk meg azonos módszerrel.</a:t>
            </a:r>
            <a:r>
              <a:rPr lang="hu-HU" sz="2400" dirty="0"/>
              <a:t> </a:t>
            </a:r>
            <a:endParaRPr lang="hu-HU" sz="2400" dirty="0" smtClean="0"/>
          </a:p>
          <a:p>
            <a:r>
              <a:rPr lang="hu-HU" sz="2400" dirty="0" smtClean="0"/>
              <a:t>Kérdés</a:t>
            </a:r>
            <a:r>
              <a:rPr lang="hu-HU" sz="2400" dirty="0"/>
              <a:t>: van-e eltérés a két különböző </a:t>
            </a:r>
            <a:r>
              <a:rPr lang="hu-HU" sz="2400" dirty="0" smtClean="0"/>
              <a:t>csoport mérési eredményei között. </a:t>
            </a:r>
            <a:endParaRPr lang="hu-HU" sz="2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201258" y="4437112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ANOVA – </a:t>
            </a:r>
            <a:r>
              <a:rPr lang="hu-HU" sz="2400" dirty="0" smtClean="0"/>
              <a:t>Varianciaanalízis: kettőnél több mintát (csoportot) mérünk meg azonos módszerrel.</a:t>
            </a:r>
          </a:p>
          <a:p>
            <a:r>
              <a:rPr lang="hu-HU" sz="2400" dirty="0" smtClean="0"/>
              <a:t>Kérdés: ugyanaz mint a két mintás t próbánál csak kettőnél több csoportra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42744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 dirty="0" smtClean="0"/>
              <a:t>Két összetartozó minta összehasonlítása</a:t>
            </a:r>
          </a:p>
        </p:txBody>
      </p:sp>
      <p:sp>
        <p:nvSpPr>
          <p:cNvPr id="15363" name="Szövegdoboz 4"/>
          <p:cNvSpPr txBox="1">
            <a:spLocks noChangeArrowheads="1"/>
          </p:cNvSpPr>
          <p:nvPr/>
        </p:nvSpPr>
        <p:spPr bwMode="auto">
          <a:xfrm>
            <a:off x="1116013" y="1892300"/>
            <a:ext cx="6897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>
                <a:latin typeface="Arial" charset="0"/>
              </a:rPr>
              <a:t>Két mérés, egy minta – Kísérlet Előtt-Után</a:t>
            </a: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1463675" y="2644775"/>
          <a:ext cx="4032249" cy="222408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344083"/>
                <a:gridCol w="1344083"/>
                <a:gridCol w="1344083"/>
              </a:tblGrid>
              <a:tr h="370681">
                <a:tc>
                  <a:txBody>
                    <a:bodyPr/>
                    <a:lstStyle/>
                    <a:p>
                      <a:pPr algn="ctr"/>
                      <a:endParaRPr lang="hu-HU" sz="18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>
                          <a:solidFill>
                            <a:schemeClr val="tx1"/>
                          </a:solidFill>
                        </a:rPr>
                        <a:t>Előtt</a:t>
                      </a:r>
                      <a:endParaRPr lang="hu-H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>
                          <a:solidFill>
                            <a:schemeClr val="tx1"/>
                          </a:solidFill>
                        </a:rPr>
                        <a:t>Után</a:t>
                      </a:r>
                      <a:endParaRPr lang="hu-H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1.</a:t>
                      </a:r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20</a:t>
                      </a:r>
                      <a:endParaRPr lang="hu-HU" sz="18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22</a:t>
                      </a:r>
                      <a:endParaRPr lang="hu-HU" sz="1800" dirty="0"/>
                    </a:p>
                  </a:txBody>
                  <a:tcPr marL="91436" marR="91436"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2.</a:t>
                      </a:r>
                      <a:endParaRPr lang="hu-HU" sz="18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21</a:t>
                      </a:r>
                      <a:endParaRPr lang="hu-HU" sz="18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21</a:t>
                      </a:r>
                      <a:endParaRPr lang="hu-HU" sz="1800" dirty="0"/>
                    </a:p>
                  </a:txBody>
                  <a:tcPr marL="91436" marR="91436"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3.</a:t>
                      </a:r>
                      <a:endParaRPr lang="hu-HU" sz="18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23</a:t>
                      </a:r>
                      <a:endParaRPr lang="hu-HU" sz="18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27</a:t>
                      </a:r>
                      <a:endParaRPr lang="hu-HU" sz="1800" dirty="0"/>
                    </a:p>
                  </a:txBody>
                  <a:tcPr marL="91436" marR="91436"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4.</a:t>
                      </a:r>
                      <a:endParaRPr lang="hu-HU" sz="18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22</a:t>
                      </a:r>
                      <a:endParaRPr lang="hu-HU" sz="18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23</a:t>
                      </a:r>
                      <a:endParaRPr lang="hu-HU" sz="1800" dirty="0"/>
                    </a:p>
                  </a:txBody>
                  <a:tcPr marL="91436" marR="91436"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5.</a:t>
                      </a:r>
                      <a:endParaRPr lang="hu-HU" sz="18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25</a:t>
                      </a:r>
                      <a:endParaRPr lang="hu-HU" sz="1800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26</a:t>
                      </a:r>
                      <a:endParaRPr lang="hu-HU" sz="1800" dirty="0"/>
                    </a:p>
                  </a:txBody>
                  <a:tcPr marL="91436" marR="91436" marT="45700" marB="45700"/>
                </a:tc>
              </a:tr>
            </a:tbl>
          </a:graphicData>
        </a:graphic>
      </p:graphicFrame>
      <p:graphicFrame>
        <p:nvGraphicFramePr>
          <p:cNvPr id="7" name="Táblázat 6"/>
          <p:cNvGraphicFramePr>
            <a:graphicFrameLocks noGrp="1"/>
          </p:cNvGraphicFramePr>
          <p:nvPr/>
        </p:nvGraphicFramePr>
        <p:xfrm>
          <a:off x="5929313" y="2644775"/>
          <a:ext cx="1439862" cy="222408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439862"/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>
                          <a:solidFill>
                            <a:schemeClr val="tx1"/>
                          </a:solidFill>
                        </a:rPr>
                        <a:t>Eltérés</a:t>
                      </a:r>
                      <a:endParaRPr lang="hu-H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1" marR="91421"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hu-H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1" marR="91421"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u-H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1" marR="91421"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u-H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1" marR="91421"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u-H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1" marR="91421"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u-H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1" marR="91421" marT="45700" marB="45700"/>
                </a:tc>
              </a:tr>
            </a:tbl>
          </a:graphicData>
        </a:graphic>
      </p:graphicFrame>
      <p:sp>
        <p:nvSpPr>
          <p:cNvPr id="8" name="Szövegdoboz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67744" y="4869159"/>
            <a:ext cx="5504264" cy="641073"/>
          </a:xfrm>
          <a:prstGeom prst="rect">
            <a:avLst/>
          </a:prstGeom>
          <a:blipFill rotWithShape="1">
            <a:blip r:embed="rId2"/>
            <a:stretch>
              <a:fillRect l="-886" r="-221"/>
            </a:stretch>
          </a:blipFill>
        </p:spPr>
        <p:txBody>
          <a:bodyPr/>
          <a:lstStyle/>
          <a:p>
            <a:pPr>
              <a:defRPr/>
            </a:pPr>
            <a:r>
              <a:rPr lang="hu-HU">
                <a:noFill/>
              </a:rPr>
              <a:t> </a:t>
            </a:r>
          </a:p>
        </p:txBody>
      </p:sp>
      <p:sp>
        <p:nvSpPr>
          <p:cNvPr id="9" name="Szövegdoboz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83768" y="5684374"/>
            <a:ext cx="5515934" cy="843885"/>
          </a:xfrm>
          <a:prstGeom prst="rect">
            <a:avLst/>
          </a:prstGeom>
          <a:blipFill rotWithShape="1">
            <a:blip r:embed="rId3"/>
            <a:stretch>
              <a:fillRect l="-884" r="-221"/>
            </a:stretch>
          </a:blipFill>
        </p:spPr>
        <p:txBody>
          <a:bodyPr/>
          <a:lstStyle/>
          <a:p>
            <a:pPr>
              <a:defRPr/>
            </a:pPr>
            <a:r>
              <a:rPr lang="hu-HU">
                <a:noFill/>
              </a:rPr>
              <a:t> </a:t>
            </a:r>
          </a:p>
        </p:txBody>
      </p:sp>
      <p:sp>
        <p:nvSpPr>
          <p:cNvPr id="15410" name="Szövegdoboz 9"/>
          <p:cNvSpPr txBox="1">
            <a:spLocks noChangeArrowheads="1"/>
          </p:cNvSpPr>
          <p:nvPr/>
        </p:nvSpPr>
        <p:spPr bwMode="auto">
          <a:xfrm>
            <a:off x="766763" y="1436688"/>
            <a:ext cx="83661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>
                <a:latin typeface="Arial" charset="0"/>
              </a:rPr>
              <a:t>Páros t-próba – </a:t>
            </a:r>
            <a:r>
              <a:rPr lang="hu-HU" altLang="hu-HU" sz="2800">
                <a:solidFill>
                  <a:srgbClr val="FF0000"/>
                </a:solidFill>
                <a:latin typeface="Arial" charset="0"/>
              </a:rPr>
              <a:t>Egymintás t próba </a:t>
            </a:r>
            <a:r>
              <a:rPr lang="hu-HU" altLang="hu-HU" sz="2800">
                <a:latin typeface="Arial" charset="0"/>
              </a:rPr>
              <a:t>a különbségekre</a:t>
            </a:r>
          </a:p>
        </p:txBody>
      </p:sp>
      <p:sp>
        <p:nvSpPr>
          <p:cNvPr id="15411" name="Szövegdoboz 1"/>
          <p:cNvSpPr txBox="1">
            <a:spLocks noChangeArrowheads="1"/>
          </p:cNvSpPr>
          <p:nvPr/>
        </p:nvSpPr>
        <p:spPr bwMode="auto">
          <a:xfrm>
            <a:off x="317500" y="2655888"/>
            <a:ext cx="10583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 smtClean="0">
                <a:latin typeface="Arial" charset="0"/>
              </a:rPr>
              <a:t>Példa:</a:t>
            </a:r>
            <a:endParaRPr lang="hu-HU" altLang="hu-HU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11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56662" y="2281173"/>
            <a:ext cx="1624868" cy="736933"/>
          </a:xfrm>
          <a:prstGeom prst="rect">
            <a:avLst/>
          </a:prstGeom>
          <a:blipFill rotWithShape="1">
            <a:blip r:embed="rId2"/>
            <a:stretch>
              <a:fillRect l="-6015"/>
            </a:stretch>
          </a:blipFill>
        </p:spPr>
        <p:txBody>
          <a:bodyPr/>
          <a:lstStyle/>
          <a:p>
            <a:pPr>
              <a:defRPr/>
            </a:pPr>
            <a:r>
              <a:rPr lang="hu-HU">
                <a:noFill/>
              </a:rPr>
              <a:t> </a:t>
            </a:r>
          </a:p>
        </p:txBody>
      </p:sp>
      <p:sp>
        <p:nvSpPr>
          <p:cNvPr id="5" name="Szövegdoboz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15616" y="1353453"/>
            <a:ext cx="1465914" cy="711477"/>
          </a:xfrm>
          <a:prstGeom prst="rect">
            <a:avLst/>
          </a:prstGeom>
          <a:blipFill rotWithShape="1">
            <a:blip r:embed="rId3"/>
            <a:stretch>
              <a:fillRect l="-6250" b="-3419"/>
            </a:stretch>
          </a:blipFill>
        </p:spPr>
        <p:txBody>
          <a:bodyPr/>
          <a:lstStyle/>
          <a:p>
            <a:pPr>
              <a:defRPr/>
            </a:pPr>
            <a:r>
              <a:rPr lang="hu-HU">
                <a:noFill/>
              </a:rPr>
              <a:t> </a:t>
            </a:r>
          </a:p>
        </p:txBody>
      </p:sp>
      <p:sp>
        <p:nvSpPr>
          <p:cNvPr id="16388" name="Szövegdoboz 5"/>
          <p:cNvSpPr txBox="1">
            <a:spLocks noChangeArrowheads="1"/>
          </p:cNvSpPr>
          <p:nvPr/>
        </p:nvSpPr>
        <p:spPr bwMode="auto">
          <a:xfrm>
            <a:off x="1320800" y="3321050"/>
            <a:ext cx="1133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latin typeface="Arial" charset="0"/>
              </a:rPr>
              <a:t>t= 2,36</a:t>
            </a:r>
          </a:p>
        </p:txBody>
      </p:sp>
      <p:sp>
        <p:nvSpPr>
          <p:cNvPr id="16389" name="Szövegdoboz 6"/>
          <p:cNvSpPr txBox="1">
            <a:spLocks noChangeArrowheads="1"/>
          </p:cNvSpPr>
          <p:nvPr/>
        </p:nvSpPr>
        <p:spPr bwMode="auto">
          <a:xfrm>
            <a:off x="3482975" y="3309938"/>
            <a:ext cx="19288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latin typeface="Arial" charset="0"/>
              </a:rPr>
              <a:t>t</a:t>
            </a:r>
            <a:r>
              <a:rPr lang="hu-HU" altLang="hu-HU" sz="2400" baseline="-25000">
                <a:latin typeface="Arial" charset="0"/>
              </a:rPr>
              <a:t>(0,05;4)</a:t>
            </a:r>
            <a:r>
              <a:rPr lang="hu-HU" altLang="hu-HU" sz="2400">
                <a:latin typeface="Arial" charset="0"/>
              </a:rPr>
              <a:t>=2,776</a:t>
            </a:r>
          </a:p>
        </p:txBody>
      </p:sp>
      <p:sp>
        <p:nvSpPr>
          <p:cNvPr id="16390" name="Szövegdoboz 7"/>
          <p:cNvSpPr txBox="1">
            <a:spLocks noChangeArrowheads="1"/>
          </p:cNvSpPr>
          <p:nvPr/>
        </p:nvSpPr>
        <p:spPr bwMode="auto">
          <a:xfrm>
            <a:off x="2816225" y="3344863"/>
            <a:ext cx="363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latin typeface="Arial" charset="0"/>
              </a:rPr>
              <a:t>&lt;</a:t>
            </a:r>
          </a:p>
        </p:txBody>
      </p:sp>
      <p:sp>
        <p:nvSpPr>
          <p:cNvPr id="16391" name="Szövegdoboz 8"/>
          <p:cNvSpPr txBox="1">
            <a:spLocks noChangeArrowheads="1"/>
          </p:cNvSpPr>
          <p:nvPr/>
        </p:nvSpPr>
        <p:spPr bwMode="auto">
          <a:xfrm>
            <a:off x="1414463" y="4152900"/>
            <a:ext cx="2801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latin typeface="Arial" charset="0"/>
              </a:rPr>
              <a:t>p</a:t>
            </a:r>
            <a:r>
              <a:rPr lang="hu-HU" altLang="hu-HU" sz="2400" baseline="-25000">
                <a:latin typeface="Arial" charset="0"/>
              </a:rPr>
              <a:t>(t=2,36)</a:t>
            </a:r>
            <a:r>
              <a:rPr lang="hu-HU" altLang="hu-HU" sz="2400">
                <a:latin typeface="Arial" charset="0"/>
              </a:rPr>
              <a:t>=0,077&gt;0,05</a:t>
            </a:r>
          </a:p>
        </p:txBody>
      </p:sp>
      <p:sp>
        <p:nvSpPr>
          <p:cNvPr id="16392" name="Szövegdoboz 9"/>
          <p:cNvSpPr txBox="1">
            <a:spLocks noChangeArrowheads="1"/>
          </p:cNvSpPr>
          <p:nvPr/>
        </p:nvSpPr>
        <p:spPr bwMode="auto">
          <a:xfrm>
            <a:off x="2128838" y="4838700"/>
            <a:ext cx="2200275" cy="46196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latin typeface="Arial" charset="0"/>
              </a:rPr>
              <a:t>H</a:t>
            </a:r>
            <a:r>
              <a:rPr lang="hu-HU" altLang="hu-HU" sz="2400" baseline="-25000">
                <a:latin typeface="Arial" charset="0"/>
              </a:rPr>
              <a:t>0</a:t>
            </a:r>
            <a:r>
              <a:rPr lang="hu-HU" altLang="hu-HU" sz="2400">
                <a:latin typeface="Arial" charset="0"/>
              </a:rPr>
              <a:t>-t elfogadjuk</a:t>
            </a:r>
          </a:p>
        </p:txBody>
      </p:sp>
      <p:pic>
        <p:nvPicPr>
          <p:cNvPr id="1639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600200"/>
            <a:ext cx="323850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Egyenes összekötő nyíllal 12"/>
          <p:cNvCxnSpPr/>
          <p:nvPr/>
        </p:nvCxnSpPr>
        <p:spPr>
          <a:xfrm flipV="1">
            <a:off x="8101013" y="4692650"/>
            <a:ext cx="0" cy="1008063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5" name="Szövegdoboz 13"/>
          <p:cNvSpPr txBox="1">
            <a:spLocks noChangeArrowheads="1"/>
          </p:cNvSpPr>
          <p:nvPr/>
        </p:nvSpPr>
        <p:spPr bwMode="auto">
          <a:xfrm>
            <a:off x="7720013" y="5764213"/>
            <a:ext cx="682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b="1">
                <a:latin typeface="Arial" charset="0"/>
              </a:rPr>
              <a:t>2,36</a:t>
            </a:r>
          </a:p>
        </p:txBody>
      </p:sp>
      <p:cxnSp>
        <p:nvCxnSpPr>
          <p:cNvPr id="15" name="Egyenes összekötő nyíllal 14"/>
          <p:cNvCxnSpPr/>
          <p:nvPr/>
        </p:nvCxnSpPr>
        <p:spPr>
          <a:xfrm>
            <a:off x="8229600" y="1052513"/>
            <a:ext cx="0" cy="547687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7" name="Szövegdoboz 18"/>
          <p:cNvSpPr txBox="1">
            <a:spLocks noChangeArrowheads="1"/>
          </p:cNvSpPr>
          <p:nvPr/>
        </p:nvSpPr>
        <p:spPr bwMode="auto">
          <a:xfrm>
            <a:off x="7243763" y="549275"/>
            <a:ext cx="165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b="1">
                <a:latin typeface="Arial" charset="0"/>
              </a:rPr>
              <a:t>t</a:t>
            </a:r>
            <a:r>
              <a:rPr lang="hu-HU" altLang="hu-HU" sz="2000" b="1" baseline="-25000">
                <a:latin typeface="Arial" charset="0"/>
              </a:rPr>
              <a:t>(0,05;4)</a:t>
            </a:r>
            <a:r>
              <a:rPr lang="hu-HU" altLang="hu-HU" sz="2000" b="1">
                <a:latin typeface="Arial" charset="0"/>
              </a:rPr>
              <a:t>=2,776</a:t>
            </a:r>
          </a:p>
        </p:txBody>
      </p:sp>
    </p:spTree>
    <p:extLst>
      <p:ext uri="{BB962C8B-B14F-4D97-AF65-F5344CB8AC3E}">
        <p14:creationId xmlns:p14="http://schemas.microsoft.com/office/powerpoint/2010/main" val="260728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pic>
        <p:nvPicPr>
          <p:cNvPr id="17411" name="Picture 2" descr="http://mips.stanford.edu/courses/stats_data_analsys/lesson_4/t_tab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8738"/>
            <a:ext cx="7439025" cy="679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zis 2"/>
          <p:cNvSpPr/>
          <p:nvPr/>
        </p:nvSpPr>
        <p:spPr>
          <a:xfrm>
            <a:off x="3995738" y="908050"/>
            <a:ext cx="1008062" cy="720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28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0770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Egy populációból származó minták átlagai közötti eltérés nagysága alapján – mivel normális eloszlást követ az átlag – az eltérés bekövetkezésének valószínűsége becsülhető</a:t>
            </a:r>
            <a:endParaRPr lang="hu-HU" dirty="0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-252536" y="832148"/>
            <a:ext cx="93965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dirty="0" smtClean="0"/>
              <a:t>A centrális határeloszlás tétel következménye, hogy a minta átlagainak eloszlása normális lesz!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311768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ocialresearchmethods.net/kb/Assets/images/stat_t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717" y="1340768"/>
            <a:ext cx="3888432" cy="362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875650" y="404664"/>
            <a:ext cx="46405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/>
              <a:t>Tekintsünk két mintát</a:t>
            </a:r>
            <a:endParaRPr lang="hu-HU" sz="40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413467" y="5156464"/>
            <a:ext cx="84580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/>
              <a:t>Ha a két minta átlaga „elég” közel van egymáshoz, akkor azok nagy valószínűséggel azonos populációból származnak!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273501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Minél nagyobb az eltérés, annál kisebb a valószínűsége, hogy azonos populációból származnak</a:t>
            </a:r>
            <a:endParaRPr lang="hu-HU" dirty="0"/>
          </a:p>
        </p:txBody>
      </p:sp>
      <p:pic>
        <p:nvPicPr>
          <p:cNvPr id="2050" name="Picture 2" descr="https://statisticspicturebook.files.wordpress.com/2011/03/slide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68" b="26235"/>
          <a:stretch/>
        </p:blipFill>
        <p:spPr bwMode="auto">
          <a:xfrm>
            <a:off x="0" y="2348880"/>
            <a:ext cx="9145016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02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szórás is befolyásolja a döntést</a:t>
            </a:r>
            <a:endParaRPr lang="hu-HU" dirty="0"/>
          </a:p>
        </p:txBody>
      </p:sp>
      <p:pic>
        <p:nvPicPr>
          <p:cNvPr id="4098" name="Picture 2" descr="http://www.socialresearchmethods.net/kb/Assets/images/stat_t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4" y="1412776"/>
            <a:ext cx="4782032" cy="321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827585" y="4917842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Ha kisebb a szórás, ugyanaz az eltérés az átlagokban már szignifikáns eltérést mutat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264640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Az információszerzés típusai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8338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smtClean="0"/>
              <a:t>Elméleti módszerek – Most nem részletezve</a:t>
            </a:r>
          </a:p>
          <a:p>
            <a:pPr marL="0" indent="0">
              <a:buNone/>
            </a:pPr>
            <a:r>
              <a:rPr lang="hu-HU" dirty="0" smtClean="0"/>
              <a:t>Empirikus-tapasztalati módszerek:</a:t>
            </a:r>
          </a:p>
          <a:p>
            <a:r>
              <a:rPr lang="hu-HU" dirty="0" smtClean="0"/>
              <a:t>Megfigyelés: </a:t>
            </a:r>
            <a:r>
              <a:rPr lang="pt-BR" dirty="0" smtClean="0"/>
              <a:t>a</a:t>
            </a:r>
            <a:r>
              <a:rPr lang="hu-HU" dirty="0" smtClean="0"/>
              <a:t> </a:t>
            </a:r>
            <a:r>
              <a:rPr lang="pt-BR" dirty="0" smtClean="0"/>
              <a:t>kutató beavatkozás</a:t>
            </a:r>
            <a:r>
              <a:rPr lang="hu-HU" dirty="0" smtClean="0"/>
              <a:t>a</a:t>
            </a:r>
            <a:r>
              <a:rPr lang="pt-BR" dirty="0" smtClean="0"/>
              <a:t> nem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	történik meg</a:t>
            </a:r>
          </a:p>
          <a:p>
            <a:r>
              <a:rPr lang="hu-HU" dirty="0" smtClean="0"/>
              <a:t>Kísérlet: A kutató beavatkozása megtörténhet</a:t>
            </a:r>
          </a:p>
          <a:p>
            <a:pPr marL="0" indent="0">
              <a:buNone/>
            </a:pPr>
            <a:r>
              <a:rPr lang="hu-HU" dirty="0" smtClean="0"/>
              <a:t>	mérés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	analízis	</a:t>
            </a:r>
          </a:p>
          <a:p>
            <a:pPr marL="0" indent="0">
              <a:buNone/>
            </a:pPr>
            <a:r>
              <a:rPr lang="hu-HU" dirty="0"/>
              <a:t>	szintézis</a:t>
            </a:r>
          </a:p>
          <a:p>
            <a:r>
              <a:rPr lang="hu-HU" dirty="0" smtClean="0"/>
              <a:t>Kérdőíves módszer</a:t>
            </a:r>
          </a:p>
          <a:p>
            <a:r>
              <a:rPr lang="hu-HU" dirty="0"/>
              <a:t>Esettanulmány</a:t>
            </a:r>
          </a:p>
          <a:p>
            <a:r>
              <a:rPr lang="hu-HU" dirty="0"/>
              <a:t>Összehasonlító </a:t>
            </a:r>
            <a:r>
              <a:rPr lang="hu-HU" dirty="0" smtClean="0"/>
              <a:t>módszer</a:t>
            </a:r>
            <a:r>
              <a:rPr lang="hu-HU" dirty="0"/>
              <a:t>	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2431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t- (student) eloszlás</a:t>
            </a:r>
          </a:p>
        </p:txBody>
      </p:sp>
      <p:pic>
        <p:nvPicPr>
          <p:cNvPr id="18435" name="Picture 2" descr="http://education-portal.com/cimages/multimages/16/TDistribut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89138"/>
            <a:ext cx="30956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http://upload.wikimedia.org/wikipedia/commons/thumb/e/e7/Student_t_cdf.svg/325px-Student_t_cdf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989138"/>
            <a:ext cx="30956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Szövegdoboz 2"/>
          <p:cNvSpPr txBox="1">
            <a:spLocks noChangeArrowheads="1"/>
          </p:cNvSpPr>
          <p:nvPr/>
        </p:nvSpPr>
        <p:spPr bwMode="auto">
          <a:xfrm>
            <a:off x="1871663" y="4718050"/>
            <a:ext cx="1571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latin typeface="Arial" charset="0"/>
              </a:rPr>
              <a:t>Sűrűségfv</a:t>
            </a:r>
          </a:p>
        </p:txBody>
      </p:sp>
      <p:sp>
        <p:nvSpPr>
          <p:cNvPr id="18438" name="Szövegdoboz 3"/>
          <p:cNvSpPr txBox="1">
            <a:spLocks noChangeArrowheads="1"/>
          </p:cNvSpPr>
          <p:nvPr/>
        </p:nvSpPr>
        <p:spPr bwMode="auto">
          <a:xfrm>
            <a:off x="6421438" y="4718050"/>
            <a:ext cx="1631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latin typeface="Arial" charset="0"/>
              </a:rPr>
              <a:t>Eloszlásfv.</a:t>
            </a:r>
          </a:p>
        </p:txBody>
      </p:sp>
    </p:spTree>
    <p:extLst>
      <p:ext uri="{BB962C8B-B14F-4D97-AF65-F5344CB8AC3E}">
        <p14:creationId xmlns:p14="http://schemas.microsoft.com/office/powerpoint/2010/main" val="5576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ANOVA 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Kettőnél több minta összehasonlítása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267744" y="2483604"/>
            <a:ext cx="2572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Varianciaanalízis</a:t>
            </a:r>
            <a:endParaRPr lang="hu-HU" sz="2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2080256" y="3131676"/>
            <a:ext cx="3203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/>
              <a:t>ANalysis</a:t>
            </a:r>
            <a:r>
              <a:rPr lang="hu-HU" sz="2800" dirty="0" smtClean="0"/>
              <a:t> Of </a:t>
            </a:r>
            <a:r>
              <a:rPr lang="hu-HU" sz="2800" dirty="0" err="1" smtClean="0"/>
              <a:t>VAriance</a:t>
            </a:r>
            <a:endParaRPr lang="hu-HU" sz="28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611560" y="3851756"/>
            <a:ext cx="8082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1. lépés: A minták azonos populációból származnak-e?</a:t>
            </a:r>
            <a:endParaRPr lang="hu-HU" sz="28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611560" y="4581128"/>
            <a:ext cx="84089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2. lépés: Melyik minták származnak eltérő populációból?</a:t>
            </a:r>
          </a:p>
          <a:p>
            <a:pPr algn="ctr"/>
            <a:r>
              <a:rPr lang="hu-HU" sz="2800" dirty="0" smtClean="0"/>
              <a:t>Post Hoc teszt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41818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42937"/>
            <a:ext cx="74295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50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u-HU" altLang="hu-HU" dirty="0" smtClean="0"/>
              <a:t>Korreláció - </a:t>
            </a:r>
            <a:r>
              <a:rPr lang="hu-HU" altLang="hu-HU" dirty="0" err="1" smtClean="0"/>
              <a:t>regresszióanalízis</a:t>
            </a:r>
            <a:endParaRPr lang="hu-HU" altLang="hu-HU" dirty="0" smtClean="0"/>
          </a:p>
        </p:txBody>
      </p:sp>
      <p:sp>
        <p:nvSpPr>
          <p:cNvPr id="26627" name="Szövegdoboz 3"/>
          <p:cNvSpPr txBox="1">
            <a:spLocks noChangeArrowheads="1"/>
          </p:cNvSpPr>
          <p:nvPr/>
        </p:nvSpPr>
        <p:spPr bwMode="auto">
          <a:xfrm>
            <a:off x="827088" y="1789113"/>
            <a:ext cx="77771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latin typeface="Arial" charset="0"/>
              </a:rPr>
              <a:t>Kérdés: Van-e kapcsolat két (vagy több) változó között?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latin typeface="Arial" charset="0"/>
              </a:rPr>
              <a:t>Milyen „erős” a kapcsolat, lehet-e számszerüsíteni?</a:t>
            </a:r>
          </a:p>
        </p:txBody>
      </p:sp>
      <p:sp>
        <p:nvSpPr>
          <p:cNvPr id="26628" name="Szövegdoboz 1"/>
          <p:cNvSpPr txBox="1">
            <a:spLocks noChangeArrowheads="1"/>
          </p:cNvSpPr>
          <p:nvPr/>
        </p:nvSpPr>
        <p:spPr bwMode="auto">
          <a:xfrm>
            <a:off x="1619250" y="3141663"/>
            <a:ext cx="1143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latin typeface="Arial" charset="0"/>
              </a:rPr>
              <a:t>Példa: </a:t>
            </a: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/>
        </p:nvGraphicFramePr>
        <p:xfrm>
          <a:off x="2843213" y="3509963"/>
          <a:ext cx="3719512" cy="2743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59756"/>
                <a:gridCol w="18597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85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27784" y="199624"/>
            <a:ext cx="3840090" cy="128516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hu-HU">
                <a:noFill/>
              </a:rPr>
              <a:t> </a:t>
            </a:r>
          </a:p>
        </p:txBody>
      </p:sp>
      <p:sp>
        <p:nvSpPr>
          <p:cNvPr id="27651" name="Szövegdoboz 6"/>
          <p:cNvSpPr txBox="1">
            <a:spLocks noChangeArrowheads="1"/>
          </p:cNvSpPr>
          <p:nvPr/>
        </p:nvSpPr>
        <p:spPr bwMode="auto">
          <a:xfrm>
            <a:off x="2813050" y="1522413"/>
            <a:ext cx="347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latin typeface="Arial" charset="0"/>
              </a:rPr>
              <a:t>r: korrelációs együttható</a:t>
            </a:r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/>
        </p:nvGraphicFramePr>
        <p:xfrm>
          <a:off x="899592" y="2132856"/>
          <a:ext cx="7488833" cy="283305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71319"/>
                <a:gridCol w="1631485"/>
                <a:gridCol w="1541612"/>
                <a:gridCol w="720080"/>
                <a:gridCol w="1512168"/>
                <a:gridCol w="1512169"/>
              </a:tblGrid>
              <a:tr h="547053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blipFill rotWithShape="1">
                      <a:blip r:embed="rId3"/>
                      <a:stretch>
                        <a:fillRect l="-35581" t="-8889" r="-325094" b="-44222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blipFill rotWithShape="1">
                      <a:blip r:embed="rId3"/>
                      <a:stretch>
                        <a:fillRect l="-143083" t="-8889" r="-243083" b="-44222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blipFill rotWithShape="1">
                      <a:blip r:embed="rId3"/>
                      <a:stretch>
                        <a:fillRect l="-295565" t="-8889" r="-100403" b="-44222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blipFill rotWithShape="1">
                      <a:blip r:embed="rId3"/>
                      <a:stretch>
                        <a:fillRect l="-395565" t="-8889" r="-403" b="-442222"/>
                      </a:stretch>
                    </a:blip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-2.8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7.84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-1.8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3.24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-0.8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0.64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3.2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10.24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2.2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4.84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églalap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71600" y="5085184"/>
            <a:ext cx="5200142" cy="763094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hu-HU">
                <a:noFill/>
              </a:rPr>
              <a:t> </a:t>
            </a:r>
          </a:p>
        </p:txBody>
      </p:sp>
      <p:sp>
        <p:nvSpPr>
          <p:cNvPr id="12" name="Téglalap 1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71600" y="5848278"/>
            <a:ext cx="5293629" cy="656013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hu-HU">
                <a:noFill/>
              </a:rPr>
              <a:t> </a:t>
            </a:r>
          </a:p>
        </p:txBody>
      </p:sp>
      <p:sp>
        <p:nvSpPr>
          <p:cNvPr id="27655" name="Szövegdoboz 1"/>
          <p:cNvSpPr txBox="1">
            <a:spLocks noChangeArrowheads="1"/>
          </p:cNvSpPr>
          <p:nvPr/>
        </p:nvSpPr>
        <p:spPr bwMode="auto">
          <a:xfrm>
            <a:off x="654050" y="1568450"/>
            <a:ext cx="1133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altLang="hu-HU" sz="2400"/>
              <a:t>x</a:t>
            </a:r>
            <a:r>
              <a:rPr lang="hu-HU" altLang="hu-HU" sz="2400" baseline="-25000"/>
              <a:t>átlag</a:t>
            </a:r>
            <a:r>
              <a:rPr lang="hu-HU" altLang="hu-HU" sz="2400"/>
              <a:t>=4</a:t>
            </a:r>
          </a:p>
        </p:txBody>
      </p:sp>
      <p:sp>
        <p:nvSpPr>
          <p:cNvPr id="27656" name="Szövegdoboz 9"/>
          <p:cNvSpPr txBox="1">
            <a:spLocks noChangeArrowheads="1"/>
          </p:cNvSpPr>
          <p:nvPr/>
        </p:nvSpPr>
        <p:spPr bwMode="auto">
          <a:xfrm>
            <a:off x="7019925" y="1568450"/>
            <a:ext cx="1390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altLang="hu-HU" sz="2400"/>
              <a:t>y</a:t>
            </a:r>
            <a:r>
              <a:rPr lang="hu-HU" altLang="hu-HU" sz="2400" baseline="-25000"/>
              <a:t>átlag</a:t>
            </a:r>
            <a:r>
              <a:rPr lang="hu-HU" altLang="hu-HU" sz="2400"/>
              <a:t>=7.8</a:t>
            </a:r>
          </a:p>
        </p:txBody>
      </p:sp>
    </p:spTree>
    <p:extLst>
      <p:ext uri="{BB962C8B-B14F-4D97-AF65-F5344CB8AC3E}">
        <p14:creationId xmlns:p14="http://schemas.microsoft.com/office/powerpoint/2010/main" val="8828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51720" y="476672"/>
            <a:ext cx="6124818" cy="128516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hu-HU">
                <a:noFill/>
              </a:rPr>
              <a:t> </a:t>
            </a:r>
          </a:p>
        </p:txBody>
      </p:sp>
      <p:sp>
        <p:nvSpPr>
          <p:cNvPr id="28675" name="Szövegdoboz 4"/>
          <p:cNvSpPr txBox="1">
            <a:spLocks noChangeArrowheads="1"/>
          </p:cNvSpPr>
          <p:nvPr/>
        </p:nvSpPr>
        <p:spPr bwMode="auto">
          <a:xfrm>
            <a:off x="3511550" y="1835150"/>
            <a:ext cx="1350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latin typeface="Arial" charset="0"/>
              </a:rPr>
              <a:t>r</a:t>
            </a:r>
            <a:r>
              <a:rPr lang="hu-HU" altLang="hu-HU" sz="2400" baseline="30000">
                <a:latin typeface="Arial" charset="0"/>
              </a:rPr>
              <a:t>2</a:t>
            </a:r>
            <a:r>
              <a:rPr lang="hu-HU" altLang="hu-HU" sz="2400">
                <a:latin typeface="Arial" charset="0"/>
              </a:rPr>
              <a:t>=0.839</a:t>
            </a:r>
          </a:p>
        </p:txBody>
      </p:sp>
      <p:sp>
        <p:nvSpPr>
          <p:cNvPr id="6" name="Téglalap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68729" y="2348880"/>
            <a:ext cx="1992469" cy="118352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hu-HU">
                <a:noFill/>
              </a:rPr>
              <a:t> </a:t>
            </a:r>
          </a:p>
        </p:txBody>
      </p:sp>
      <p:sp>
        <p:nvSpPr>
          <p:cNvPr id="28677" name="Szövegdoboz 6"/>
          <p:cNvSpPr txBox="1">
            <a:spLocks noChangeArrowheads="1"/>
          </p:cNvSpPr>
          <p:nvPr/>
        </p:nvSpPr>
        <p:spPr bwMode="auto">
          <a:xfrm>
            <a:off x="3548063" y="3429000"/>
            <a:ext cx="1049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latin typeface="Arial" charset="0"/>
              </a:rPr>
              <a:t>t=3.93</a:t>
            </a:r>
          </a:p>
        </p:txBody>
      </p:sp>
      <p:sp>
        <p:nvSpPr>
          <p:cNvPr id="28678" name="Szövegdoboz 7"/>
          <p:cNvSpPr txBox="1">
            <a:spLocks noChangeArrowheads="1"/>
          </p:cNvSpPr>
          <p:nvPr/>
        </p:nvSpPr>
        <p:spPr bwMode="auto">
          <a:xfrm>
            <a:off x="3162300" y="4005263"/>
            <a:ext cx="1985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latin typeface="Arial" charset="0"/>
              </a:rPr>
              <a:t>t</a:t>
            </a:r>
            <a:r>
              <a:rPr lang="hu-HU" altLang="hu-HU" sz="2400" baseline="-25000">
                <a:latin typeface="Arial" charset="0"/>
              </a:rPr>
              <a:t>(0.05;4) </a:t>
            </a:r>
            <a:r>
              <a:rPr lang="hu-HU" altLang="hu-HU" sz="2400">
                <a:latin typeface="Arial" charset="0"/>
              </a:rPr>
              <a:t>=2.776</a:t>
            </a:r>
          </a:p>
        </p:txBody>
      </p:sp>
      <p:sp>
        <p:nvSpPr>
          <p:cNvPr id="28679" name="Szövegdoboz 8"/>
          <p:cNvSpPr txBox="1">
            <a:spLocks noChangeArrowheads="1"/>
          </p:cNvSpPr>
          <p:nvPr/>
        </p:nvSpPr>
        <p:spPr bwMode="auto">
          <a:xfrm>
            <a:off x="3422650" y="4724400"/>
            <a:ext cx="1300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latin typeface="Arial" charset="0"/>
              </a:rPr>
              <a:t>t&gt;t</a:t>
            </a:r>
            <a:r>
              <a:rPr lang="hu-HU" altLang="hu-HU" sz="2400" baseline="-25000">
                <a:latin typeface="Arial" charset="0"/>
              </a:rPr>
              <a:t>(0.05;4) </a:t>
            </a:r>
            <a:endParaRPr lang="hu-HU" altLang="hu-HU" sz="2400">
              <a:latin typeface="Arial" charset="0"/>
            </a:endParaRPr>
          </a:p>
        </p:txBody>
      </p:sp>
      <p:sp>
        <p:nvSpPr>
          <p:cNvPr id="28680" name="Szövegdoboz 9"/>
          <p:cNvSpPr txBox="1">
            <a:spLocks noChangeArrowheads="1"/>
          </p:cNvSpPr>
          <p:nvPr/>
        </p:nvSpPr>
        <p:spPr bwMode="auto">
          <a:xfrm>
            <a:off x="5113338" y="4772025"/>
            <a:ext cx="12955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 dirty="0">
                <a:latin typeface="Arial" charset="0"/>
              </a:rPr>
              <a:t>p=0.02</a:t>
            </a:r>
          </a:p>
        </p:txBody>
      </p:sp>
      <p:sp>
        <p:nvSpPr>
          <p:cNvPr id="28681" name="Szövegdoboz 1"/>
          <p:cNvSpPr txBox="1">
            <a:spLocks noChangeArrowheads="1"/>
          </p:cNvSpPr>
          <p:nvPr/>
        </p:nvSpPr>
        <p:spPr bwMode="auto">
          <a:xfrm>
            <a:off x="3346450" y="5516563"/>
            <a:ext cx="2555875" cy="523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800">
                <a:latin typeface="Arial" charset="0"/>
              </a:rPr>
              <a:t>H</a:t>
            </a:r>
            <a:r>
              <a:rPr lang="hu-HU" altLang="hu-HU" sz="2800" baseline="-25000">
                <a:latin typeface="Arial" charset="0"/>
              </a:rPr>
              <a:t>0</a:t>
            </a:r>
            <a:r>
              <a:rPr lang="hu-HU" altLang="hu-HU" sz="2800">
                <a:latin typeface="Arial" charset="0"/>
              </a:rPr>
              <a:t>-t elutasítom</a:t>
            </a:r>
          </a:p>
        </p:txBody>
      </p:sp>
      <p:sp>
        <p:nvSpPr>
          <p:cNvPr id="28682" name="Szövegdoboz 1"/>
          <p:cNvSpPr txBox="1">
            <a:spLocks noChangeArrowheads="1"/>
          </p:cNvSpPr>
          <p:nvPr/>
        </p:nvSpPr>
        <p:spPr bwMode="auto">
          <a:xfrm>
            <a:off x="2732088" y="6059488"/>
            <a:ext cx="3981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b="1">
                <a:solidFill>
                  <a:srgbClr val="FF0000"/>
                </a:solidFill>
                <a:latin typeface="Arial" charset="0"/>
              </a:rPr>
              <a:t>Van kapcsolat, korreláció!</a:t>
            </a:r>
          </a:p>
        </p:txBody>
      </p:sp>
    </p:spTree>
    <p:extLst>
      <p:ext uri="{BB962C8B-B14F-4D97-AF65-F5344CB8AC3E}">
        <p14:creationId xmlns:p14="http://schemas.microsoft.com/office/powerpoint/2010/main" val="340990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u-HU" altLang="hu-HU" smtClean="0"/>
              <a:t>Regressziós egyenes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539750" y="1628775"/>
          <a:ext cx="3719514" cy="2743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59757"/>
                <a:gridCol w="18597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/>
                </a:tc>
              </a:tr>
            </a:tbl>
          </a:graphicData>
        </a:graphic>
      </p:graphicFrame>
      <p:graphicFrame>
        <p:nvGraphicFramePr>
          <p:cNvPr id="6" name="Diagram 5"/>
          <p:cNvGraphicFramePr>
            <a:graphicFrameLocks/>
          </p:cNvGraphicFramePr>
          <p:nvPr/>
        </p:nvGraphicFramePr>
        <p:xfrm>
          <a:off x="4499992" y="1628800"/>
          <a:ext cx="406794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6"/>
          <p:cNvGraphicFramePr>
            <a:graphicFrameLocks/>
          </p:cNvGraphicFramePr>
          <p:nvPr/>
        </p:nvGraphicFramePr>
        <p:xfrm>
          <a:off x="4572000" y="4114800"/>
          <a:ext cx="3960440" cy="2338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zövegdoboz 1"/>
          <p:cNvSpPr txBox="1"/>
          <p:nvPr/>
        </p:nvSpPr>
        <p:spPr>
          <a:xfrm>
            <a:off x="755576" y="4653136"/>
            <a:ext cx="3384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Az egyenes egyenletének ismeretében becslés adható az egyik változó értékének ismeretében a másik változó értékére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89523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Interpoláció - extrapoláció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50131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A pontokra illesztett egyenes egyenletének ismeretében (y=</a:t>
            </a:r>
            <a:r>
              <a:rPr lang="hu-HU" dirty="0" err="1" smtClean="0"/>
              <a:t>ax</a:t>
            </a:r>
            <a:r>
              <a:rPr lang="hu-HU" dirty="0" smtClean="0"/>
              <a:t>+b) az egyik változó értéke alapján a másik értéke megbecsülhető</a:t>
            </a:r>
            <a:endParaRPr lang="hu-HU" dirty="0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938027"/>
              </p:ext>
            </p:extLst>
          </p:nvPr>
        </p:nvGraphicFramePr>
        <p:xfrm>
          <a:off x="1691680" y="1556792"/>
          <a:ext cx="547260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964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hu-HU" dirty="0" err="1" smtClean="0"/>
              <a:t>Nemparaméteres</a:t>
            </a:r>
            <a:r>
              <a:rPr lang="hu-HU" dirty="0" smtClean="0"/>
              <a:t> statisztikai eljárások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543575" y="3891498"/>
            <a:ext cx="5093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1 mintás t próba		</a:t>
            </a:r>
            <a:r>
              <a:rPr lang="hu-HU" sz="2400" dirty="0" err="1" smtClean="0"/>
              <a:t>Wilcoxon</a:t>
            </a:r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565631" y="4353163"/>
            <a:ext cx="65685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2 mintás t próba		</a:t>
            </a:r>
            <a:r>
              <a:rPr lang="hu-HU" sz="2400" dirty="0" err="1" smtClean="0"/>
              <a:t>Mann-Whitney</a:t>
            </a:r>
            <a:r>
              <a:rPr lang="hu-HU" sz="2400" dirty="0" smtClean="0"/>
              <a:t> U</a:t>
            </a:r>
          </a:p>
          <a:p>
            <a:r>
              <a:rPr lang="hu-HU" sz="2400" dirty="0"/>
              <a:t>	</a:t>
            </a:r>
            <a:r>
              <a:rPr lang="hu-HU" sz="2400" dirty="0" smtClean="0"/>
              <a:t>			</a:t>
            </a:r>
            <a:r>
              <a:rPr lang="hu-HU" sz="2400" dirty="0" err="1" smtClean="0"/>
              <a:t>Kolmogorov-Smirnov</a:t>
            </a:r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641017" y="5184160"/>
            <a:ext cx="6797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ANOVA				</a:t>
            </a:r>
            <a:r>
              <a:rPr lang="hu-HU" sz="2400" dirty="0" err="1" smtClean="0"/>
              <a:t>Kruskal</a:t>
            </a:r>
            <a:r>
              <a:rPr lang="hu-HU" sz="2400"/>
              <a:t> </a:t>
            </a:r>
            <a:r>
              <a:rPr lang="hu-HU" sz="2400" smtClean="0"/>
              <a:t>Wallis </a:t>
            </a:r>
            <a:r>
              <a:rPr lang="hu-HU" sz="2400" dirty="0" err="1" smtClean="0"/>
              <a:t>ANOVA</a:t>
            </a:r>
            <a:endParaRPr lang="hu-HU" sz="2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589607" y="5805813"/>
            <a:ext cx="5213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Pearson</a:t>
            </a:r>
            <a:r>
              <a:rPr lang="hu-HU" sz="2400" dirty="0" smtClean="0"/>
              <a:t> korreláció		</a:t>
            </a:r>
            <a:r>
              <a:rPr lang="hu-HU" sz="2400" dirty="0" err="1" smtClean="0"/>
              <a:t>Spearman</a:t>
            </a:r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733623" y="1772816"/>
            <a:ext cx="72204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Akkor kell alkalmazni, ha az adat nem paraméter</a:t>
            </a:r>
          </a:p>
          <a:p>
            <a:r>
              <a:rPr lang="hu-HU" sz="2800" dirty="0"/>
              <a:t>	</a:t>
            </a:r>
            <a:r>
              <a:rPr lang="hu-HU" sz="2800" dirty="0" smtClean="0"/>
              <a:t>nem folytonos, hanem diszkrét</a:t>
            </a:r>
          </a:p>
          <a:p>
            <a:r>
              <a:rPr lang="hu-HU" sz="2800" dirty="0"/>
              <a:t>	</a:t>
            </a:r>
            <a:r>
              <a:rPr lang="hu-HU" sz="2800" dirty="0" smtClean="0"/>
              <a:t>folytonos, de nem normál eloszlású</a:t>
            </a:r>
            <a:endParaRPr lang="hu-HU" sz="28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323528" y="3162120"/>
            <a:ext cx="6518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Paraméteres eljárások      Nem paraméteres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6728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6288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hu-HU" altLang="hu-HU" dirty="0" smtClean="0"/>
              <a:t>5. Diszkusszió - az eredmények leírása, értelmezése,  	magyarázata 	(interpretációja)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811039" y="2276872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/>
              <a:t>Diszkusszió </a:t>
            </a:r>
            <a:r>
              <a:rPr lang="hu-HU" sz="2800" dirty="0" smtClean="0"/>
              <a:t>– Megbeszélés fejezet</a:t>
            </a:r>
          </a:p>
          <a:p>
            <a:endParaRPr lang="hu-HU" sz="2800" dirty="0"/>
          </a:p>
          <a:p>
            <a:pPr lvl="1"/>
            <a:r>
              <a:rPr lang="hu-HU" sz="2800" dirty="0" smtClean="0"/>
              <a:t>A saját adatok összehasonlításának elemzése, az okok, indoklások megfogalmazása (miért tapasztaltunk eltérést, korrelációt…)</a:t>
            </a:r>
          </a:p>
          <a:p>
            <a:pPr lvl="1"/>
            <a:r>
              <a:rPr lang="hu-HU" sz="2800" dirty="0" smtClean="0"/>
              <a:t>az </a:t>
            </a:r>
            <a:r>
              <a:rPr lang="hu-HU" sz="2800" dirty="0"/>
              <a:t>irodalmi áttekintésben és az eredményekben közölt adatok </a:t>
            </a:r>
            <a:r>
              <a:rPr lang="hu-HU" sz="2800" dirty="0" smtClean="0"/>
              <a:t>összehasonlítása, ütköztetése</a:t>
            </a:r>
            <a:endParaRPr lang="hu-HU" sz="2800" dirty="0"/>
          </a:p>
          <a:p>
            <a:pPr lvl="1"/>
            <a:r>
              <a:rPr lang="hu-HU" sz="2800" dirty="0"/>
              <a:t>az új eredmények beillesztése a korábbi ismeretek rendszerébe</a:t>
            </a:r>
          </a:p>
        </p:txBody>
      </p:sp>
    </p:spTree>
    <p:extLst>
      <p:ext uri="{BB962C8B-B14F-4D97-AF65-F5344CB8AC3E}">
        <p14:creationId xmlns:p14="http://schemas.microsoft.com/office/powerpoint/2010/main" val="184502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hu-HU" dirty="0" smtClean="0"/>
              <a:t>Az önálló tudományos kutatás eredménye </a:t>
            </a:r>
            <a:r>
              <a:rPr lang="hu-HU" dirty="0" err="1" smtClean="0"/>
              <a:t>BsC</a:t>
            </a:r>
            <a:r>
              <a:rPr lang="hu-HU" dirty="0" smtClean="0"/>
              <a:t> és </a:t>
            </a:r>
            <a:r>
              <a:rPr lang="hu-HU" dirty="0" err="1" smtClean="0"/>
              <a:t>MsC</a:t>
            </a:r>
            <a:r>
              <a:rPr lang="hu-HU" dirty="0" smtClean="0"/>
              <a:t> képzésben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3600" b="1" dirty="0" smtClean="0"/>
              <a:t>Szakdolgozat</a:t>
            </a:r>
          </a:p>
          <a:p>
            <a:r>
              <a:rPr lang="hu-HU" sz="3600" b="1" dirty="0" smtClean="0"/>
              <a:t>Diplomamunka</a:t>
            </a:r>
          </a:p>
          <a:p>
            <a:r>
              <a:rPr lang="hu-HU" sz="3600" b="1" dirty="0" smtClean="0"/>
              <a:t>Diplomamunka prezentáció</a:t>
            </a:r>
          </a:p>
          <a:p>
            <a:r>
              <a:rPr lang="hu-HU" dirty="0" smtClean="0"/>
              <a:t>TDK előadás (</a:t>
            </a:r>
            <a:r>
              <a:rPr lang="hu-HU" dirty="0" err="1" smtClean="0"/>
              <a:t>házi-OTDK</a:t>
            </a:r>
            <a:r>
              <a:rPr lang="hu-HU" dirty="0" smtClean="0"/>
              <a:t>)</a:t>
            </a:r>
          </a:p>
          <a:p>
            <a:r>
              <a:rPr lang="hu-HU" dirty="0" smtClean="0"/>
              <a:t>Cikk</a:t>
            </a:r>
          </a:p>
          <a:p>
            <a:r>
              <a:rPr lang="hu-HU" dirty="0" smtClean="0"/>
              <a:t>Konferencia előadás</a:t>
            </a:r>
          </a:p>
          <a:p>
            <a:r>
              <a:rPr lang="hu-HU" dirty="0" smtClean="0"/>
              <a:t>Konferencia poszter, kiadvány, absztrakt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9365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683568" y="1628800"/>
            <a:ext cx="80283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800" dirty="0" smtClean="0"/>
          </a:p>
          <a:p>
            <a:pPr lvl="1"/>
            <a:r>
              <a:rPr lang="hu-HU" sz="2800" dirty="0" smtClean="0"/>
              <a:t>Döntések Hipotézisekről</a:t>
            </a:r>
          </a:p>
          <a:p>
            <a:pPr lvl="1"/>
            <a:endParaRPr lang="hu-HU" sz="2800" dirty="0"/>
          </a:p>
          <a:p>
            <a:pPr lvl="1"/>
            <a:r>
              <a:rPr lang="hu-HU" sz="2800" dirty="0"/>
              <a:t>a vizsgálat végrehajtásából, a módszerekből, </a:t>
            </a:r>
            <a:r>
              <a:rPr lang="hu-HU" sz="2800" dirty="0" smtClean="0"/>
              <a:t>az </a:t>
            </a:r>
            <a:r>
              <a:rPr lang="hu-HU" sz="2800" dirty="0"/>
              <a:t>eredményekből levonható következtetések </a:t>
            </a:r>
            <a:r>
              <a:rPr lang="hu-HU" sz="2800" dirty="0" smtClean="0"/>
              <a:t>kifejtése (gyakorlati </a:t>
            </a:r>
            <a:r>
              <a:rPr lang="hu-HU" sz="2800" dirty="0"/>
              <a:t>szempontok, alkalmazások figyelembevételével</a:t>
            </a:r>
            <a:r>
              <a:rPr lang="hu-HU" sz="2800" dirty="0" smtClean="0"/>
              <a:t>)</a:t>
            </a:r>
          </a:p>
          <a:p>
            <a:pPr lvl="1"/>
            <a:endParaRPr lang="hu-HU" sz="2800" dirty="0"/>
          </a:p>
          <a:p>
            <a:pPr lvl="1"/>
            <a:r>
              <a:rPr lang="hu-HU" sz="2800" dirty="0" err="1" smtClean="0"/>
              <a:t>limitációk</a:t>
            </a:r>
            <a:r>
              <a:rPr lang="hu-HU" sz="2800" dirty="0" smtClean="0"/>
              <a:t> - </a:t>
            </a:r>
            <a:r>
              <a:rPr lang="hu-HU" sz="2800" dirty="0" err="1" smtClean="0"/>
              <a:t>delimitációk</a:t>
            </a:r>
            <a:endParaRPr lang="hu-HU" sz="2800" dirty="0"/>
          </a:p>
          <a:p>
            <a:pPr lvl="1"/>
            <a:r>
              <a:rPr lang="hu-HU" sz="2800" dirty="0"/>
              <a:t>kitekintés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1763688" y="692695"/>
            <a:ext cx="5550687" cy="76944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sz="4400" dirty="0"/>
              <a:t>Következtetések </a:t>
            </a:r>
            <a:r>
              <a:rPr lang="hu-HU" sz="4400" dirty="0" smtClean="0"/>
              <a:t>fejezet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117526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Döntések a hipotézisekről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/>
              <a:t>Javasolt forma:</a:t>
            </a:r>
          </a:p>
          <a:p>
            <a:pPr marL="0" indent="0">
              <a:buNone/>
            </a:pPr>
            <a:r>
              <a:rPr lang="hu-HU" dirty="0" smtClean="0"/>
              <a:t>H1: A ….(1. hipotézis) </a:t>
            </a:r>
          </a:p>
          <a:p>
            <a:pPr marL="0" indent="0">
              <a:buNone/>
            </a:pPr>
            <a:r>
              <a:rPr lang="hu-HU" dirty="0" smtClean="0"/>
              <a:t>A hipotézist elfogadom!</a:t>
            </a:r>
          </a:p>
          <a:p>
            <a:pPr marL="0" indent="0">
              <a:buNone/>
            </a:pPr>
            <a:r>
              <a:rPr lang="hu-HU" dirty="0" smtClean="0"/>
              <a:t>rövid indoklás (…adatok, szignifikáns eltérések 	alapján…)</a:t>
            </a:r>
          </a:p>
          <a:p>
            <a:pPr marL="0" indent="0">
              <a:buNone/>
            </a:pPr>
            <a:r>
              <a:rPr lang="hu-HU" dirty="0" smtClean="0"/>
              <a:t>H2: A …. (2. hipotézis)</a:t>
            </a:r>
          </a:p>
          <a:p>
            <a:pPr marL="0" indent="0">
              <a:buNone/>
            </a:pPr>
            <a:r>
              <a:rPr lang="hu-HU" dirty="0" smtClean="0"/>
              <a:t>A hipotézist elutasítom!</a:t>
            </a:r>
          </a:p>
          <a:p>
            <a:pPr marL="0" indent="0">
              <a:buNone/>
            </a:pPr>
            <a:r>
              <a:rPr lang="hu-HU" dirty="0" smtClean="0"/>
              <a:t>rövid indoklás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9233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hu-HU" dirty="0" smtClean="0"/>
              <a:t>A </a:t>
            </a:r>
            <a:r>
              <a:rPr lang="hu-HU" dirty="0"/>
              <a:t>vizsgálat céljának és eredményeinek rövid </a:t>
            </a:r>
            <a:r>
              <a:rPr lang="hu-HU" dirty="0" smtClean="0"/>
              <a:t>ismertetése 1-1.5 oldal terjedelemben. Cél, hogy csak az összefoglalás olvasásával is teljes képet lehessen kapni a szakdolgozat céljáról, módszereiről, legfontosabb eredményeiről, eredményekből levont következtetésekből.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5947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hu-HU" dirty="0" smtClean="0"/>
              <a:t>Irodalomjegyzék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331088" y="1916832"/>
            <a:ext cx="8640960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endParaRPr lang="hu-HU" sz="3200" dirty="0">
              <a:solidFill>
                <a:prstClr val="black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hu-HU" sz="2800" dirty="0">
                <a:solidFill>
                  <a:prstClr val="black"/>
                </a:solidFill>
              </a:rPr>
              <a:t>egységes formában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hu-HU" sz="2800" dirty="0">
                <a:solidFill>
                  <a:prstClr val="black"/>
                </a:solidFill>
              </a:rPr>
              <a:t>a cikknél: cím, szerzők, folyóirat, dátum, oldalszám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hu-HU" sz="2800" dirty="0">
                <a:solidFill>
                  <a:prstClr val="black"/>
                </a:solidFill>
              </a:rPr>
              <a:t>a könyvnél: cím, szerzők, kiadó, dátum, </a:t>
            </a:r>
            <a:r>
              <a:rPr lang="hu-HU" sz="2800" dirty="0" smtClean="0">
                <a:solidFill>
                  <a:prstClr val="black"/>
                </a:solidFill>
              </a:rPr>
              <a:t>oldalszám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hu-HU" sz="2800" dirty="0" smtClean="0">
                <a:solidFill>
                  <a:prstClr val="black"/>
                </a:solidFill>
              </a:rPr>
              <a:t>honlapnál a letöltés időpontját is feltüntetve</a:t>
            </a:r>
            <a:endParaRPr lang="hu-HU" sz="2800" dirty="0">
              <a:solidFill>
                <a:prstClr val="black"/>
              </a:solidFill>
            </a:endParaRPr>
          </a:p>
          <a:p>
            <a:pPr lvl="1">
              <a:spcBef>
                <a:spcPct val="20000"/>
              </a:spcBef>
            </a:pPr>
            <a:r>
              <a:rPr lang="hu-HU" sz="2600" b="1" dirty="0">
                <a:solidFill>
                  <a:prstClr val="black"/>
                </a:solidFill>
              </a:rPr>
              <a:t>A </a:t>
            </a:r>
            <a:r>
              <a:rPr lang="hu-HU" sz="2600" b="1" dirty="0" err="1">
                <a:solidFill>
                  <a:prstClr val="black"/>
                </a:solidFill>
              </a:rPr>
              <a:t>study</a:t>
            </a:r>
            <a:r>
              <a:rPr lang="hu-HU" sz="2600" b="1" dirty="0">
                <a:solidFill>
                  <a:prstClr val="black"/>
                </a:solidFill>
              </a:rPr>
              <a:t> </a:t>
            </a:r>
            <a:r>
              <a:rPr lang="hu-HU" sz="2600" b="1" dirty="0" err="1">
                <a:solidFill>
                  <a:prstClr val="black"/>
                </a:solidFill>
              </a:rPr>
              <a:t>on</a:t>
            </a:r>
            <a:r>
              <a:rPr lang="hu-HU" sz="2600" b="1" dirty="0">
                <a:solidFill>
                  <a:prstClr val="black"/>
                </a:solidFill>
              </a:rPr>
              <a:t> </a:t>
            </a:r>
            <a:r>
              <a:rPr lang="hu-HU" sz="2600" b="1" dirty="0" err="1">
                <a:solidFill>
                  <a:prstClr val="black"/>
                </a:solidFill>
              </a:rPr>
              <a:t>top-level</a:t>
            </a:r>
            <a:r>
              <a:rPr lang="hu-HU" sz="2600" b="1" dirty="0">
                <a:solidFill>
                  <a:prstClr val="black"/>
                </a:solidFill>
              </a:rPr>
              <a:t> </a:t>
            </a:r>
            <a:r>
              <a:rPr lang="hu-HU" sz="2600" b="1" dirty="0" err="1">
                <a:solidFill>
                  <a:prstClr val="black"/>
                </a:solidFill>
              </a:rPr>
              <a:t>rifle</a:t>
            </a:r>
            <a:r>
              <a:rPr lang="hu-HU" sz="2600" b="1" dirty="0">
                <a:solidFill>
                  <a:prstClr val="black"/>
                </a:solidFill>
              </a:rPr>
              <a:t> </a:t>
            </a:r>
            <a:r>
              <a:rPr lang="hu-HU" sz="2600" b="1" dirty="0" err="1">
                <a:solidFill>
                  <a:prstClr val="black"/>
                </a:solidFill>
              </a:rPr>
              <a:t>shooters</a:t>
            </a:r>
            <a:r>
              <a:rPr lang="hu-HU" sz="2600" b="1" dirty="0">
                <a:solidFill>
                  <a:prstClr val="black"/>
                </a:solidFill>
              </a:rPr>
              <a:t> </a:t>
            </a:r>
            <a:r>
              <a:rPr lang="hu-HU" sz="2600" b="1" dirty="0" err="1">
                <a:solidFill>
                  <a:prstClr val="black"/>
                </a:solidFill>
              </a:rPr>
              <a:t>postural</a:t>
            </a:r>
            <a:r>
              <a:rPr lang="hu-HU" sz="2600" b="1" dirty="0">
                <a:solidFill>
                  <a:prstClr val="black"/>
                </a:solidFill>
              </a:rPr>
              <a:t> </a:t>
            </a:r>
            <a:r>
              <a:rPr lang="hu-HU" sz="2600" b="1" dirty="0" err="1">
                <a:solidFill>
                  <a:prstClr val="black"/>
                </a:solidFill>
              </a:rPr>
              <a:t>stability</a:t>
            </a:r>
            <a:r>
              <a:rPr lang="hu-HU" sz="2600" b="1" dirty="0">
                <a:solidFill>
                  <a:prstClr val="black"/>
                </a:solidFill>
              </a:rPr>
              <a:t>. </a:t>
            </a:r>
            <a:r>
              <a:rPr lang="hu-HU" sz="2600" b="1" dirty="0" err="1">
                <a:solidFill>
                  <a:prstClr val="black"/>
                </a:solidFill>
              </a:rPr>
              <a:t>Era</a:t>
            </a:r>
            <a:r>
              <a:rPr lang="hu-HU" sz="2600" b="1" dirty="0">
                <a:solidFill>
                  <a:prstClr val="black"/>
                </a:solidFill>
              </a:rPr>
              <a:t> P, </a:t>
            </a:r>
            <a:r>
              <a:rPr lang="hu-HU" sz="2600" b="1" dirty="0" err="1">
                <a:solidFill>
                  <a:prstClr val="black"/>
                </a:solidFill>
              </a:rPr>
              <a:t>Konttinen</a:t>
            </a:r>
            <a:r>
              <a:rPr lang="hu-HU" sz="2600" b="1" dirty="0">
                <a:solidFill>
                  <a:prstClr val="black"/>
                </a:solidFill>
              </a:rPr>
              <a:t> N, </a:t>
            </a:r>
            <a:r>
              <a:rPr lang="hu-HU" sz="2600" b="1" dirty="0" err="1">
                <a:solidFill>
                  <a:prstClr val="black"/>
                </a:solidFill>
              </a:rPr>
              <a:t>Mehto</a:t>
            </a:r>
            <a:r>
              <a:rPr lang="hu-HU" sz="2600" b="1" dirty="0">
                <a:solidFill>
                  <a:prstClr val="black"/>
                </a:solidFill>
              </a:rPr>
              <a:t> P, </a:t>
            </a:r>
            <a:r>
              <a:rPr lang="hu-HU" sz="2600" b="1" dirty="0" err="1">
                <a:solidFill>
                  <a:prstClr val="black"/>
                </a:solidFill>
              </a:rPr>
              <a:t>Saarela</a:t>
            </a:r>
            <a:r>
              <a:rPr lang="hu-HU" sz="2600" b="1" dirty="0">
                <a:solidFill>
                  <a:prstClr val="black"/>
                </a:solidFill>
              </a:rPr>
              <a:t> </a:t>
            </a:r>
            <a:r>
              <a:rPr lang="hu-HU" sz="2600" b="1" dirty="0" err="1">
                <a:solidFill>
                  <a:prstClr val="black"/>
                </a:solidFill>
              </a:rPr>
              <a:t>P</a:t>
            </a:r>
            <a:r>
              <a:rPr lang="hu-HU" sz="2600" b="1" dirty="0">
                <a:solidFill>
                  <a:prstClr val="black"/>
                </a:solidFill>
              </a:rPr>
              <a:t>. Journal of </a:t>
            </a:r>
            <a:r>
              <a:rPr lang="hu-HU" sz="2600" b="1" dirty="0" err="1">
                <a:solidFill>
                  <a:prstClr val="black"/>
                </a:solidFill>
              </a:rPr>
              <a:t>Biomechanics</a:t>
            </a:r>
            <a:r>
              <a:rPr lang="hu-HU" sz="2600" b="1" dirty="0">
                <a:solidFill>
                  <a:prstClr val="black"/>
                </a:solidFill>
              </a:rPr>
              <a:t>.  (1996) 29(3); 301-306</a:t>
            </a:r>
            <a:r>
              <a:rPr lang="hu-HU" sz="2600" b="1" dirty="0" smtClean="0">
                <a:solidFill>
                  <a:prstClr val="black"/>
                </a:solidFill>
              </a:rPr>
              <a:t>.</a:t>
            </a:r>
          </a:p>
          <a:p>
            <a:pPr lvl="1">
              <a:spcBef>
                <a:spcPct val="20000"/>
              </a:spcBef>
            </a:pPr>
            <a:endParaRPr lang="hu-HU" sz="2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10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19168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szakdolgozat, diplomadolgozat tartalmi és formai követelményei a honlapon megtalálhatóak: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www.tf.hu</a:t>
            </a:r>
            <a:r>
              <a:rPr lang="hu-HU" dirty="0" smtClean="0"/>
              <a:t>/</a:t>
            </a:r>
            <a:r>
              <a:rPr lang="hu-HU" dirty="0" err="1" smtClean="0"/>
              <a:t>hallgatoink</a:t>
            </a:r>
            <a:r>
              <a:rPr lang="hu-HU" dirty="0" smtClean="0"/>
              <a:t>/</a:t>
            </a:r>
            <a:r>
              <a:rPr lang="hu-HU" dirty="0" err="1" smtClean="0"/>
              <a:t>szabalyzatok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3984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/>
              <a:t>Terjedelem: 40 000-90 000 karakter szóközökkel, mellékletekkel (ábrákkal, táblázatokkal, stb.) együtt. 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Betűtípus</a:t>
            </a:r>
            <a:r>
              <a:rPr lang="hu-HU" dirty="0"/>
              <a:t>, betűméret, sortáv: Times New </a:t>
            </a:r>
            <a:r>
              <a:rPr lang="hu-HU" dirty="0" err="1"/>
              <a:t>Roman</a:t>
            </a:r>
            <a:r>
              <a:rPr lang="hu-HU" dirty="0"/>
              <a:t>, 12-es betűnagyság, 1,5-es sortávolság. </a:t>
            </a:r>
            <a:r>
              <a:rPr lang="hu-HU" dirty="0" smtClean="0"/>
              <a:t>Margók</a:t>
            </a:r>
            <a:r>
              <a:rPr lang="hu-HU" dirty="0"/>
              <a:t>: 3 cm, a bal oldali margó a kötés </a:t>
            </a:r>
            <a:r>
              <a:rPr lang="hu-HU" dirty="0" smtClean="0"/>
              <a:t>miatt.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Nyelv</a:t>
            </a:r>
            <a:r>
              <a:rPr lang="hu-HU" dirty="0"/>
              <a:t>: magyar, angol, </a:t>
            </a:r>
            <a:r>
              <a:rPr lang="hu-HU" dirty="0" smtClean="0"/>
              <a:t>német.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err="1" smtClean="0"/>
              <a:t>stb</a:t>
            </a:r>
            <a:r>
              <a:rPr lang="hu-HU" dirty="0" smtClean="0"/>
              <a:t>…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136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hu-HU" dirty="0" smtClean="0"/>
              <a:t>A tudományos publikáció logikai sémája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7476" y="16288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hu-HU" sz="4000" dirty="0" smtClean="0"/>
              <a:t>  Mi a probléma - Bevezetés</a:t>
            </a:r>
          </a:p>
          <a:p>
            <a:pPr marL="742950" indent="-742950">
              <a:buAutoNum type="arabicPeriod" startAt="2"/>
            </a:pPr>
            <a:r>
              <a:rPr lang="hu-HU" sz="4000" dirty="0" smtClean="0"/>
              <a:t>Hogyan vizsgáltam – Anyag és Módszer</a:t>
            </a:r>
            <a:endParaRPr lang="hu-HU" sz="4000" dirty="0"/>
          </a:p>
          <a:p>
            <a:pPr marL="742950" indent="-742950">
              <a:buAutoNum type="arabicPeriod" startAt="2"/>
            </a:pPr>
            <a:r>
              <a:rPr lang="hu-HU" sz="4000" dirty="0" smtClean="0"/>
              <a:t>Mit találtam - Eredmények</a:t>
            </a:r>
          </a:p>
          <a:p>
            <a:pPr marL="742950" indent="-742950">
              <a:buAutoNum type="arabicPeriod" startAt="2"/>
            </a:pPr>
            <a:r>
              <a:rPr lang="hu-HU" sz="4000" dirty="0" smtClean="0"/>
              <a:t>Ez mit jelent – Diszkusszió, megbeszélés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251506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A kurzus célja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Megismertetni a hallgatókkal </a:t>
            </a:r>
          </a:p>
          <a:p>
            <a:r>
              <a:rPr lang="hu-HU" dirty="0" smtClean="0"/>
              <a:t>a tudományos kutatás alapelemeit </a:t>
            </a:r>
          </a:p>
          <a:p>
            <a:r>
              <a:rPr lang="hu-HU" dirty="0" smtClean="0"/>
              <a:t>tudományos igényű vizsgálat kivitelezésének módszereit</a:t>
            </a:r>
          </a:p>
          <a:p>
            <a:r>
              <a:rPr lang="hu-HU" dirty="0"/>
              <a:t>a</a:t>
            </a:r>
            <a:r>
              <a:rPr lang="hu-HU" dirty="0" smtClean="0"/>
              <a:t>z adatok feldolgozásának statisztikai módszereit</a:t>
            </a:r>
          </a:p>
          <a:p>
            <a:r>
              <a:rPr lang="hu-HU" dirty="0" smtClean="0"/>
              <a:t>a szakdolgozattal kapcsolatos követelményeket.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6632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hu-HU" dirty="0" smtClean="0"/>
              <a:t>Szakdolgozat felépítése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Cím: rövid de kifejező</a:t>
            </a:r>
          </a:p>
          <a:p>
            <a:r>
              <a:rPr lang="hu-HU" dirty="0" smtClean="0"/>
              <a:t>Tartalomjegyzék (</a:t>
            </a:r>
            <a:r>
              <a:rPr lang="hu-HU" dirty="0" err="1" smtClean="0"/>
              <a:t>word-ben</a:t>
            </a:r>
            <a:r>
              <a:rPr lang="hu-HU" dirty="0" smtClean="0"/>
              <a:t> könnyű megcsinálni)</a:t>
            </a:r>
          </a:p>
          <a:p>
            <a:pPr lvl="1"/>
            <a:r>
              <a:rPr lang="hu-HU" dirty="0" smtClean="0"/>
              <a:t>számozott</a:t>
            </a:r>
          </a:p>
          <a:p>
            <a:pPr lvl="1"/>
            <a:r>
              <a:rPr lang="hu-HU" dirty="0" smtClean="0"/>
              <a:t>esetleg ábrajegyzék, táblázatok jegyzéke</a:t>
            </a:r>
          </a:p>
          <a:p>
            <a:r>
              <a:rPr lang="hu-HU" dirty="0" smtClean="0"/>
              <a:t>Bevezetés (mit, kiket, miért?)</a:t>
            </a:r>
          </a:p>
          <a:p>
            <a:pPr lvl="1"/>
            <a:r>
              <a:rPr lang="hu-HU" dirty="0" smtClean="0"/>
              <a:t>problémafelvetés</a:t>
            </a:r>
          </a:p>
          <a:p>
            <a:pPr lvl="1"/>
            <a:r>
              <a:rPr lang="hu-HU" dirty="0" smtClean="0"/>
              <a:t>a vizsgálat tárgya, célkitűzés, kutatási hipotézis</a:t>
            </a:r>
          </a:p>
          <a:p>
            <a:r>
              <a:rPr lang="hu-HU" dirty="0" smtClean="0"/>
              <a:t>Irodalmi áttekintés – témához kapcsolódó korábbi eredmények ismertetése</a:t>
            </a:r>
          </a:p>
          <a:p>
            <a:pPr lvl="1"/>
            <a:r>
              <a:rPr lang="hu-HU" dirty="0" smtClean="0"/>
              <a:t>szakkönyv, folyóirat</a:t>
            </a:r>
          </a:p>
          <a:p>
            <a:pPr marL="457200" lvl="1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1549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6264696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Kérdésfelvetés- Hipotézis</a:t>
            </a:r>
          </a:p>
          <a:p>
            <a:pPr lvl="1"/>
            <a:r>
              <a:rPr lang="hu-HU" dirty="0" smtClean="0"/>
              <a:t>a vizsgálat várható eredményének, eredményeinek leírása, a mérési  adatokkal feltételezhetően alátámasztható vagy elvethető precíz állításoknak a megfogalmazása</a:t>
            </a:r>
          </a:p>
          <a:p>
            <a:r>
              <a:rPr lang="hu-HU" dirty="0" smtClean="0"/>
              <a:t>Anyag és módszer</a:t>
            </a:r>
          </a:p>
          <a:p>
            <a:pPr lvl="1"/>
            <a:r>
              <a:rPr lang="hu-HU" dirty="0" smtClean="0"/>
              <a:t>vizsgálati személyek jellemzése (TM, TT, Életkor, Elemszám….)</a:t>
            </a:r>
          </a:p>
          <a:p>
            <a:pPr lvl="1"/>
            <a:r>
              <a:rPr lang="hu-HU" dirty="0" smtClean="0"/>
              <a:t>mérésnél alkalmazott módszerek</a:t>
            </a:r>
          </a:p>
          <a:p>
            <a:pPr lvl="1"/>
            <a:r>
              <a:rPr lang="hu-HU" dirty="0" smtClean="0"/>
              <a:t>mérési eszköz, azonosítószám</a:t>
            </a:r>
          </a:p>
          <a:p>
            <a:pPr lvl="1"/>
            <a:r>
              <a:rPr lang="hu-HU" dirty="0" smtClean="0"/>
              <a:t>adatfeldolgozási módszerek, statisztikai módszerek</a:t>
            </a:r>
          </a:p>
          <a:p>
            <a:r>
              <a:rPr lang="hu-HU" dirty="0" smtClean="0"/>
              <a:t>Eredmények</a:t>
            </a:r>
          </a:p>
          <a:p>
            <a:pPr lvl="1"/>
            <a:r>
              <a:rPr lang="hu-HU" dirty="0" smtClean="0"/>
              <a:t>nyers adatok</a:t>
            </a:r>
          </a:p>
          <a:p>
            <a:pPr lvl="1"/>
            <a:r>
              <a:rPr lang="hu-HU" dirty="0" smtClean="0"/>
              <a:t>alapstatisztikák (átlag, szórás)</a:t>
            </a:r>
          </a:p>
          <a:p>
            <a:pPr lvl="1"/>
            <a:r>
              <a:rPr lang="hu-HU" dirty="0" smtClean="0"/>
              <a:t>statisztikai számítások eredményei (különbségek, összefüggések)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0905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741368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Diszkusszió - Megbeszélés</a:t>
            </a:r>
          </a:p>
          <a:p>
            <a:pPr lvl="1"/>
            <a:r>
              <a:rPr lang="hu-HU" dirty="0" smtClean="0"/>
              <a:t>az irodalmi áttekintésben és az eredményekben közölt adatok összehasonlítása</a:t>
            </a:r>
          </a:p>
          <a:p>
            <a:pPr lvl="1"/>
            <a:r>
              <a:rPr lang="hu-HU" dirty="0" smtClean="0"/>
              <a:t>az új eredmények beillesztése a korábbi ismeretek rendszerébe</a:t>
            </a:r>
          </a:p>
          <a:p>
            <a:r>
              <a:rPr lang="hu-HU" dirty="0" smtClean="0"/>
              <a:t>Következtetések</a:t>
            </a:r>
          </a:p>
          <a:p>
            <a:pPr lvl="1"/>
            <a:r>
              <a:rPr lang="hu-HU" dirty="0" smtClean="0"/>
              <a:t>Döntések Hipotézisekről</a:t>
            </a:r>
          </a:p>
          <a:p>
            <a:pPr lvl="1"/>
            <a:r>
              <a:rPr lang="hu-HU" dirty="0" smtClean="0"/>
              <a:t>a vizsgálat végrehajtásából, a módszerekből, a az eredményekből levonható következtetések  (gyakorlati szempontok, alkalmazások figyelembevételével)</a:t>
            </a:r>
          </a:p>
          <a:p>
            <a:pPr lvl="1"/>
            <a:r>
              <a:rPr lang="hu-HU" dirty="0" err="1" smtClean="0"/>
              <a:t>limitációk</a:t>
            </a:r>
            <a:endParaRPr lang="hu-HU" dirty="0" smtClean="0"/>
          </a:p>
          <a:p>
            <a:pPr lvl="1"/>
            <a:r>
              <a:rPr lang="hu-HU" dirty="0" smtClean="0"/>
              <a:t>kitekintés</a:t>
            </a:r>
          </a:p>
          <a:p>
            <a:r>
              <a:rPr lang="hu-HU" dirty="0" smtClean="0"/>
              <a:t>Összefoglalás</a:t>
            </a:r>
          </a:p>
          <a:p>
            <a:pPr lvl="1"/>
            <a:r>
              <a:rPr lang="hu-HU" dirty="0" smtClean="0"/>
              <a:t>a vizsgálat céljának és eredményeinek rövid ismertetése</a:t>
            </a:r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9957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408712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Irodalomjegyzék</a:t>
            </a:r>
          </a:p>
          <a:p>
            <a:pPr lvl="1"/>
            <a:r>
              <a:rPr lang="hu-HU" dirty="0" smtClean="0"/>
              <a:t>egységes formában</a:t>
            </a:r>
          </a:p>
          <a:p>
            <a:pPr lvl="1"/>
            <a:r>
              <a:rPr lang="hu-HU" dirty="0" smtClean="0"/>
              <a:t>a cikknél: cím, szerzők, folyóirat, dátum, oldalszám</a:t>
            </a:r>
          </a:p>
          <a:p>
            <a:pPr lvl="1"/>
            <a:r>
              <a:rPr lang="hu-HU" dirty="0" smtClean="0"/>
              <a:t>a könyvnél: cím, szerzők, kiadó, dátum, oldalszám</a:t>
            </a:r>
          </a:p>
          <a:p>
            <a:pPr marL="457200" lvl="1" indent="0">
              <a:buNone/>
            </a:pPr>
            <a:r>
              <a:rPr lang="hu-HU" sz="2600" b="1" dirty="0"/>
              <a:t>A </a:t>
            </a:r>
            <a:r>
              <a:rPr lang="hu-HU" sz="2600" b="1" dirty="0" err="1"/>
              <a:t>study</a:t>
            </a:r>
            <a:r>
              <a:rPr lang="hu-HU" sz="2600" b="1" dirty="0"/>
              <a:t> </a:t>
            </a:r>
            <a:r>
              <a:rPr lang="hu-HU" sz="2600" b="1" dirty="0" err="1"/>
              <a:t>on</a:t>
            </a:r>
            <a:r>
              <a:rPr lang="hu-HU" sz="2600" b="1" dirty="0"/>
              <a:t> </a:t>
            </a:r>
            <a:r>
              <a:rPr lang="hu-HU" sz="2600" b="1" dirty="0" err="1"/>
              <a:t>top-level</a:t>
            </a:r>
            <a:r>
              <a:rPr lang="hu-HU" sz="2600" b="1" dirty="0"/>
              <a:t> </a:t>
            </a:r>
            <a:r>
              <a:rPr lang="hu-HU" sz="2600" b="1" dirty="0" err="1" smtClean="0"/>
              <a:t>rifle</a:t>
            </a:r>
            <a:r>
              <a:rPr lang="hu-HU" sz="2600" b="1" dirty="0" smtClean="0"/>
              <a:t> </a:t>
            </a:r>
            <a:r>
              <a:rPr lang="hu-HU" sz="2600" b="1" dirty="0" err="1" smtClean="0"/>
              <a:t>shooters</a:t>
            </a:r>
            <a:r>
              <a:rPr lang="hu-HU" sz="2600" b="1" dirty="0" smtClean="0"/>
              <a:t> </a:t>
            </a:r>
            <a:r>
              <a:rPr lang="hu-HU" sz="2600" b="1" dirty="0" err="1" smtClean="0"/>
              <a:t>postural</a:t>
            </a:r>
            <a:r>
              <a:rPr lang="hu-HU" sz="2600" b="1" dirty="0" smtClean="0"/>
              <a:t> </a:t>
            </a:r>
            <a:r>
              <a:rPr lang="hu-HU" sz="2600" b="1" dirty="0" err="1" smtClean="0"/>
              <a:t>stability</a:t>
            </a:r>
            <a:r>
              <a:rPr lang="hu-HU" sz="2600" b="1" dirty="0" smtClean="0"/>
              <a:t>. </a:t>
            </a:r>
            <a:r>
              <a:rPr lang="hu-HU" sz="2600" b="1" dirty="0" err="1" smtClean="0"/>
              <a:t>Era</a:t>
            </a:r>
            <a:r>
              <a:rPr lang="hu-HU" sz="2600" b="1" dirty="0" smtClean="0"/>
              <a:t> </a:t>
            </a:r>
            <a:r>
              <a:rPr lang="hu-HU" sz="2600" b="1" dirty="0"/>
              <a:t>P, </a:t>
            </a:r>
            <a:r>
              <a:rPr lang="hu-HU" sz="2600" b="1" dirty="0" err="1"/>
              <a:t>Konttinen</a:t>
            </a:r>
            <a:r>
              <a:rPr lang="hu-HU" sz="2600" b="1" dirty="0"/>
              <a:t> N, </a:t>
            </a:r>
            <a:r>
              <a:rPr lang="hu-HU" sz="2600" b="1" dirty="0" err="1"/>
              <a:t>Mehto</a:t>
            </a:r>
            <a:r>
              <a:rPr lang="hu-HU" sz="2600" b="1" dirty="0"/>
              <a:t> P, </a:t>
            </a:r>
            <a:r>
              <a:rPr lang="hu-HU" sz="2600" b="1" dirty="0" err="1"/>
              <a:t>Saarela</a:t>
            </a:r>
            <a:r>
              <a:rPr lang="hu-HU" sz="2600" b="1" dirty="0"/>
              <a:t> </a:t>
            </a:r>
            <a:r>
              <a:rPr lang="hu-HU" sz="2600" b="1" dirty="0" err="1" smtClean="0"/>
              <a:t>P</a:t>
            </a:r>
            <a:r>
              <a:rPr lang="hu-HU" sz="2600" b="1" dirty="0"/>
              <a:t>.</a:t>
            </a:r>
            <a:r>
              <a:rPr lang="hu-HU" sz="2600" b="1" dirty="0" smtClean="0"/>
              <a:t> </a:t>
            </a:r>
            <a:r>
              <a:rPr lang="hu-HU" sz="2600" b="1" dirty="0"/>
              <a:t>Journal </a:t>
            </a:r>
            <a:r>
              <a:rPr lang="hu-HU" sz="2600" b="1" dirty="0" smtClean="0"/>
              <a:t>of </a:t>
            </a:r>
            <a:r>
              <a:rPr lang="hu-HU" sz="2600" b="1" dirty="0" err="1" smtClean="0"/>
              <a:t>Biomechanics</a:t>
            </a:r>
            <a:r>
              <a:rPr lang="hu-HU" sz="2600" b="1" dirty="0" smtClean="0"/>
              <a:t>.  (1996) 29(3</a:t>
            </a:r>
            <a:r>
              <a:rPr lang="hu-HU" sz="2600" b="1" dirty="0"/>
              <a:t>); </a:t>
            </a:r>
            <a:r>
              <a:rPr lang="hu-HU" sz="2600" b="1" dirty="0" smtClean="0"/>
              <a:t>301-306.</a:t>
            </a:r>
            <a:endParaRPr lang="hu-HU" sz="2600" b="1" dirty="0"/>
          </a:p>
          <a:p>
            <a:r>
              <a:rPr lang="hu-HU" dirty="0" smtClean="0"/>
              <a:t>Függelék – Melléklet</a:t>
            </a:r>
          </a:p>
          <a:p>
            <a:pPr lvl="1"/>
            <a:r>
              <a:rPr lang="hu-HU" dirty="0" smtClean="0"/>
              <a:t>Adatok</a:t>
            </a:r>
          </a:p>
          <a:p>
            <a:pPr lvl="1"/>
            <a:r>
              <a:rPr lang="hu-HU" dirty="0" smtClean="0"/>
              <a:t>Beleegyező nyilatkozat minta</a:t>
            </a:r>
          </a:p>
          <a:p>
            <a:pPr lvl="1"/>
            <a:r>
              <a:rPr lang="hu-HU" dirty="0" smtClean="0"/>
              <a:t>Kérdőív minta</a:t>
            </a:r>
          </a:p>
          <a:p>
            <a:r>
              <a:rPr lang="hu-HU" dirty="0" smtClean="0"/>
              <a:t>(Köszönetnyilvánítás)</a:t>
            </a:r>
          </a:p>
          <a:p>
            <a:pPr marL="0" indent="0">
              <a:buNone/>
            </a:pPr>
            <a:r>
              <a:rPr lang="hu-HU" dirty="0" smtClean="0"/>
              <a:t>táblázat fölött, ábra alatt magyarázó szöveg, külön-külön számozva, szövegben hivatkozva</a:t>
            </a:r>
          </a:p>
          <a:p>
            <a:pPr marL="0" indent="0">
              <a:buNone/>
            </a:pP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99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043608" y="2967335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5. ábra.</a:t>
            </a:r>
            <a:r>
              <a:rPr lang="hu-HU" dirty="0" smtClean="0"/>
              <a:t> </a:t>
            </a:r>
            <a:r>
              <a:rPr lang="hu-HU" dirty="0"/>
              <a:t>A különböző </a:t>
            </a:r>
            <a:r>
              <a:rPr lang="hu-HU" dirty="0" err="1"/>
              <a:t>bokaortézisek</a:t>
            </a:r>
            <a:r>
              <a:rPr lang="hu-HU" dirty="0"/>
              <a:t> hatása a test </a:t>
            </a:r>
            <a:r>
              <a:rPr lang="hu-HU" dirty="0" err="1"/>
              <a:t>mediolaterális</a:t>
            </a:r>
            <a:r>
              <a:rPr lang="hu-HU" dirty="0"/>
              <a:t> kilengéseinek 	</a:t>
            </a:r>
            <a:r>
              <a:rPr lang="hu-HU" dirty="0" smtClean="0"/>
              <a:t>sebességére.</a:t>
            </a:r>
            <a:endParaRPr lang="hu-HU" dirty="0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883407"/>
              </p:ext>
            </p:extLst>
          </p:nvPr>
        </p:nvGraphicFramePr>
        <p:xfrm>
          <a:off x="1942696" y="4869160"/>
          <a:ext cx="5453380" cy="1717548"/>
        </p:xfrm>
        <a:graphic>
          <a:graphicData uri="http://schemas.openxmlformats.org/drawingml/2006/table">
            <a:tbl>
              <a:tblPr firstRow="1" firstCol="1" bandRow="1"/>
              <a:tblGrid>
                <a:gridCol w="896620"/>
                <a:gridCol w="629285"/>
                <a:gridCol w="629285"/>
                <a:gridCol w="426720"/>
                <a:gridCol w="556895"/>
                <a:gridCol w="629285"/>
                <a:gridCol w="629285"/>
                <a:gridCol w="426720"/>
                <a:gridCol w="629285"/>
              </a:tblGrid>
              <a:tr h="5705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T-test </a:t>
                      </a:r>
                      <a:r>
                        <a:rPr lang="hu-HU" sz="1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for</a:t>
                      </a:r>
                      <a:r>
                        <a:rPr lang="hu-H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u-HU" sz="1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Dependent</a:t>
                      </a:r>
                      <a:r>
                        <a:rPr lang="hu-H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u-HU" sz="1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Samples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Mean</a:t>
                      </a:r>
                      <a:endParaRPr lang="hu-H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Std.Dv.</a:t>
                      </a:r>
                      <a:endParaRPr lang="hu-H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hu-H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Diff.</a:t>
                      </a:r>
                      <a:endParaRPr lang="hu-H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Std.Dv. Diff.</a:t>
                      </a:r>
                      <a:endParaRPr lang="hu-H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hu-H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df</a:t>
                      </a:r>
                      <a:endParaRPr lang="hu-H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endParaRPr lang="hu-H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H/Q ratio 30°/s (J)</a:t>
                      </a:r>
                      <a:endParaRPr lang="hu-H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71,571</a:t>
                      </a:r>
                      <a:endParaRPr lang="hu-H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14,91</a:t>
                      </a:r>
                      <a:endParaRPr lang="hu-H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hu-H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0,46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11,14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0,18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hu-H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0,85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H/Q ratio 120°/s (J)</a:t>
                      </a:r>
                      <a:endParaRPr lang="hu-H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71,113</a:t>
                      </a:r>
                      <a:endParaRPr lang="hu-H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11,39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églalap 8"/>
          <p:cNvSpPr/>
          <p:nvPr/>
        </p:nvSpPr>
        <p:spPr>
          <a:xfrm>
            <a:off x="1537038" y="4077071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2. táblázat. </a:t>
            </a:r>
            <a:r>
              <a:rPr lang="hu-HU" dirty="0" smtClean="0"/>
              <a:t>t-test </a:t>
            </a:r>
            <a:r>
              <a:rPr lang="hu-HU" dirty="0"/>
              <a:t>adatai 30°/s és 120°/s összehasonlítására jobb </a:t>
            </a:r>
            <a:r>
              <a:rPr lang="hu-HU" dirty="0" smtClean="0"/>
              <a:t>	lábon</a:t>
            </a:r>
            <a:endParaRPr lang="hu-HU" dirty="0"/>
          </a:p>
        </p:txBody>
      </p:sp>
      <p:pic>
        <p:nvPicPr>
          <p:cNvPr id="6" name="Kép 5" descr="Hadadigrafikon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7098" y="511428"/>
            <a:ext cx="5184576" cy="232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5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Tudományos cikk felépítése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err="1" smtClean="0"/>
              <a:t>Abstract</a:t>
            </a:r>
            <a:endParaRPr lang="hu-HU" dirty="0" smtClean="0"/>
          </a:p>
          <a:p>
            <a:r>
              <a:rPr lang="hu-HU" dirty="0" err="1" smtClean="0"/>
              <a:t>Keywords</a:t>
            </a:r>
            <a:r>
              <a:rPr lang="hu-HU" dirty="0" smtClean="0"/>
              <a:t> – gyakran erre érdemes keresni</a:t>
            </a:r>
          </a:p>
          <a:p>
            <a:r>
              <a:rPr lang="hu-HU" dirty="0" err="1" smtClean="0"/>
              <a:t>Introduction</a:t>
            </a:r>
            <a:endParaRPr lang="hu-HU" dirty="0" smtClean="0"/>
          </a:p>
          <a:p>
            <a:r>
              <a:rPr lang="hu-HU" dirty="0" err="1" smtClean="0"/>
              <a:t>Methods</a:t>
            </a:r>
            <a:endParaRPr lang="hu-HU" dirty="0" smtClean="0"/>
          </a:p>
          <a:p>
            <a:r>
              <a:rPr lang="hu-HU" dirty="0" err="1" smtClean="0"/>
              <a:t>Results</a:t>
            </a:r>
            <a:endParaRPr lang="hu-HU" dirty="0" smtClean="0"/>
          </a:p>
          <a:p>
            <a:r>
              <a:rPr lang="hu-HU" dirty="0" err="1" smtClean="0"/>
              <a:t>Discussion</a:t>
            </a:r>
            <a:endParaRPr lang="hu-HU" dirty="0" smtClean="0"/>
          </a:p>
          <a:p>
            <a:r>
              <a:rPr lang="hu-HU" dirty="0" err="1" smtClean="0"/>
              <a:t>Conclusion</a:t>
            </a:r>
            <a:endParaRPr lang="hu-HU" dirty="0" smtClean="0"/>
          </a:p>
          <a:p>
            <a:r>
              <a:rPr lang="hu-HU" dirty="0" err="1" smtClean="0"/>
              <a:t>References</a:t>
            </a:r>
            <a:endParaRPr lang="hu-HU" dirty="0" smtClean="0"/>
          </a:p>
          <a:p>
            <a:pPr marL="0" indent="0">
              <a:buNone/>
            </a:pP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1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57504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lvl="0"/>
            <a:r>
              <a:rPr lang="hu-HU" dirty="0" smtClean="0"/>
              <a:t>A </a:t>
            </a:r>
            <a:r>
              <a:rPr lang="hu-HU" dirty="0"/>
              <a:t>tudományos </a:t>
            </a:r>
            <a:r>
              <a:rPr lang="hu-HU" dirty="0" smtClean="0"/>
              <a:t>probléma megoldásának és a szakdolgozatírásnak</a:t>
            </a:r>
            <a:r>
              <a:rPr lang="hu-HU" dirty="0"/>
              <a:t> </a:t>
            </a:r>
            <a:r>
              <a:rPr lang="hu-HU" dirty="0" smtClean="0"/>
              <a:t>a lépései</a:t>
            </a:r>
            <a:endParaRPr lang="hu-HU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49806" y="1978450"/>
            <a:ext cx="83391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3200" dirty="0" smtClean="0"/>
              <a:t>1a. </a:t>
            </a:r>
            <a:r>
              <a:rPr lang="hu-HU" altLang="hu-HU" sz="3200" dirty="0"/>
              <a:t>Probléma kiválasztása, megfogalmazása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77270" y="3091351"/>
            <a:ext cx="64270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800" dirty="0"/>
              <a:t>2. </a:t>
            </a:r>
            <a:r>
              <a:rPr lang="hu-HU" altLang="hu-HU" sz="2800" dirty="0" smtClean="0"/>
              <a:t> A </a:t>
            </a:r>
            <a:r>
              <a:rPr lang="hu-HU" altLang="hu-HU" sz="2800" dirty="0"/>
              <a:t>hipotézis megfogalmazása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75390" y="3575865"/>
            <a:ext cx="71970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800" dirty="0"/>
              <a:t>3. </a:t>
            </a:r>
            <a:r>
              <a:rPr lang="hu-HU" altLang="hu-HU" sz="2800" dirty="0" smtClean="0"/>
              <a:t> Mérés tervezés, adatgyűjtés - mérés </a:t>
            </a:r>
            <a:endParaRPr lang="hu-HU" altLang="hu-HU" sz="2800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975390" y="4673011"/>
            <a:ext cx="75071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800" dirty="0" smtClean="0"/>
              <a:t>5.  Az </a:t>
            </a:r>
            <a:r>
              <a:rPr lang="hu-HU" altLang="hu-HU" sz="2800" dirty="0"/>
              <a:t>eredmények </a:t>
            </a:r>
            <a:r>
              <a:rPr lang="hu-HU" altLang="hu-HU" sz="2800" dirty="0" smtClean="0"/>
              <a:t>leírása, </a:t>
            </a:r>
            <a:r>
              <a:rPr lang="hu-HU" altLang="hu-HU" sz="2800" dirty="0"/>
              <a:t>értelmezése, </a:t>
            </a:r>
            <a:r>
              <a:rPr lang="hu-HU" altLang="hu-HU" sz="2800" dirty="0" smtClean="0"/>
              <a:t> 	magyarázata </a:t>
            </a:r>
            <a:r>
              <a:rPr lang="hu-HU" altLang="hu-HU" sz="2800" dirty="0"/>
              <a:t>	(interpretációja)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975390" y="4099085"/>
            <a:ext cx="6448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4.  Az adatok feldolgozása (statisztika)</a:t>
            </a:r>
            <a:endParaRPr lang="hu-HU" sz="32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952510" y="2506576"/>
            <a:ext cx="4748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1b. Az irodalom áttekintése</a:t>
            </a:r>
            <a:endParaRPr lang="hu-HU" sz="32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282719" y="5657671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A sorrend nem egyértelmű, gyakran a kutatás során a lépések más sorrendben követik egymást, illetve a kutatók korábbi lépéseket módosítanak a későbbiek  ismeretében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126775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87220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hu-HU" dirty="0" smtClean="0"/>
              <a:t>HOGYAN KELL SZAKDOLGOZATOT/DIPLOMAMUNKÁT ÍRNI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3968" y="270892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9600" dirty="0" smtClean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3781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sz="4000" dirty="0" smtClean="0"/>
              <a:t>A szakdolgozat írása csak az utolsó fázisa egy tudományos kutatásnak!</a:t>
            </a:r>
          </a:p>
          <a:p>
            <a:pPr marL="0" indent="0" algn="ctr">
              <a:buNone/>
            </a:pPr>
            <a:r>
              <a:rPr lang="hu-HU" dirty="0" smtClean="0"/>
              <a:t> </a:t>
            </a:r>
          </a:p>
          <a:p>
            <a:pPr marL="0" indent="0" algn="ctr">
              <a:buNone/>
            </a:pPr>
            <a:r>
              <a:rPr lang="hu-HU" dirty="0" smtClean="0"/>
              <a:t>Természetesen a kutatás kivitelezésével párhuzamosan történik-történhet a szakdolgozat fejezeteinek írása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0672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hu-HU" dirty="0" smtClean="0"/>
              <a:t>Az első lépés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1"/>
          </a:xfrm>
          <a:solidFill>
            <a:srgbClr val="FF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4400" dirty="0" smtClean="0"/>
              <a:t>Kell egy téma! Kell egy vizsgálandó probléma!</a:t>
            </a:r>
            <a:endParaRPr lang="hu-HU" sz="4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527696" y="3573016"/>
            <a:ext cx="86409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/>
              <a:t>Honnan lesz téma?</a:t>
            </a:r>
          </a:p>
          <a:p>
            <a:pPr algn="ctr"/>
            <a:endParaRPr lang="hu-HU" sz="3200" dirty="0" smtClean="0"/>
          </a:p>
          <a:p>
            <a:pPr algn="ctr"/>
            <a:r>
              <a:rPr lang="hu-HU" sz="3200" dirty="0" smtClean="0"/>
              <a:t>A tanszékek szoktak szakdolgozati témákat hirdetni, vagy meg lehet 	keresni az oktatókat</a:t>
            </a:r>
          </a:p>
          <a:p>
            <a:pPr algn="ctr"/>
            <a:r>
              <a:rPr lang="hu-HU" sz="3200" dirty="0" smtClean="0"/>
              <a:t>Témát a hallgató is hozhat, de keresnie kell hozzá témavezetőt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25769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Javasolt irodalom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r>
              <a:rPr lang="hu-HU" dirty="0" err="1" smtClean="0"/>
              <a:t>Fábián-Zsidegh</a:t>
            </a:r>
            <a:r>
              <a:rPr lang="hu-HU" dirty="0" smtClean="0"/>
              <a:t>: (1998) Bevezetés a tudományos kutatás módszertanába TF</a:t>
            </a:r>
          </a:p>
          <a:p>
            <a:r>
              <a:rPr lang="hu-HU" dirty="0"/>
              <a:t>Csermely Péter, Gergely Pál, </a:t>
            </a:r>
            <a:r>
              <a:rPr lang="hu-HU" dirty="0" err="1"/>
              <a:t>Koltay</a:t>
            </a:r>
            <a:r>
              <a:rPr lang="hu-HU" dirty="0"/>
              <a:t> Tibor, Tóth János (1999): Kutatás és közlés a </a:t>
            </a:r>
            <a:r>
              <a:rPr lang="hu-HU" dirty="0" smtClean="0"/>
              <a:t>természettudományokban. </a:t>
            </a:r>
            <a:r>
              <a:rPr lang="hu-HU" dirty="0"/>
              <a:t>Osiris Kiadó, Budapest. </a:t>
            </a:r>
            <a:endParaRPr lang="hu-HU" dirty="0" smtClean="0"/>
          </a:p>
          <a:p>
            <a:r>
              <a:rPr lang="hu-HU" dirty="0" err="1" smtClean="0"/>
              <a:t>Fidy</a:t>
            </a:r>
            <a:r>
              <a:rPr lang="hu-HU" dirty="0" smtClean="0"/>
              <a:t> </a:t>
            </a:r>
            <a:r>
              <a:rPr lang="hu-HU" dirty="0"/>
              <a:t>Judit dr., </a:t>
            </a:r>
            <a:r>
              <a:rPr lang="hu-HU" dirty="0" err="1"/>
              <a:t>Makara</a:t>
            </a:r>
            <a:r>
              <a:rPr lang="hu-HU" dirty="0"/>
              <a:t> Gábor dr. (2005) </a:t>
            </a:r>
            <a:r>
              <a:rPr lang="hu-HU" dirty="0" err="1" smtClean="0"/>
              <a:t>Biostatisztika</a:t>
            </a:r>
            <a:r>
              <a:rPr lang="hu-HU" dirty="0" smtClean="0"/>
              <a:t>. </a:t>
            </a:r>
            <a:r>
              <a:rPr lang="hu-HU" dirty="0" err="1" smtClean="0"/>
              <a:t>InforMed</a:t>
            </a:r>
            <a:r>
              <a:rPr lang="hu-HU" dirty="0" smtClean="0"/>
              <a:t> </a:t>
            </a:r>
            <a:r>
              <a:rPr lang="hu-HU" dirty="0"/>
              <a:t>2002 Kft. </a:t>
            </a:r>
            <a:endParaRPr lang="hu-HU" dirty="0" smtClean="0"/>
          </a:p>
          <a:p>
            <a:pPr marL="457200" lvl="1" indent="0">
              <a:buNone/>
            </a:pPr>
            <a:r>
              <a:rPr lang="hu-HU" dirty="0"/>
              <a:t>http://www.tankonyvtar.hu/hu/tartalom/tkt/biostatisztika-1/ch02s08.html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3164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hu-HU" dirty="0" smtClean="0"/>
              <a:t>A témaválasztás általános szempontjai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683568" y="1556792"/>
            <a:ext cx="7840801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Feldolgozhatóság</a:t>
            </a:r>
          </a:p>
          <a:p>
            <a:r>
              <a:rPr lang="hu-HU" sz="3200" dirty="0"/>
              <a:t>	</a:t>
            </a:r>
            <a:r>
              <a:rPr lang="hu-HU" sz="3200" dirty="0" smtClean="0"/>
              <a:t>Idő</a:t>
            </a:r>
          </a:p>
          <a:p>
            <a:r>
              <a:rPr lang="hu-HU" sz="3200" dirty="0"/>
              <a:t>	</a:t>
            </a:r>
            <a:r>
              <a:rPr lang="hu-HU" sz="3200" dirty="0" smtClean="0"/>
              <a:t>Eszközök</a:t>
            </a:r>
          </a:p>
          <a:p>
            <a:r>
              <a:rPr lang="hu-HU" sz="3200" dirty="0"/>
              <a:t>	</a:t>
            </a:r>
            <a:r>
              <a:rPr lang="hu-HU" sz="3200" dirty="0" smtClean="0"/>
              <a:t>Erőforrások</a:t>
            </a:r>
          </a:p>
          <a:p>
            <a:r>
              <a:rPr lang="hu-HU" sz="3200" b="1" dirty="0" smtClean="0"/>
              <a:t>Összetettség </a:t>
            </a:r>
          </a:p>
          <a:p>
            <a:r>
              <a:rPr lang="hu-HU" sz="3200" dirty="0"/>
              <a:t>	</a:t>
            </a:r>
            <a:r>
              <a:rPr lang="hu-HU" sz="3200" dirty="0" smtClean="0"/>
              <a:t>Ha túl összetett soha nem lesz kész</a:t>
            </a:r>
          </a:p>
          <a:p>
            <a:r>
              <a:rPr lang="hu-HU" sz="3200" dirty="0"/>
              <a:t>	</a:t>
            </a:r>
            <a:r>
              <a:rPr lang="hu-HU" sz="3200" dirty="0" smtClean="0"/>
              <a:t>Ha nem elég összetett senki sem érdekel</a:t>
            </a:r>
          </a:p>
          <a:p>
            <a:r>
              <a:rPr lang="hu-HU" sz="3200" b="1" dirty="0" smtClean="0"/>
              <a:t>Személyes érdeklődés</a:t>
            </a:r>
          </a:p>
          <a:p>
            <a:r>
              <a:rPr lang="hu-HU" sz="3200" b="1" dirty="0" smtClean="0"/>
              <a:t>Elméleti tudományos érték</a:t>
            </a:r>
          </a:p>
          <a:p>
            <a:r>
              <a:rPr lang="hu-HU" sz="3200" b="1" dirty="0" smtClean="0"/>
              <a:t>Gyakorlati haszon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12988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579040" y="2234481"/>
            <a:ext cx="821059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2800" dirty="0">
                <a:latin typeface="+mj-lt"/>
              </a:rPr>
              <a:t>Egyéni </a:t>
            </a:r>
            <a:r>
              <a:rPr lang="hu-HU" altLang="hu-HU" sz="2800" dirty="0" smtClean="0">
                <a:latin typeface="+mj-lt"/>
              </a:rPr>
              <a:t>és/vagy </a:t>
            </a:r>
            <a:r>
              <a:rPr lang="hu-HU" altLang="hu-HU" sz="2800" dirty="0">
                <a:latin typeface="+mj-lt"/>
              </a:rPr>
              <a:t>szakmai </a:t>
            </a:r>
            <a:r>
              <a:rPr lang="hu-HU" altLang="hu-HU" sz="2800" dirty="0" smtClean="0">
                <a:latin typeface="+mj-lt"/>
              </a:rPr>
              <a:t>haszon (</a:t>
            </a:r>
            <a:r>
              <a:rPr lang="hu-HU" altLang="hu-HU" sz="2800" dirty="0" err="1">
                <a:latin typeface="+mj-lt"/>
              </a:rPr>
              <a:t>Irni</a:t>
            </a:r>
            <a:r>
              <a:rPr lang="hu-HU" altLang="hu-HU" sz="2800" dirty="0">
                <a:latin typeface="+mj-lt"/>
              </a:rPr>
              <a:t> kell szakdolgozatot!)</a:t>
            </a:r>
          </a:p>
          <a:p>
            <a:pPr eaLnBrk="1" hangingPunct="1"/>
            <a:endParaRPr lang="hu-HU" altLang="hu-HU" sz="2800" dirty="0">
              <a:latin typeface="+mj-lt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610211" y="1711261"/>
            <a:ext cx="88569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2800" dirty="0">
                <a:latin typeface="+mj-lt"/>
              </a:rPr>
              <a:t>Mikro- vagy </a:t>
            </a:r>
            <a:r>
              <a:rPr lang="hu-HU" altLang="hu-HU" sz="2800" dirty="0" err="1">
                <a:latin typeface="+mj-lt"/>
              </a:rPr>
              <a:t>makroközösségi</a:t>
            </a:r>
            <a:r>
              <a:rPr lang="hu-HU" altLang="hu-HU" sz="2800" dirty="0">
                <a:latin typeface="+mj-lt"/>
              </a:rPr>
              <a:t> </a:t>
            </a:r>
            <a:r>
              <a:rPr lang="hu-HU" altLang="hu-HU" sz="2800" dirty="0" smtClean="0">
                <a:latin typeface="+mj-lt"/>
              </a:rPr>
              <a:t>igény</a:t>
            </a:r>
            <a:endParaRPr lang="hu-HU" altLang="hu-HU" sz="2800" dirty="0">
              <a:latin typeface="+mj-lt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10211" y="3081304"/>
            <a:ext cx="5616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latin typeface="+mj-lt"/>
              </a:rPr>
              <a:t>Talál-e hozzá megfelelő témavezetőt?</a:t>
            </a:r>
            <a:endParaRPr lang="hu-HU" sz="2800" dirty="0">
              <a:latin typeface="+mj-lt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933407" y="4221088"/>
            <a:ext cx="82105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gyakorlati megvalósíthatóság szempontjából a legfontosabb: </a:t>
            </a:r>
          </a:p>
          <a:p>
            <a:pPr algn="ctr"/>
            <a:r>
              <a:rPr lang="hu-HU" sz="2400" dirty="0" smtClean="0"/>
              <a:t>kidolgozható-e a téma</a:t>
            </a:r>
          </a:p>
          <a:p>
            <a:r>
              <a:rPr lang="hu-HU" sz="2400" dirty="0" smtClean="0"/>
              <a:t>	Rendelkezésre áll-e megfelelő mérési eszköz?</a:t>
            </a:r>
          </a:p>
          <a:p>
            <a:r>
              <a:rPr lang="hu-HU" sz="2400" dirty="0" smtClean="0"/>
              <a:t>	Vannak-e megfelelő vizsgálati személyek?</a:t>
            </a:r>
          </a:p>
          <a:p>
            <a:r>
              <a:rPr lang="hu-HU" sz="2400" dirty="0" smtClean="0"/>
              <a:t>	Belefér-e az időbe?</a:t>
            </a:r>
          </a:p>
          <a:p>
            <a:r>
              <a:rPr lang="hu-HU" sz="2400" dirty="0" smtClean="0"/>
              <a:t>	Anyagi szempontból vállalható-e?</a:t>
            </a:r>
            <a:endParaRPr lang="hu-HU" sz="24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616735" y="3579436"/>
            <a:ext cx="6451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latin typeface="+mj-lt"/>
              </a:rPr>
              <a:t>Született-e hasonló témában szakdolgozat?</a:t>
            </a:r>
            <a:endParaRPr lang="hu-HU" sz="2800" dirty="0">
              <a:latin typeface="+mj-lt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457200" y="300037"/>
            <a:ext cx="8229600" cy="1256755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dirty="0" smtClean="0"/>
              <a:t>Mi határozhatja még meg </a:t>
            </a:r>
            <a:r>
              <a:rPr lang="hu-HU" sz="4000" dirty="0"/>
              <a:t>a témaválasztást</a:t>
            </a:r>
            <a:endParaRPr lang="hu-HU" altLang="hu-HU" sz="4000" dirty="0"/>
          </a:p>
        </p:txBody>
      </p:sp>
    </p:spTree>
    <p:extLst>
      <p:ext uri="{BB962C8B-B14F-4D97-AF65-F5344CB8AC3E}">
        <p14:creationId xmlns:p14="http://schemas.microsoft.com/office/powerpoint/2010/main" val="32399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2" grpId="0"/>
      <p:bldP spid="14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719064"/>
          </a:xfrm>
          <a:solidFill>
            <a:srgbClr val="FFC000"/>
          </a:solidFill>
        </p:spPr>
        <p:txBody>
          <a:bodyPr>
            <a:normAutofit/>
          </a:bodyPr>
          <a:lstStyle/>
          <a:p>
            <a:pPr lvl="0"/>
            <a:r>
              <a:rPr lang="hu-HU" smtClean="0"/>
              <a:t>A </a:t>
            </a:r>
            <a:r>
              <a:rPr lang="hu-HU" dirty="0" smtClean="0"/>
              <a:t>szakirodalom áttekintése, </a:t>
            </a:r>
            <a:r>
              <a:rPr lang="hu-HU" dirty="0"/>
              <a:t>ismeretszerzési </a:t>
            </a:r>
            <a:r>
              <a:rPr lang="hu-HU" dirty="0" smtClean="0"/>
              <a:t>módszerek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952134" y="1916832"/>
            <a:ext cx="1731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Források:</a:t>
            </a:r>
            <a:endParaRPr lang="hu-HU" sz="32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462063" y="2527847"/>
            <a:ext cx="5034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A téma szakértői (pl. témavezető)</a:t>
            </a:r>
            <a:endParaRPr lang="hu-HU" sz="28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438087" y="3185980"/>
            <a:ext cx="857683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Adatbázisok (érdemes címszavakra, kulcsszavakra keresni)</a:t>
            </a:r>
          </a:p>
          <a:p>
            <a:r>
              <a:rPr lang="hu-HU" sz="2800" dirty="0"/>
              <a:t>	</a:t>
            </a:r>
            <a:r>
              <a:rPr lang="hu-HU" sz="2800" dirty="0" smtClean="0"/>
              <a:t>Science </a:t>
            </a:r>
            <a:r>
              <a:rPr lang="hu-HU" sz="2800" dirty="0" err="1" smtClean="0"/>
              <a:t>direct</a:t>
            </a:r>
            <a:endParaRPr lang="hu-HU" sz="2800" dirty="0" smtClean="0"/>
          </a:p>
          <a:p>
            <a:r>
              <a:rPr lang="hu-HU" sz="2800" dirty="0" smtClean="0"/>
              <a:t>	</a:t>
            </a:r>
            <a:r>
              <a:rPr lang="hu-HU" sz="2800" dirty="0" err="1" smtClean="0"/>
              <a:t>PubMed</a:t>
            </a:r>
            <a:endParaRPr lang="hu-HU" sz="2800" dirty="0" smtClean="0"/>
          </a:p>
          <a:p>
            <a:r>
              <a:rPr lang="hu-HU" sz="2800" dirty="0"/>
              <a:t>	</a:t>
            </a:r>
            <a:r>
              <a:rPr lang="hu-HU" sz="2800" dirty="0" err="1" smtClean="0"/>
              <a:t>SportsDiscus</a:t>
            </a:r>
            <a:endParaRPr lang="hu-HU" sz="2800" dirty="0" smtClean="0"/>
          </a:p>
          <a:p>
            <a:r>
              <a:rPr lang="hu-HU" sz="2800" dirty="0" smtClean="0"/>
              <a:t>	</a:t>
            </a:r>
            <a:r>
              <a:rPr lang="hu-HU" sz="2800" dirty="0" err="1" smtClean="0"/>
              <a:t>Elsevier</a:t>
            </a:r>
            <a:endParaRPr lang="hu-HU" sz="2800" dirty="0" smtClean="0"/>
          </a:p>
          <a:p>
            <a:r>
              <a:rPr lang="hu-HU" sz="2800" dirty="0"/>
              <a:t>	</a:t>
            </a:r>
            <a:r>
              <a:rPr lang="hu-HU" sz="2800" dirty="0" err="1" smtClean="0"/>
              <a:t>Google</a:t>
            </a:r>
            <a:r>
              <a:rPr lang="hu-HU" sz="2800" dirty="0" smtClean="0"/>
              <a:t> keresők</a:t>
            </a:r>
            <a:endParaRPr lang="hu-HU" sz="28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478087" y="5863636"/>
            <a:ext cx="4511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Könyvtár: szakkönyvek, cikkek</a:t>
            </a:r>
            <a:endParaRPr lang="hu-HU" sz="28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438087" y="6189392"/>
            <a:ext cx="6578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A hasznosnak talált cikkek irodalomjegyzéke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18988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17" y="1412776"/>
            <a:ext cx="8515101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Egyenes összekötő nyíllal 4"/>
          <p:cNvCxnSpPr/>
          <p:nvPr/>
        </p:nvCxnSpPr>
        <p:spPr>
          <a:xfrm flipH="1">
            <a:off x="1475656" y="332656"/>
            <a:ext cx="6480720" cy="49685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43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08" y="157456"/>
            <a:ext cx="8694872" cy="658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36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u-HU" dirty="0" err="1" smtClean="0"/>
              <a:t>SPORTdiscus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90205"/>
            <a:ext cx="8784976" cy="39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8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/>
          <a:lstStyle/>
          <a:p>
            <a:r>
              <a:rPr lang="hu-HU" dirty="0" smtClean="0"/>
              <a:t>példa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144016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4000" dirty="0" smtClean="0"/>
              <a:t>Hogyan keressünk szakirodalmat a </a:t>
            </a:r>
            <a:r>
              <a:rPr lang="hu-HU" sz="4000" dirty="0" err="1" smtClean="0"/>
              <a:t>Pubmed-ben</a:t>
            </a:r>
            <a:r>
              <a:rPr lang="hu-HU" sz="4000" dirty="0" smtClean="0"/>
              <a:t>?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290524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1143000"/>
          </a:xfrm>
        </p:spPr>
        <p:txBody>
          <a:bodyPr/>
          <a:lstStyle/>
          <a:p>
            <a:r>
              <a:rPr lang="hu-HU" altLang="hu-HU" sz="3200"/>
              <a:t>Pubmed</a:t>
            </a:r>
            <a:br>
              <a:rPr lang="hu-HU" altLang="hu-HU" sz="3200"/>
            </a:br>
            <a:r>
              <a:rPr lang="hu-HU" altLang="hu-HU" sz="3200"/>
              <a:t> </a:t>
            </a:r>
            <a:r>
              <a:rPr lang="hu-HU" altLang="hu-HU" sz="1600"/>
              <a:t>(http://www.ncbi.nlm.nih.gov/pubmed/)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69" y="1169368"/>
            <a:ext cx="9158469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47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/>
              <a:t>Keresési algebra </a:t>
            </a:r>
            <a:br>
              <a:rPr lang="hu-HU" altLang="hu-HU" sz="3200"/>
            </a:br>
            <a:r>
              <a:rPr lang="hu-HU" altLang="hu-HU" sz="3200"/>
              <a:t>(AND, OR, NOT)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3449638"/>
            <a:ext cx="565785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1577975"/>
            <a:ext cx="556260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5033963"/>
            <a:ext cx="556260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99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/>
              <a:t>Címszójavaslatok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1557338"/>
            <a:ext cx="7132637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19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hu-HU" dirty="0"/>
              <a:t>A tudományos kutatás, a kutatás jellemzői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37420" y="1772816"/>
            <a:ext cx="6328977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hu-HU" altLang="hu-HU" sz="3200" b="1" dirty="0" smtClean="0">
                <a:solidFill>
                  <a:srgbClr val="FF0000"/>
                </a:solidFill>
              </a:rPr>
              <a:t>Mi is az a tudományos kutatás?</a:t>
            </a:r>
            <a:endParaRPr lang="hu-HU" altLang="hu-HU" sz="3200" b="1" dirty="0">
              <a:solidFill>
                <a:srgbClr val="FF000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51961" y="3252873"/>
            <a:ext cx="800687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hu-HU" altLang="hu-HU" sz="2800" dirty="0"/>
              <a:t>A </a:t>
            </a:r>
            <a:r>
              <a:rPr lang="hu-HU" altLang="hu-HU" sz="2800" dirty="0" smtClean="0"/>
              <a:t>világ, a valóság </a:t>
            </a:r>
            <a:r>
              <a:rPr lang="hu-HU" altLang="hu-HU" sz="2800" dirty="0"/>
              <a:t>megismerésének egyik módja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63958" y="4051530"/>
            <a:ext cx="269302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800" dirty="0"/>
              <a:t>megismerés 	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3388790" y="4080105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755396" y="4050865"/>
            <a:ext cx="413708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2800" dirty="0"/>
              <a:t>megértés</a:t>
            </a:r>
          </a:p>
          <a:p>
            <a:pPr eaLnBrk="1" hangingPunct="1"/>
            <a:r>
              <a:rPr lang="hu-HU" altLang="hu-HU" sz="2800" dirty="0"/>
              <a:t>(szabályszerűségek</a:t>
            </a:r>
          </a:p>
          <a:p>
            <a:pPr eaLnBrk="1" hangingPunct="1"/>
            <a:r>
              <a:rPr lang="hu-HU" altLang="hu-HU" sz="2800" dirty="0" smtClean="0"/>
              <a:t>törvényszerűségek feltárása)</a:t>
            </a:r>
            <a:endParaRPr lang="hu-HU" altLang="hu-HU" sz="2800" dirty="0"/>
          </a:p>
        </p:txBody>
      </p:sp>
    </p:spTree>
    <p:extLst>
      <p:ext uri="{BB962C8B-B14F-4D97-AF65-F5344CB8AC3E}">
        <p14:creationId xmlns:p14="http://schemas.microsoft.com/office/powerpoint/2010/main" val="99840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/>
              <a:t>A publikációk évenkénti eloszlása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773238"/>
            <a:ext cx="8047037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44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/>
              <a:t>Témaszűkítés (kulcsszavak)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1412875"/>
            <a:ext cx="562927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2708275"/>
            <a:ext cx="558165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4076700"/>
            <a:ext cx="56102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5394325"/>
            <a:ext cx="555307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3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/>
              <a:t>Szabad (nyílt) hozzáférésű publikációk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784350"/>
            <a:ext cx="7993062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867400" y="3500438"/>
            <a:ext cx="2881313" cy="230505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hu-HU" altLang="hu-HU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02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/>
              <a:t>További szűkítés és kiválasztás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1778000"/>
            <a:ext cx="7961312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72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/>
              <a:t>Kiválasztás, azonosítás </a:t>
            </a:r>
            <a:r>
              <a:rPr lang="hu-HU" altLang="hu-HU" sz="1600"/>
              <a:t>(http://www.ncbi.nlm.nih.gov/pubmed/</a:t>
            </a:r>
            <a:r>
              <a:rPr lang="hu-HU" altLang="hu-HU" sz="1600">
                <a:solidFill>
                  <a:srgbClr val="FF6600"/>
                </a:solidFill>
              </a:rPr>
              <a:t>22677079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511300"/>
            <a:ext cx="7127875" cy="534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1187450" y="6021388"/>
            <a:ext cx="4608513" cy="36036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6227763" y="3789363"/>
            <a:ext cx="2016125" cy="208756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6300788" y="2852738"/>
            <a:ext cx="1727200" cy="28892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384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/>
              <a:t>A publikáció ábráinak áttekintése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33513"/>
            <a:ext cx="72009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58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/>
              <a:t>Szabad hozzáférés a teljes publikációhoz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438275"/>
            <a:ext cx="7262813" cy="544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37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/>
              <a:t>Pubmed reader (e-olvasó, tablet) formátum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1463675"/>
            <a:ext cx="7037387" cy="527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00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/>
              <a:t>Pdf formatum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1492250"/>
            <a:ext cx="7154863" cy="536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89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Nyílt idézettség </a:t>
            </a: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309688"/>
            <a:ext cx="7397750" cy="554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6300788" y="3789363"/>
            <a:ext cx="2232025" cy="1655762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99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hu-HU" dirty="0" smtClean="0"/>
              <a:t>Vannak-e a világ megismerésének más módjai is? </a:t>
            </a:r>
          </a:p>
          <a:p>
            <a:pPr marL="0" indent="0" algn="ctr">
              <a:buNone/>
            </a:pPr>
            <a:r>
              <a:rPr lang="hu-HU" dirty="0" smtClean="0"/>
              <a:t>Mi a különbség?</a:t>
            </a:r>
          </a:p>
          <a:p>
            <a:pPr marL="0" indent="0" algn="ctr">
              <a:buNone/>
            </a:pPr>
            <a:r>
              <a:rPr lang="hu-HU" dirty="0" smtClean="0"/>
              <a:t>Mitől lesz egy kutatás „tudományos”?</a:t>
            </a:r>
          </a:p>
          <a:p>
            <a:pPr marL="0" indent="0" algn="ctr">
              <a:buNone/>
            </a:pPr>
            <a:r>
              <a:rPr lang="hu-HU" dirty="0" smtClean="0"/>
              <a:t>Tudományosnak tekinthető-e:</a:t>
            </a:r>
          </a:p>
          <a:p>
            <a:pPr marL="0" indent="0" algn="ctr">
              <a:buNone/>
            </a:pPr>
            <a:r>
              <a:rPr lang="hu-HU" dirty="0" smtClean="0"/>
              <a:t>Blikk, Kiskegyed, Best magazin</a:t>
            </a:r>
          </a:p>
          <a:p>
            <a:pPr marL="0" indent="0" algn="ctr">
              <a:buNone/>
            </a:pPr>
            <a:r>
              <a:rPr lang="hu-HU" dirty="0" smtClean="0"/>
              <a:t>Internet</a:t>
            </a:r>
          </a:p>
          <a:p>
            <a:pPr marL="0" indent="0" algn="ctr">
              <a:buNone/>
            </a:pPr>
            <a:r>
              <a:rPr lang="hu-HU" dirty="0" smtClean="0"/>
              <a:t>Szomszéd bácsi</a:t>
            </a:r>
          </a:p>
          <a:p>
            <a:pPr marL="0" indent="0" algn="ctr">
              <a:buNone/>
            </a:pPr>
            <a:r>
              <a:rPr lang="hu-HU" dirty="0" smtClean="0"/>
              <a:t>Vallás</a:t>
            </a:r>
          </a:p>
          <a:p>
            <a:pPr marL="0" indent="0" algn="ctr">
              <a:buNone/>
            </a:pPr>
            <a:r>
              <a:rPr lang="hu-HU" dirty="0" smtClean="0"/>
              <a:t>Homeopátia</a:t>
            </a:r>
          </a:p>
        </p:txBody>
      </p:sp>
    </p:spTree>
    <p:extLst>
      <p:ext uri="{BB962C8B-B14F-4D97-AF65-F5344CB8AC3E}">
        <p14:creationId xmlns:p14="http://schemas.microsoft.com/office/powerpoint/2010/main" val="346018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Összes idézettség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341438"/>
            <a:ext cx="8047038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229225"/>
            <a:ext cx="5859462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43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Science </a:t>
            </a:r>
            <a:r>
              <a:rPr lang="hu-HU" dirty="0" err="1" smtClean="0"/>
              <a:t>direct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893805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Egyenes összekötő nyíllal 3"/>
          <p:cNvCxnSpPr/>
          <p:nvPr/>
        </p:nvCxnSpPr>
        <p:spPr>
          <a:xfrm flipH="1">
            <a:off x="2123728" y="1748055"/>
            <a:ext cx="504056" cy="9721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/>
          <p:nvPr/>
        </p:nvCxnSpPr>
        <p:spPr>
          <a:xfrm flipH="1">
            <a:off x="4413574" y="1748055"/>
            <a:ext cx="504056" cy="9721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 flipH="1">
            <a:off x="2528156" y="1988840"/>
            <a:ext cx="504056" cy="9721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 flipH="1" flipV="1">
            <a:off x="1475656" y="5121188"/>
            <a:ext cx="900100" cy="12601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zövegdoboz 2"/>
          <p:cNvSpPr txBox="1"/>
          <p:nvPr/>
        </p:nvSpPr>
        <p:spPr>
          <a:xfrm>
            <a:off x="5436096" y="6381328"/>
            <a:ext cx="1982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2015.02.26 </a:t>
            </a:r>
            <a:r>
              <a:rPr lang="hu-HU" dirty="0" err="1" smtClean="0">
                <a:solidFill>
                  <a:srgbClr val="FF0000"/>
                </a:solidFill>
              </a:rPr>
              <a:t>Osztlan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64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3506"/>
            <a:ext cx="845185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Egyenes összekötő nyíllal 3"/>
          <p:cNvCxnSpPr/>
          <p:nvPr/>
        </p:nvCxnSpPr>
        <p:spPr>
          <a:xfrm>
            <a:off x="6632184" y="674804"/>
            <a:ext cx="1445233" cy="9721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doboz 4"/>
          <p:cNvSpPr txBox="1"/>
          <p:nvPr/>
        </p:nvSpPr>
        <p:spPr>
          <a:xfrm>
            <a:off x="2278687" y="151584"/>
            <a:ext cx="5305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Advanced </a:t>
            </a:r>
            <a:r>
              <a:rPr lang="hu-HU" sz="2800" dirty="0" err="1" smtClean="0"/>
              <a:t>search</a:t>
            </a:r>
            <a:r>
              <a:rPr lang="hu-HU" sz="2800" dirty="0" smtClean="0"/>
              <a:t> – részletes kereső</a:t>
            </a:r>
            <a:endParaRPr lang="hu-HU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871" y="2132856"/>
            <a:ext cx="5820692" cy="459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5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55948" y="116632"/>
            <a:ext cx="8229600" cy="1224136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hu-HU" sz="3600" dirty="0" smtClean="0"/>
              <a:t>Hogyan keressünk, tanulmányozzuk az irodalmat?</a:t>
            </a:r>
            <a:endParaRPr lang="hu-HU" altLang="hu-HU" sz="3600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00105" y="1340768"/>
            <a:ext cx="74817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800" dirty="0" smtClean="0"/>
              <a:t>1. Írjuk le amit a problémáról eddig tudunk</a:t>
            </a:r>
            <a:endParaRPr lang="hu-HU" altLang="hu-HU" sz="2800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214509" y="3297593"/>
            <a:ext cx="396081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hu-HU" altLang="hu-HU" sz="2000" dirty="0"/>
              <a:t>Enciklopédiák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hu-HU" altLang="hu-HU" sz="2000" dirty="0"/>
              <a:t>Tudományos áttekintések (</a:t>
            </a:r>
            <a:r>
              <a:rPr lang="hu-HU" altLang="hu-HU" sz="2000" dirty="0" err="1"/>
              <a:t>reviews</a:t>
            </a:r>
            <a:r>
              <a:rPr lang="hu-HU" altLang="hu-HU" sz="2000" dirty="0"/>
              <a:t>)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875701" y="4170804"/>
            <a:ext cx="72966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400" dirty="0" smtClean="0"/>
              <a:t>A téma meghatározó szerzőire is érdemes rákeresni</a:t>
            </a:r>
            <a:endParaRPr lang="hu-HU" altLang="hu-HU" sz="2400" dirty="0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622372" y="2174761"/>
            <a:ext cx="316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400" dirty="0"/>
              <a:t>Elsődleges források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214509" y="2665298"/>
            <a:ext cx="381635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hu-HU" altLang="hu-HU" sz="2000" dirty="0" smtClean="0"/>
              <a:t>Cikkek - Szakkönyvek</a:t>
            </a:r>
            <a:endParaRPr lang="hu-HU" altLang="hu-HU" sz="2000" dirty="0"/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hu-HU" altLang="hu-HU" sz="2000" dirty="0"/>
              <a:t>Összefoglalások (</a:t>
            </a:r>
            <a:r>
              <a:rPr lang="hu-HU" altLang="hu-HU" sz="2000" dirty="0" err="1"/>
              <a:t>abstract-ok</a:t>
            </a:r>
            <a:r>
              <a:rPr lang="hu-HU" altLang="hu-HU" sz="2000" dirty="0"/>
              <a:t>)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5976339" y="2631961"/>
            <a:ext cx="30448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2000" dirty="0" smtClean="0"/>
              <a:t>Bibliográfiák</a:t>
            </a:r>
            <a:endParaRPr lang="hu-HU" altLang="hu-HU" sz="2000" dirty="0"/>
          </a:p>
          <a:p>
            <a:pPr eaLnBrk="1" hangingPunct="1"/>
            <a:r>
              <a:rPr lang="hu-HU" altLang="hu-HU" sz="2000" dirty="0"/>
              <a:t>Könyvtári </a:t>
            </a:r>
            <a:r>
              <a:rPr lang="hu-HU" altLang="hu-HU" sz="2000" dirty="0" err="1"/>
              <a:t>inf</a:t>
            </a:r>
            <a:r>
              <a:rPr lang="hu-HU" altLang="hu-HU" sz="2000" dirty="0"/>
              <a:t>. rendszerek</a:t>
            </a:r>
          </a:p>
          <a:p>
            <a:pPr eaLnBrk="1" hangingPunct="1"/>
            <a:r>
              <a:rPr lang="hu-HU" altLang="hu-HU" sz="2000" dirty="0"/>
              <a:t>Számítógépes források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665428" y="4632469"/>
            <a:ext cx="8135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400" dirty="0" smtClean="0"/>
              <a:t>3. A </a:t>
            </a:r>
            <a:r>
              <a:rPr lang="hu-HU" altLang="hu-HU" sz="2400" dirty="0"/>
              <a:t>lényeges irodalom elolvasása és jegyzetek készítése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655556" y="5089669"/>
            <a:ext cx="8388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400" dirty="0" smtClean="0"/>
              <a:t>4. Az </a:t>
            </a:r>
            <a:r>
              <a:rPr lang="hu-HU" altLang="hu-HU" sz="2400" dirty="0"/>
              <a:t>„Irodalmi áttekintés” megírása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665428" y="1747171"/>
            <a:ext cx="6968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2. Keressünk kulcsszavak alapján szakirodalmat</a:t>
            </a:r>
            <a:endParaRPr lang="hu-HU" sz="2800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596296" y="5522069"/>
            <a:ext cx="839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/>
              <a:t>Természetesen ahogy bővül az ismeretünk a témáról, például a kísérletek elvégzése közben az irodalmi áttekintést is érdemes folyamatosan változtatni, bővíteni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277683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P spid="11" grpId="0"/>
      <p:bldP spid="12" grpId="0"/>
      <p:bldP spid="13" grpId="0"/>
      <p:bldP spid="14" grpId="0"/>
      <p:bldP spid="15" grpId="0"/>
      <p:bldP spid="19" grpId="0"/>
      <p:bldP spid="2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65271" y="2234237"/>
            <a:ext cx="6548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400" dirty="0"/>
              <a:t>A </a:t>
            </a:r>
            <a:r>
              <a:rPr lang="hu-HU" altLang="hu-HU" sz="2400" dirty="0" smtClean="0"/>
              <a:t>probléma (MIT) </a:t>
            </a:r>
            <a:endParaRPr lang="hu-HU" altLang="hu-HU" sz="2400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47810" y="2695902"/>
            <a:ext cx="82446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400" dirty="0"/>
              <a:t>A vizsgálati (kísérleti) </a:t>
            </a:r>
            <a:r>
              <a:rPr lang="hu-HU" altLang="hu-HU" sz="2400" dirty="0" smtClean="0"/>
              <a:t>személyek, jellemzésük (KIKET)</a:t>
            </a:r>
            <a:endParaRPr lang="hu-HU" altLang="hu-HU" sz="2400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67008" y="3157566"/>
            <a:ext cx="54087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400" dirty="0" smtClean="0"/>
              <a:t>Az adatfelvétel  folyamata (HOGYAN)</a:t>
            </a:r>
            <a:endParaRPr lang="hu-HU" altLang="hu-HU" sz="2400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41620" y="3599523"/>
            <a:ext cx="67211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400" dirty="0" smtClean="0"/>
              <a:t>Milyen változókat mértek? (HOGYAN 2)</a:t>
            </a:r>
            <a:endParaRPr lang="hu-HU" altLang="hu-HU" sz="24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23292" y="4058931"/>
            <a:ext cx="79811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400" dirty="0"/>
              <a:t>Az alkalmazott kezelés (kísérlet esetén</a:t>
            </a:r>
            <a:r>
              <a:rPr lang="hu-HU" altLang="hu-HU" sz="2400" dirty="0" smtClean="0"/>
              <a:t>)  (HOGYAN 3)</a:t>
            </a:r>
            <a:endParaRPr lang="hu-HU" altLang="hu-HU" sz="2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41620" y="4520596"/>
            <a:ext cx="62623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400" dirty="0"/>
              <a:t>Statisztikai jellemzők és analízisek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90671" y="4923165"/>
            <a:ext cx="64527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400" dirty="0"/>
              <a:t>Megszerzett ismeretek </a:t>
            </a:r>
            <a:r>
              <a:rPr lang="hu-HU" altLang="hu-HU" sz="2400" b="1" dirty="0" smtClean="0"/>
              <a:t>eredmények</a:t>
            </a:r>
            <a:endParaRPr lang="hu-HU" altLang="hu-HU" sz="2400" b="1" dirty="0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09392" y="5355629"/>
            <a:ext cx="74989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400" dirty="0"/>
              <a:t>Megválaszolásra váró kérdések (új problémák)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567008" y="476672"/>
            <a:ext cx="7892935" cy="1077218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3200" dirty="0" smtClean="0"/>
              <a:t>Mit érdemes kijegyzetelni a szakirodalom tanulmányozása közben </a:t>
            </a:r>
            <a:endParaRPr lang="hu-HU" altLang="hu-HU" sz="32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731526" y="5806994"/>
            <a:ext cx="4465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A vizsgálat korlátai - </a:t>
            </a:r>
            <a:r>
              <a:rPr lang="hu-HU" sz="2800" dirty="0" err="1" smtClean="0"/>
              <a:t>limitációi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421831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hu-HU" dirty="0" smtClean="0"/>
              <a:t>2. A hipotézis megfogalmazása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4279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hu-HU" altLang="hu-HU" sz="2800" dirty="0" smtClean="0"/>
              <a:t>A hipotézis vagy feltételezés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371" y="1196752"/>
            <a:ext cx="8229600" cy="433387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altLang="hu-HU" sz="2800" dirty="0" smtClean="0"/>
              <a:t>Két típusát szokták megkülönböztetni: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971550" y="1773238"/>
            <a:ext cx="35016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400" dirty="0">
                <a:solidFill>
                  <a:srgbClr val="FF0000"/>
                </a:solidFill>
              </a:rPr>
              <a:t>1. KUTATÁSI (</a:t>
            </a:r>
            <a:r>
              <a:rPr lang="hu-HU" altLang="hu-HU" sz="2400" dirty="0" err="1">
                <a:solidFill>
                  <a:srgbClr val="FF0000"/>
                </a:solidFill>
              </a:rPr>
              <a:t>Hr</a:t>
            </a:r>
            <a:r>
              <a:rPr lang="hu-HU" altLang="hu-HU" sz="2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1263650" y="2205038"/>
            <a:ext cx="7412806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hu-HU" altLang="hu-HU" sz="2400" dirty="0"/>
              <a:t>A kutatás várható eredményének megfogalmazása.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hu-HU" altLang="hu-HU" sz="2400" dirty="0"/>
              <a:t>(melyet </a:t>
            </a:r>
            <a:r>
              <a:rPr lang="hu-HU" altLang="hu-HU" sz="2400" dirty="0" smtClean="0"/>
              <a:t>általában a </a:t>
            </a:r>
            <a:r>
              <a:rPr lang="hu-HU" altLang="hu-HU" sz="2400" dirty="0"/>
              <a:t>sokaságról tételezünk fel)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2400" dirty="0"/>
              <a:t>	</a:t>
            </a: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947966" y="3335010"/>
            <a:ext cx="49921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400" dirty="0">
                <a:solidFill>
                  <a:srgbClr val="FF0000"/>
                </a:solidFill>
              </a:rPr>
              <a:t>2. STATISZTIKAI (tesztelendő, H</a:t>
            </a:r>
            <a:r>
              <a:rPr lang="hu-HU" altLang="hu-HU" sz="2400" baseline="-25000" dirty="0">
                <a:solidFill>
                  <a:srgbClr val="FF0000"/>
                </a:solidFill>
              </a:rPr>
              <a:t>0</a:t>
            </a:r>
            <a:r>
              <a:rPr lang="hu-HU" altLang="hu-HU" sz="2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1188587" y="3796675"/>
            <a:ext cx="7885112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400" dirty="0"/>
              <a:t>A </a:t>
            </a:r>
            <a:r>
              <a:rPr lang="hu-HU" altLang="hu-HU" sz="2400" dirty="0" smtClean="0"/>
              <a:t>csoportok vagy változók viszonyáról </a:t>
            </a:r>
            <a:r>
              <a:rPr lang="hu-HU" altLang="hu-HU" sz="2400" dirty="0"/>
              <a:t>megfogalmazott </a:t>
            </a:r>
            <a:r>
              <a:rPr lang="hu-HU" altLang="hu-HU" sz="2400" dirty="0" smtClean="0"/>
              <a:t>állítás, melyet </a:t>
            </a:r>
            <a:r>
              <a:rPr lang="hu-HU" altLang="hu-HU" sz="2400" dirty="0"/>
              <a:t>az adott </a:t>
            </a:r>
            <a:r>
              <a:rPr lang="hu-HU" altLang="hu-HU" sz="2800" b="1" dirty="0"/>
              <a:t>sokaságból</a:t>
            </a:r>
            <a:r>
              <a:rPr lang="hu-HU" altLang="hu-HU" sz="2400" dirty="0"/>
              <a:t> vett </a:t>
            </a:r>
            <a:r>
              <a:rPr lang="hu-HU" altLang="hu-HU" sz="2800" b="1" dirty="0" smtClean="0"/>
              <a:t>minta</a:t>
            </a:r>
            <a:r>
              <a:rPr lang="hu-HU" altLang="hu-HU" sz="2400" dirty="0" smtClean="0"/>
              <a:t> adatai alapján számítunk.</a:t>
            </a:r>
            <a:endParaRPr lang="hu-HU" altLang="hu-HU" sz="2400" dirty="0"/>
          </a:p>
        </p:txBody>
      </p: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1188587" y="5058559"/>
            <a:ext cx="83765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400" dirty="0" smtClean="0"/>
              <a:t>A statisztikai hipotézis(</a:t>
            </a:r>
            <a:r>
              <a:rPr lang="hu-HU" altLang="hu-HU" sz="2400" dirty="0" err="1" smtClean="0"/>
              <a:t>ek</a:t>
            </a:r>
            <a:r>
              <a:rPr lang="hu-HU" altLang="hu-HU" sz="2400" dirty="0" smtClean="0"/>
              <a:t>) a kutatási hipotézis konkretizálása változókra, így numerikusan, statisztikai módszerekkel tesztelhető, a kutatási hipotézisről lehet a </a:t>
            </a:r>
            <a:r>
              <a:rPr lang="hu-HU" altLang="hu-HU" sz="2400" dirty="0" err="1" smtClean="0"/>
              <a:t>stat</a:t>
            </a:r>
            <a:r>
              <a:rPr lang="hu-HU" altLang="hu-HU" sz="2400" dirty="0" smtClean="0"/>
              <a:t>. </a:t>
            </a:r>
            <a:r>
              <a:rPr lang="hu-HU" altLang="hu-HU" sz="2400" dirty="0" err="1" smtClean="0"/>
              <a:t>hip</a:t>
            </a:r>
            <a:r>
              <a:rPr lang="hu-HU" altLang="hu-HU" sz="2400" dirty="0" smtClean="0"/>
              <a:t>. alapján döntést hozni</a:t>
            </a:r>
            <a:endParaRPr lang="hu-HU" altLang="hu-HU" sz="2400" dirty="0"/>
          </a:p>
        </p:txBody>
      </p:sp>
    </p:spTree>
    <p:extLst>
      <p:ext uri="{BB962C8B-B14F-4D97-AF65-F5344CB8AC3E}">
        <p14:creationId xmlns:p14="http://schemas.microsoft.com/office/powerpoint/2010/main" val="196029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  <p:bldP spid="63492" grpId="0"/>
      <p:bldP spid="63493" grpId="0"/>
      <p:bldP spid="63502" grpId="0"/>
      <p:bldP spid="63503" grpId="0"/>
      <p:bldP spid="6350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952500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hu-HU" dirty="0" smtClean="0"/>
              <a:t>A jó hipotézis</a:t>
            </a:r>
          </a:p>
        </p:txBody>
      </p:sp>
      <p:sp>
        <p:nvSpPr>
          <p:cNvPr id="604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8313" y="1700213"/>
            <a:ext cx="8229600" cy="4537099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hu-HU" dirty="0" smtClean="0"/>
              <a:t>jelöljön egyértelmű kapcsolatot</a:t>
            </a:r>
          </a:p>
          <a:p>
            <a:pPr marL="0" indent="0" eaLnBrk="1" hangingPunct="1">
              <a:buNone/>
              <a:defRPr/>
            </a:pPr>
            <a:r>
              <a:rPr lang="hu-HU" dirty="0" smtClean="0"/>
              <a:t>egyértelműen igazolható/elvethető legyen (általában kijelentő mondat!)</a:t>
            </a:r>
          </a:p>
          <a:p>
            <a:pPr marL="0" indent="0" eaLnBrk="1" hangingPunct="1">
              <a:buNone/>
              <a:defRPr/>
            </a:pPr>
            <a:r>
              <a:rPr lang="hu-HU" dirty="0" smtClean="0"/>
              <a:t>fogalmazzuk meg a legegyszerűbben és legtömörebben</a:t>
            </a:r>
          </a:p>
          <a:p>
            <a:pPr marL="0" indent="0" eaLnBrk="1" hangingPunct="1">
              <a:buNone/>
              <a:defRPr/>
            </a:pPr>
            <a:r>
              <a:rPr lang="hu-HU" dirty="0" smtClean="0"/>
              <a:t>a</a:t>
            </a:r>
            <a:r>
              <a:rPr lang="hu-HU" dirty="0"/>
              <a:t> </a:t>
            </a:r>
            <a:r>
              <a:rPr lang="hu-HU" dirty="0" smtClean="0"/>
              <a:t>kutatás céljának megfelelően kialakított kutatási hipotézisről a statisztikai hipotézisek alapján tudjunk állást foglalni</a:t>
            </a:r>
          </a:p>
        </p:txBody>
      </p:sp>
    </p:spTree>
    <p:extLst>
      <p:ext uri="{BB962C8B-B14F-4D97-AF65-F5344CB8AC3E}">
        <p14:creationId xmlns:p14="http://schemas.microsoft.com/office/powerpoint/2010/main" val="221877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Statisztikai hipotézisek fajtái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683568" y="1988840"/>
            <a:ext cx="82578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 smtClean="0"/>
              <a:t>Ho</a:t>
            </a:r>
            <a:r>
              <a:rPr lang="hu-HU" sz="2800" dirty="0" smtClean="0"/>
              <a:t> – </a:t>
            </a:r>
            <a:r>
              <a:rPr lang="hu-HU" sz="2800" dirty="0" err="1" smtClean="0"/>
              <a:t>nullhipotézis</a:t>
            </a:r>
            <a:r>
              <a:rPr lang="hu-HU" sz="2800" dirty="0" smtClean="0"/>
              <a:t>: azt feltételezzük, hogy </a:t>
            </a:r>
          </a:p>
          <a:p>
            <a:r>
              <a:rPr lang="hu-HU" sz="2800" dirty="0" smtClean="0"/>
              <a:t>	a csoportok között nincs eltérés</a:t>
            </a:r>
          </a:p>
          <a:p>
            <a:r>
              <a:rPr lang="hu-HU" sz="2800" dirty="0" smtClean="0"/>
              <a:t>	a változók között nincs kapcsolat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683568" y="3501008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Ha – alternatív hipotézis (vagy ellenhipotézis):  a </a:t>
            </a:r>
            <a:r>
              <a:rPr lang="hu-HU" sz="2800" dirty="0" err="1" smtClean="0"/>
              <a:t>nullhipotézis</a:t>
            </a:r>
            <a:r>
              <a:rPr lang="hu-HU" sz="2800" dirty="0" smtClean="0"/>
              <a:t> ellentettje</a:t>
            </a:r>
            <a:endParaRPr lang="hu-HU" sz="28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971600" y="4725144"/>
            <a:ext cx="7969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Egyszerre a </a:t>
            </a:r>
            <a:r>
              <a:rPr lang="hu-HU" sz="2800" dirty="0" err="1" smtClean="0"/>
              <a:t>nullhipotézis</a:t>
            </a:r>
            <a:r>
              <a:rPr lang="hu-HU" sz="2800" dirty="0" smtClean="0"/>
              <a:t> és az alternatív hipotézis közül csak az egyik következik be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62658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hu-HU" dirty="0" smtClean="0"/>
              <a:t>Vizsgálható-e „minden” kérdés egyszerre?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4000" b="1" dirty="0" smtClean="0"/>
              <a:t>NEM (nyilván)</a:t>
            </a:r>
            <a:endParaRPr lang="hu-HU" sz="40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755576" y="2852936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A kutatónak le kell szűkítenie a vizsgálat során megválaszolandó kérdéseket. Emiatt lesznek a vizsgálatnak: </a:t>
            </a:r>
            <a:endParaRPr lang="hu-HU" sz="32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3305893" y="4653136"/>
            <a:ext cx="2241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err="1" smtClean="0"/>
              <a:t>Limitációi</a:t>
            </a:r>
            <a:endParaRPr lang="hu-HU" sz="40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3059832" y="5521394"/>
            <a:ext cx="2733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err="1" smtClean="0"/>
              <a:t>Delimitációi</a:t>
            </a:r>
            <a:endParaRPr lang="hu-HU" sz="4000" b="1" dirty="0"/>
          </a:p>
        </p:txBody>
      </p:sp>
    </p:spTree>
    <p:extLst>
      <p:ext uri="{BB962C8B-B14F-4D97-AF65-F5344CB8AC3E}">
        <p14:creationId xmlns:p14="http://schemas.microsoft.com/office/powerpoint/2010/main" val="190730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807095"/>
            <a:ext cx="896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 smtClean="0"/>
              <a:t>A  bennünket körülvevő világ megismerésére irányuló tevékenység és az ezen tevékenység során szerzett ismeretek összessége. </a:t>
            </a:r>
            <a:endParaRPr lang="hu-HU" sz="32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2411760" y="231031"/>
            <a:ext cx="4110549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A tudományos kutatás:</a:t>
            </a:r>
            <a:endParaRPr lang="hu-HU" sz="3200" b="1" dirty="0"/>
          </a:p>
        </p:txBody>
      </p:sp>
      <p:sp>
        <p:nvSpPr>
          <p:cNvPr id="4" name="Téglalap 3"/>
          <p:cNvSpPr/>
          <p:nvPr/>
        </p:nvSpPr>
        <p:spPr>
          <a:xfrm>
            <a:off x="27062" y="3861048"/>
            <a:ext cx="9269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 smtClean="0"/>
              <a:t>A világban összefüggések, szabályszerűségek és törvényszerűségek felderítése egy  megismerési folyamat által. (Csermely 1999)</a:t>
            </a:r>
            <a:endParaRPr lang="hu-HU" sz="32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1529654" y="3276273"/>
            <a:ext cx="633894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/>
              <a:t>A tudományos kutatás II: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372461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pPr lvl="0"/>
            <a:r>
              <a:rPr lang="hu-HU" dirty="0" smtClean="0"/>
              <a:t>3. Mérés tervezés, adatgyűjtés - mérés</a:t>
            </a:r>
            <a:endParaRPr lang="hu-H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2306294"/>
            <a:ext cx="3633788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2"/>
          <p:cNvGrpSpPr>
            <a:grpSpLocks noChangeAspect="1"/>
          </p:cNvGrpSpPr>
          <p:nvPr/>
        </p:nvGrpSpPr>
        <p:grpSpPr bwMode="auto">
          <a:xfrm>
            <a:off x="4859338" y="1628432"/>
            <a:ext cx="3190875" cy="4941887"/>
            <a:chOff x="-362" y="-2862"/>
            <a:chExt cx="6484" cy="10049"/>
          </a:xfrm>
        </p:grpSpPr>
        <p:sp>
          <p:nvSpPr>
            <p:cNvPr id="6" name="AutoShape 11"/>
            <p:cNvSpPr>
              <a:spLocks noChangeAspect="1" noChangeArrowheads="1" noTextEdit="1"/>
            </p:cNvSpPr>
            <p:nvPr/>
          </p:nvSpPr>
          <p:spPr bwMode="auto">
            <a:xfrm>
              <a:off x="-362" y="-2862"/>
              <a:ext cx="6484" cy="10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pic>
          <p:nvPicPr>
            <p:cNvPr id="7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2" y="-2862"/>
              <a:ext cx="6491" cy="10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08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hu-HU" b="1" dirty="0" smtClean="0"/>
              <a:t>Kvantitatív kutatás</a:t>
            </a:r>
            <a:r>
              <a:rPr lang="hu-HU" dirty="0" smtClean="0"/>
              <a:t> </a:t>
            </a:r>
          </a:p>
        </p:txBody>
      </p:sp>
      <p:sp>
        <p:nvSpPr>
          <p:cNvPr id="2590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hu-HU" dirty="0" smtClean="0"/>
              <a:t>A kutatás </a:t>
            </a:r>
            <a:r>
              <a:rPr lang="hu-HU" b="1" dirty="0" smtClean="0"/>
              <a:t>kvantitatív</a:t>
            </a:r>
            <a:r>
              <a:rPr lang="hu-HU" dirty="0" smtClean="0"/>
              <a:t>, ha számokban, mennyiségekben kifejeződő információ alapján döntünk a </a:t>
            </a:r>
            <a:r>
              <a:rPr lang="hu-HU" dirty="0"/>
              <a:t>h</a:t>
            </a:r>
            <a:r>
              <a:rPr lang="hu-HU" dirty="0" smtClean="0"/>
              <a:t>ipotézisről.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hu-HU" dirty="0" err="1" smtClean="0"/>
              <a:t>pl</a:t>
            </a:r>
            <a:r>
              <a:rPr lang="hu-HU" dirty="0" smtClean="0"/>
              <a:t>: milyen magasra ugrott a vizsgálati személy, milyen messze ugrott, milyen gyorsan futott</a:t>
            </a:r>
          </a:p>
          <a:p>
            <a:pPr marL="0" indent="0" algn="just">
              <a:buNone/>
              <a:defRPr/>
            </a:pPr>
            <a:r>
              <a:rPr lang="hu-HU" dirty="0" smtClean="0"/>
              <a:t>Ekkor az adatelemzés, a statisztika szolgáltat módszertani alapot a kutatás végrehajtására, illetve a statisztikai  vizsgálat eredménye alapján döntünk a hipotézisekről. </a:t>
            </a:r>
          </a:p>
        </p:txBody>
      </p:sp>
    </p:spTree>
    <p:extLst>
      <p:ext uri="{BB962C8B-B14F-4D97-AF65-F5344CB8AC3E}">
        <p14:creationId xmlns:p14="http://schemas.microsoft.com/office/powerpoint/2010/main" val="72054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hu-HU" b="1" dirty="0" smtClean="0"/>
              <a:t>Kvalitatív kutatás</a:t>
            </a:r>
            <a:r>
              <a:rPr lang="hu-HU" dirty="0" smtClean="0"/>
              <a:t> </a:t>
            </a:r>
          </a:p>
        </p:txBody>
      </p:sp>
      <p:sp>
        <p:nvSpPr>
          <p:cNvPr id="2600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7544" y="1556792"/>
            <a:ext cx="8229600" cy="6365304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hu-HU" sz="3000" dirty="0" smtClean="0"/>
              <a:t>A </a:t>
            </a:r>
            <a:r>
              <a:rPr lang="hu-HU" sz="3000" b="1" dirty="0" smtClean="0"/>
              <a:t>kvalitatív</a:t>
            </a:r>
            <a:r>
              <a:rPr lang="hu-HU" sz="3000" dirty="0" smtClean="0"/>
              <a:t> kutatások megkülönböztetését az indokolja, hogy a valós világban megfigyelhető </a:t>
            </a:r>
            <a:r>
              <a:rPr lang="hu-HU" sz="3000" b="1" dirty="0" smtClean="0"/>
              <a:t>tények jelentős része nem mennyiségi</a:t>
            </a:r>
            <a:r>
              <a:rPr lang="hu-HU" sz="3000" dirty="0" smtClean="0"/>
              <a:t>, számokban kifejeződő formában jelentkezik, illetve, nem szükségszerű a kutatáshoz tartozó minden tényt számokban kifejezni. </a:t>
            </a: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hu-HU" sz="3000" dirty="0" smtClean="0"/>
              <a:t>A valós eseményeket, illetve a valóságot kifejező adatok megfogalmazódhatnak szavak, képek, benyomások, gesztusok vagy hangok formájában is. </a:t>
            </a: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hu-HU" sz="3000" dirty="0" smtClean="0"/>
              <a:t>Így a kvalitatív kutatások a minőség, a jelentés és a tartalom összefüggéseire koncentrálnak. </a:t>
            </a: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hu-HU" sz="3000" dirty="0" err="1" smtClean="0"/>
              <a:t>pl</a:t>
            </a:r>
            <a:r>
              <a:rPr lang="hu-HU" sz="3000" dirty="0" smtClean="0"/>
              <a:t>: esettanulmány, (tartalmi elemzés, történeti leírás)</a:t>
            </a:r>
          </a:p>
        </p:txBody>
      </p:sp>
    </p:spTree>
    <p:extLst>
      <p:ext uri="{BB962C8B-B14F-4D97-AF65-F5344CB8AC3E}">
        <p14:creationId xmlns:p14="http://schemas.microsoft.com/office/powerpoint/2010/main" val="403482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hu-HU" dirty="0" smtClean="0"/>
              <a:t>Hogyan tervezzük meg a kísérletet?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15407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dirty="0" smtClean="0"/>
              <a:t>Cél: az eredmények alapján a lehető legnagyobb biztonsággal tudjunk a kutatási hipotézisről dönteni!</a:t>
            </a:r>
          </a:p>
          <a:p>
            <a:pPr marL="0" indent="0" algn="ctr">
              <a:buNone/>
            </a:pPr>
            <a:r>
              <a:rPr lang="hu-HU" dirty="0" smtClean="0"/>
              <a:t> (honnan tudjuk előre, hogy mik lesznek az eredmények?)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176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24555" y="957363"/>
            <a:ext cx="8229600" cy="168478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u-HU" sz="3600" dirty="0" smtClean="0"/>
              <a:t>Belső </a:t>
            </a:r>
            <a:r>
              <a:rPr lang="hu-HU" sz="3600" dirty="0" err="1" smtClean="0"/>
              <a:t>validitás</a:t>
            </a:r>
            <a:r>
              <a:rPr lang="hu-HU" sz="3600" dirty="0" smtClean="0"/>
              <a:t> (érvényesség): A kapott eredmény milyen mértékben a beavatkozás hatására következett be? </a:t>
            </a:r>
            <a:endParaRPr lang="hu-HU" sz="36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515194" y="2996952"/>
            <a:ext cx="8089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/>
              <a:t>Külső </a:t>
            </a:r>
            <a:r>
              <a:rPr lang="hu-HU" sz="3600" dirty="0" err="1" smtClean="0"/>
              <a:t>validitás</a:t>
            </a:r>
            <a:r>
              <a:rPr lang="hu-HU" sz="3600" dirty="0" smtClean="0"/>
              <a:t>: Mennyire általánosítható a kapott eredmény</a:t>
            </a:r>
            <a:endParaRPr lang="hu-HU" sz="36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755576" y="4509120"/>
            <a:ext cx="7056784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/>
              <a:t>Cél a vizsgálat megtervezése során: a belső és a külső </a:t>
            </a:r>
            <a:r>
              <a:rPr lang="hu-HU" sz="3600" dirty="0" err="1" smtClean="0"/>
              <a:t>validitás</a:t>
            </a:r>
            <a:r>
              <a:rPr lang="hu-HU" sz="3600" dirty="0" smtClean="0"/>
              <a:t> maximalizálása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337248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5192" y="35476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Populáció - minta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76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altLang="hu-HU" b="1" dirty="0" smtClean="0"/>
              <a:t>Populáció:</a:t>
            </a:r>
            <a:r>
              <a:rPr lang="hu-HU" altLang="hu-HU" dirty="0" smtClean="0"/>
              <a:t> Egy adott tulajdonsággal rendelkező egyedek halmaza - azon egyedek összessége, akikre vonatkozóan következtetéseket akarunk megfogalmazni.</a:t>
            </a:r>
            <a:endParaRPr lang="hu-HU" altLang="hu-HU" dirty="0"/>
          </a:p>
          <a:p>
            <a:pPr marL="0" indent="0" algn="ctr">
              <a:buNone/>
            </a:pPr>
            <a:r>
              <a:rPr lang="hu-HU" altLang="hu-HU" b="1" dirty="0" smtClean="0"/>
              <a:t>Minta</a:t>
            </a:r>
            <a:r>
              <a:rPr lang="hu-HU" altLang="hu-HU" b="1" dirty="0"/>
              <a:t>:</a:t>
            </a:r>
            <a:r>
              <a:rPr lang="hu-HU" altLang="hu-HU" dirty="0"/>
              <a:t> A populációnak az a sokasága, amelyre a kutatás </a:t>
            </a:r>
            <a:r>
              <a:rPr lang="hu-HU" altLang="hu-HU" dirty="0" smtClean="0"/>
              <a:t>kiterjed</a:t>
            </a:r>
          </a:p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dirty="0" smtClean="0"/>
          </a:p>
        </p:txBody>
      </p:sp>
      <p:sp>
        <p:nvSpPr>
          <p:cNvPr id="4" name="Ellipszis 3"/>
          <p:cNvSpPr/>
          <p:nvPr/>
        </p:nvSpPr>
        <p:spPr>
          <a:xfrm>
            <a:off x="3067650" y="5199056"/>
            <a:ext cx="266429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Ellipszis 4"/>
          <p:cNvSpPr/>
          <p:nvPr/>
        </p:nvSpPr>
        <p:spPr>
          <a:xfrm>
            <a:off x="3776878" y="5487088"/>
            <a:ext cx="1296144" cy="648072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748981" y="5487088"/>
            <a:ext cx="1813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solidFill>
                  <a:schemeClr val="tx2"/>
                </a:solidFill>
              </a:rPr>
              <a:t>Populáció</a:t>
            </a:r>
            <a:endParaRPr lang="hu-HU" sz="3200" dirty="0">
              <a:solidFill>
                <a:schemeClr val="tx2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260152" y="5487087"/>
            <a:ext cx="1172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solidFill>
                  <a:srgbClr val="FF0000"/>
                </a:solidFill>
              </a:rPr>
              <a:t>Minta</a:t>
            </a:r>
            <a:endParaRPr lang="hu-H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4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Mi a statisztika?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2310725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 smtClean="0"/>
              <a:t>A statisztika a </a:t>
            </a:r>
            <a:r>
              <a:rPr lang="hu-HU" b="1" dirty="0" smtClean="0"/>
              <a:t>minta</a:t>
            </a:r>
            <a:r>
              <a:rPr lang="hu-HU" dirty="0" smtClean="0"/>
              <a:t> változóinak matematikai vizsgálata alapján becslést ad a </a:t>
            </a:r>
            <a:r>
              <a:rPr lang="hu-HU" b="1" dirty="0" smtClean="0"/>
              <a:t>populáció </a:t>
            </a:r>
            <a:r>
              <a:rPr lang="hu-HU" dirty="0" smtClean="0"/>
              <a:t>tulajdonságaira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1975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64705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hu-HU" dirty="0" smtClean="0"/>
              <a:t>Minta </a:t>
            </a:r>
            <a:r>
              <a:rPr lang="hu-HU" dirty="0"/>
              <a:t>kiválasztásának módja, hogyan válasszuk ki a vizsgálandó mintát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7971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600" dirty="0" smtClean="0"/>
              <a:t>Általános </a:t>
            </a:r>
            <a:r>
              <a:rPr lang="hu-HU" sz="1600" dirty="0"/>
              <a:t>cél: a minta a vizsgálandó populáció szempontjából legyen </a:t>
            </a:r>
            <a:r>
              <a:rPr lang="hu-HU" sz="1600" b="1" dirty="0"/>
              <a:t>reprezentatív.</a:t>
            </a:r>
          </a:p>
          <a:p>
            <a:pPr marL="0" indent="0" algn="ctr">
              <a:buNone/>
            </a:pPr>
            <a:r>
              <a:rPr lang="hu-HU" sz="1800" b="1" dirty="0" smtClean="0"/>
              <a:t>Mintavételi módok:</a:t>
            </a:r>
          </a:p>
          <a:p>
            <a:pPr marL="0" indent="0" algn="ctr">
              <a:buNone/>
            </a:pPr>
            <a:r>
              <a:rPr lang="hu-HU" sz="1800" b="1" dirty="0" smtClean="0"/>
              <a:t>Egyszerű véletlen kiválasztás</a:t>
            </a:r>
          </a:p>
          <a:p>
            <a:pPr marL="0" indent="0" algn="ctr">
              <a:buNone/>
            </a:pPr>
            <a:r>
              <a:rPr lang="hu-HU" sz="1600" dirty="0"/>
              <a:t>minden egyes elemnek egyforma az esélye arra, hogy a mintába </a:t>
            </a:r>
            <a:r>
              <a:rPr lang="hu-HU" sz="1600" dirty="0" smtClean="0"/>
              <a:t>kerülhessen</a:t>
            </a:r>
          </a:p>
          <a:p>
            <a:pPr marL="0" indent="0" algn="ctr">
              <a:buNone/>
            </a:pPr>
            <a:r>
              <a:rPr lang="hu-HU" sz="1800" b="1" dirty="0"/>
              <a:t>Rétegezett kiválasztás</a:t>
            </a:r>
          </a:p>
          <a:p>
            <a:pPr marL="0" indent="0" algn="ctr">
              <a:buNone/>
            </a:pPr>
            <a:r>
              <a:rPr lang="hu-HU" sz="1600" dirty="0"/>
              <a:t>olyan esetekben alkalmazható, amikor az </a:t>
            </a:r>
            <a:r>
              <a:rPr lang="hu-HU" sz="1600" i="1" dirty="0"/>
              <a:t>alapsokaság összetétele </a:t>
            </a:r>
            <a:r>
              <a:rPr lang="hu-HU" sz="1600" dirty="0"/>
              <a:t>a legfontosabb ismérvek szempontjából </a:t>
            </a:r>
            <a:r>
              <a:rPr lang="hu-HU" sz="1600" dirty="0" smtClean="0"/>
              <a:t>ismert, </a:t>
            </a:r>
            <a:r>
              <a:rPr lang="hu-HU" sz="1600" dirty="0"/>
              <a:t>az </a:t>
            </a:r>
            <a:r>
              <a:rPr lang="hu-HU" sz="1600" i="1" dirty="0"/>
              <a:t>alapsokaságot több csoportra bontják</a:t>
            </a:r>
            <a:r>
              <a:rPr lang="hu-HU" sz="1600" dirty="0"/>
              <a:t> oly módon, hogy az adott ismérv szempontjából egy-egy csoportba egynemű elemek kerüljenek. A következő lépésben az egyes csoportokon belül egyszerű véletlen kiválasztást hajtanak végre</a:t>
            </a:r>
            <a:r>
              <a:rPr lang="hu-HU" sz="1600" dirty="0" smtClean="0"/>
              <a:t>.</a:t>
            </a:r>
          </a:p>
          <a:p>
            <a:pPr marL="0" indent="0" algn="ctr">
              <a:buNone/>
            </a:pPr>
            <a:r>
              <a:rPr lang="hu-HU" sz="1800" b="1" dirty="0"/>
              <a:t>Lépcsőzetes, csoportos </a:t>
            </a:r>
            <a:r>
              <a:rPr lang="hu-HU" sz="1800" b="1" dirty="0" smtClean="0"/>
              <a:t>kiválasztás</a:t>
            </a:r>
          </a:p>
          <a:p>
            <a:pPr marL="0" indent="0" algn="ctr">
              <a:buNone/>
            </a:pPr>
            <a:r>
              <a:rPr lang="hu-HU" sz="1600" dirty="0"/>
              <a:t>elsődleges és másodlagos mintavételi </a:t>
            </a:r>
            <a:r>
              <a:rPr lang="hu-HU" sz="1600" dirty="0" err="1" smtClean="0"/>
              <a:t>egységere</a:t>
            </a:r>
            <a:r>
              <a:rPr lang="hu-HU" sz="1600" dirty="0" smtClean="0"/>
              <a:t> bontva történik, pl. területi majd szakma</a:t>
            </a:r>
            <a:endParaRPr lang="hu-HU" sz="1600" dirty="0"/>
          </a:p>
          <a:p>
            <a:pPr marL="0" indent="0" algn="ctr">
              <a:buNone/>
            </a:pPr>
            <a:r>
              <a:rPr lang="hu-HU" sz="1800" b="1" dirty="0"/>
              <a:t>Nem véletlen kiválasztáson alapuló módszerek</a:t>
            </a:r>
          </a:p>
          <a:p>
            <a:pPr marL="0" indent="0" algn="ctr">
              <a:buNone/>
            </a:pPr>
            <a:r>
              <a:rPr lang="hu-HU" sz="1800" b="1" i="1" dirty="0" smtClean="0"/>
              <a:t>kvótakiválasztás</a:t>
            </a:r>
          </a:p>
          <a:p>
            <a:pPr marL="0" indent="0" fontAlgn="base">
              <a:buNone/>
            </a:pPr>
            <a:r>
              <a:rPr lang="hu-HU" sz="1600" dirty="0"/>
              <a:t>A kérdezőbiztos feladata megtalálni a </a:t>
            </a:r>
            <a:r>
              <a:rPr lang="hu-HU" sz="1600" i="1" dirty="0"/>
              <a:t>különböző ismérvkombinációknak</a:t>
            </a:r>
            <a:r>
              <a:rPr lang="hu-HU" sz="1600" dirty="0"/>
              <a:t> megfelelő személyeket.</a:t>
            </a:r>
          </a:p>
          <a:p>
            <a:pPr marL="0" indent="0" fontAlgn="base">
              <a:buNone/>
            </a:pPr>
            <a:r>
              <a:rPr lang="hu-HU" sz="1600" dirty="0"/>
              <a:t>A leggyakoribb ismérvkombinációk a lakosság főbb </a:t>
            </a:r>
            <a:r>
              <a:rPr lang="hu-HU" sz="1600" i="1" dirty="0"/>
              <a:t>demográfiai jellemzőin </a:t>
            </a:r>
            <a:r>
              <a:rPr lang="hu-HU" sz="1600" dirty="0"/>
              <a:t>alapulnak</a:t>
            </a:r>
          </a:p>
          <a:p>
            <a:pPr marL="0" indent="0" algn="ctr">
              <a:buNone/>
            </a:pPr>
            <a:r>
              <a:rPr lang="hu-HU" sz="1800" b="1" dirty="0"/>
              <a:t>koncentrált </a:t>
            </a:r>
            <a:r>
              <a:rPr lang="hu-HU" sz="1800" b="1" dirty="0" smtClean="0"/>
              <a:t>mintavétel</a:t>
            </a:r>
          </a:p>
          <a:p>
            <a:pPr marL="0" indent="0" algn="ctr">
              <a:buNone/>
            </a:pPr>
            <a:r>
              <a:rPr lang="hu-HU" sz="1600" b="1" dirty="0"/>
              <a:t> </a:t>
            </a:r>
            <a:r>
              <a:rPr lang="hu-HU" sz="1600" b="1" dirty="0" smtClean="0"/>
              <a:t> </a:t>
            </a:r>
            <a:r>
              <a:rPr lang="hu-HU" sz="1600" dirty="0" smtClean="0"/>
              <a:t>csak néhány</a:t>
            </a:r>
            <a:r>
              <a:rPr lang="hu-HU" sz="1600" dirty="0"/>
              <a:t>, a sokaság szempontjából legjellemzőbb és leggyakrabban előforduló típust vizsgálnak</a:t>
            </a:r>
          </a:p>
        </p:txBody>
      </p:sp>
    </p:spTree>
    <p:extLst>
      <p:ext uri="{BB962C8B-B14F-4D97-AF65-F5344CB8AC3E}">
        <p14:creationId xmlns:p14="http://schemas.microsoft.com/office/powerpoint/2010/main" val="198395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952500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hu-HU" dirty="0" smtClean="0"/>
              <a:t>A </a:t>
            </a:r>
            <a:r>
              <a:rPr lang="hu-HU" dirty="0" err="1" smtClean="0"/>
              <a:t>teljeskörű</a:t>
            </a:r>
            <a:r>
              <a:rPr lang="hu-HU" dirty="0" smtClean="0"/>
              <a:t> kutatás</a:t>
            </a:r>
          </a:p>
        </p:txBody>
      </p:sp>
      <p:sp>
        <p:nvSpPr>
          <p:cNvPr id="6349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hu-HU" dirty="0" err="1" smtClean="0"/>
              <a:t>Teljeskörű</a:t>
            </a:r>
            <a:r>
              <a:rPr lang="hu-HU" dirty="0" smtClean="0"/>
              <a:t> kutatást akkor végzünk, ha az a populáció </a:t>
            </a:r>
            <a:r>
              <a:rPr lang="hu-HU" b="1" dirty="0" smtClean="0"/>
              <a:t>minden</a:t>
            </a:r>
            <a:r>
              <a:rPr lang="hu-HU" dirty="0" smtClean="0"/>
              <a:t> tagját érinti.</a:t>
            </a:r>
          </a:p>
          <a:p>
            <a:pPr marL="0" indent="0" eaLnBrk="1" hangingPunct="1">
              <a:buNone/>
              <a:defRPr/>
            </a:pPr>
            <a:r>
              <a:rPr lang="hu-HU" dirty="0" smtClean="0"/>
              <a:t>Ebben az esetben az alapsokaságot pontosan meg kell határozni/leírni</a:t>
            </a:r>
          </a:p>
          <a:p>
            <a:pPr marL="0" indent="0" eaLnBrk="1" hangingPunct="1">
              <a:buNone/>
              <a:defRPr/>
            </a:pPr>
            <a:r>
              <a:rPr lang="hu-HU" dirty="0" smtClean="0"/>
              <a:t>pl.: népszámlálás, népszavazás</a:t>
            </a:r>
          </a:p>
          <a:p>
            <a:pPr marL="0" indent="0" eaLnBrk="1" hangingPunct="1">
              <a:buNone/>
              <a:defRPr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99469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683568" y="600944"/>
            <a:ext cx="7632848" cy="707886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4000" dirty="0" smtClean="0"/>
              <a:t>A mérés elmélete</a:t>
            </a:r>
            <a:endParaRPr lang="hu-HU" altLang="hu-HU" sz="4000" dirty="0"/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1186953" y="1772816"/>
            <a:ext cx="71294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2800" b="1" dirty="0" smtClean="0">
                <a:latin typeface="+mj-lt"/>
              </a:rPr>
              <a:t>Mennyiségi megállapítást teszünk az előre meghatározott és általánosan elfogadott </a:t>
            </a:r>
            <a:r>
              <a:rPr lang="hu-HU" altLang="hu-HU" sz="2800" b="1" dirty="0">
                <a:latin typeface="+mj-lt"/>
              </a:rPr>
              <a:t>„etalonnal</a:t>
            </a:r>
            <a:r>
              <a:rPr lang="hu-HU" altLang="hu-HU" sz="2800" b="1" dirty="0" smtClean="0">
                <a:latin typeface="+mj-lt"/>
              </a:rPr>
              <a:t>” való összehasonlítás alapján</a:t>
            </a:r>
            <a:endParaRPr lang="hu-HU" altLang="hu-HU" sz="2800" b="1" dirty="0">
              <a:latin typeface="+mj-lt"/>
            </a:endParaRP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1115516" y="4077072"/>
            <a:ext cx="72009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2400" b="1" dirty="0" smtClean="0">
                <a:latin typeface="+mj-lt"/>
              </a:rPr>
              <a:t>A mérés pl. egy </a:t>
            </a:r>
            <a:r>
              <a:rPr lang="hu-HU" altLang="hu-HU" sz="2400" b="1" dirty="0">
                <a:latin typeface="+mj-lt"/>
              </a:rPr>
              <a:t>fizikai vagy kémiai mennyiség nagyságának megadása a választott mértékegységben kifejezett </a:t>
            </a:r>
            <a:r>
              <a:rPr lang="hu-HU" altLang="hu-HU" sz="2400" b="1" dirty="0" smtClean="0">
                <a:latin typeface="+mj-lt"/>
              </a:rPr>
              <a:t>számértékével együtt</a:t>
            </a:r>
            <a:endParaRPr lang="hu-HU" altLang="hu-HU" sz="2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955540" y="3304141"/>
            <a:ext cx="8188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+mj-lt"/>
              </a:rPr>
              <a:t>Pl. összemérjük a távolugró ugrását a mérőszalag beosztásaival</a:t>
            </a:r>
            <a:endParaRPr lang="hu-HU" sz="2400" b="1" dirty="0">
              <a:latin typeface="+mj-lt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186953" y="5445224"/>
            <a:ext cx="7633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+mj-lt"/>
              </a:rPr>
              <a:t>Emiatt a szakdolgozatban a mért eredmények mellé a mértékegységet is MINDIG fel kell tüntetni. Grafikon esetén is!</a:t>
            </a:r>
            <a:endParaRPr lang="hu-HU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565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 animBg="1"/>
      <p:bldP spid="76805" grpId="0"/>
      <p:bldP spid="768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233227" y="404664"/>
            <a:ext cx="4824536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hu-HU" altLang="hu-HU" sz="2800" b="1" dirty="0" smtClean="0"/>
              <a:t>A tudományos kutatás III:</a:t>
            </a:r>
            <a:endParaRPr lang="hu-HU" altLang="hu-HU" sz="2800" b="1" dirty="0"/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971600" y="1093966"/>
            <a:ext cx="777665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hu-HU" altLang="hu-HU" sz="2800" dirty="0"/>
              <a:t>A „dolgok” kiderítésére való </a:t>
            </a:r>
            <a:r>
              <a:rPr lang="hu-HU" altLang="hu-HU" sz="2800" dirty="0" smtClean="0"/>
              <a:t>vállalkozás (</a:t>
            </a:r>
            <a:r>
              <a:rPr lang="hu-HU" altLang="hu-HU" sz="2800" dirty="0" err="1" smtClean="0"/>
              <a:t>Babbie</a:t>
            </a:r>
            <a:r>
              <a:rPr lang="hu-HU" altLang="hu-HU" sz="2800" dirty="0" smtClean="0"/>
              <a:t>, 1995)</a:t>
            </a:r>
            <a:endParaRPr lang="hu-HU" altLang="hu-HU" sz="2800" dirty="0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2592858" y="2137053"/>
            <a:ext cx="4105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hu-HU" altLang="hu-HU" sz="2800" dirty="0"/>
              <a:t>Összetevői: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187921" y="2700298"/>
            <a:ext cx="3384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800" dirty="0"/>
              <a:t>elmélet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5198756" y="2714566"/>
            <a:ext cx="3240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hu-HU" altLang="hu-HU" sz="2800" dirty="0"/>
              <a:t>(logikai aspektus)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187921" y="3660724"/>
            <a:ext cx="3457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800" dirty="0"/>
              <a:t>kutatásmódszertan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1187921" y="4742476"/>
            <a:ext cx="2879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800" dirty="0"/>
              <a:t>statisztika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4419285" y="4742476"/>
            <a:ext cx="45576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800" dirty="0"/>
              <a:t>(eszköz az összevetéshez)</a:t>
            </a:r>
          </a:p>
        </p:txBody>
      </p:sp>
    </p:spTree>
    <p:extLst>
      <p:ext uri="{BB962C8B-B14F-4D97-AF65-F5344CB8AC3E}">
        <p14:creationId xmlns:p14="http://schemas.microsoft.com/office/powerpoint/2010/main" val="196457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7" name="Text Box 9"/>
          <p:cNvSpPr txBox="1">
            <a:spLocks noChangeArrowheads="1"/>
          </p:cNvSpPr>
          <p:nvPr/>
        </p:nvSpPr>
        <p:spPr bwMode="auto">
          <a:xfrm>
            <a:off x="888430" y="332656"/>
            <a:ext cx="7271890" cy="707886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4000" dirty="0"/>
              <a:t>A </a:t>
            </a:r>
            <a:r>
              <a:rPr lang="hu-HU" altLang="hu-HU" sz="4000" dirty="0" smtClean="0"/>
              <a:t>mérés </a:t>
            </a:r>
            <a:r>
              <a:rPr lang="hu-HU" altLang="hu-HU" sz="4000" dirty="0"/>
              <a:t>lépései</a:t>
            </a:r>
          </a:p>
        </p:txBody>
      </p:sp>
      <p:sp>
        <p:nvSpPr>
          <p:cNvPr id="119818" name="Text Box 10"/>
          <p:cNvSpPr txBox="1">
            <a:spLocks noChangeArrowheads="1"/>
          </p:cNvSpPr>
          <p:nvPr/>
        </p:nvSpPr>
        <p:spPr bwMode="auto">
          <a:xfrm>
            <a:off x="443508" y="1268760"/>
            <a:ext cx="88810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000" b="1" dirty="0" smtClean="0"/>
              <a:t>1. A cél megfogalmazása – Mit akarunk megtudni a méréssel?</a:t>
            </a:r>
            <a:endParaRPr lang="hu-HU" altLang="hu-HU" sz="2000" b="1" dirty="0"/>
          </a:p>
        </p:txBody>
      </p:sp>
      <p:sp>
        <p:nvSpPr>
          <p:cNvPr id="119819" name="Text Box 11"/>
          <p:cNvSpPr txBox="1">
            <a:spLocks noChangeArrowheads="1"/>
          </p:cNvSpPr>
          <p:nvPr/>
        </p:nvSpPr>
        <p:spPr bwMode="auto">
          <a:xfrm>
            <a:off x="469384" y="1772816"/>
            <a:ext cx="6550888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000" b="1" dirty="0" smtClean="0"/>
              <a:t>2. </a:t>
            </a:r>
            <a:r>
              <a:rPr lang="hu-HU" altLang="hu-HU" sz="2000" b="1" dirty="0"/>
              <a:t>A</a:t>
            </a:r>
            <a:r>
              <a:rPr lang="hu-HU" altLang="hu-HU" sz="2000" b="1" dirty="0" smtClean="0"/>
              <a:t>z előzetes </a:t>
            </a:r>
            <a:r>
              <a:rPr lang="hu-HU" altLang="hu-HU" sz="2000" b="1" dirty="0"/>
              <a:t>ismeretek </a:t>
            </a:r>
            <a:r>
              <a:rPr lang="hu-HU" altLang="hu-HU" sz="2000" b="1" dirty="0" smtClean="0"/>
              <a:t>összegyűjtése 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2000" b="1" dirty="0"/>
              <a:t>	</a:t>
            </a:r>
            <a:r>
              <a:rPr lang="hu-HU" altLang="hu-HU" sz="2000" b="1" dirty="0" smtClean="0"/>
              <a:t>Mások milyen változókat mértek?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2000" b="1" dirty="0" smtClean="0"/>
              <a:t>	Mások milyen módszerrel mértek?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2000" b="1" dirty="0" smtClean="0"/>
              <a:t>	Mások milyen eredményre jutottak?</a:t>
            </a:r>
          </a:p>
        </p:txBody>
      </p:sp>
      <p:sp>
        <p:nvSpPr>
          <p:cNvPr id="119820" name="Text Box 12"/>
          <p:cNvSpPr txBox="1">
            <a:spLocks noChangeArrowheads="1"/>
          </p:cNvSpPr>
          <p:nvPr/>
        </p:nvSpPr>
        <p:spPr bwMode="auto">
          <a:xfrm>
            <a:off x="407740" y="3513793"/>
            <a:ext cx="6553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2000" b="1" dirty="0" smtClean="0"/>
              <a:t>3. A mérési </a:t>
            </a:r>
            <a:r>
              <a:rPr lang="hu-HU" altLang="hu-HU" sz="2000" b="1" dirty="0"/>
              <a:t>eljárás megtervezése </a:t>
            </a:r>
          </a:p>
          <a:p>
            <a:pPr eaLnBrk="1" hangingPunct="1"/>
            <a:r>
              <a:rPr lang="hu-HU" altLang="hu-HU" sz="2000" b="1" dirty="0" smtClean="0"/>
              <a:t>	Kiket mérünk?</a:t>
            </a:r>
          </a:p>
          <a:p>
            <a:pPr eaLnBrk="1" hangingPunct="1"/>
            <a:r>
              <a:rPr lang="hu-HU" altLang="hu-HU" sz="2000" b="1" dirty="0"/>
              <a:t>	</a:t>
            </a:r>
            <a:r>
              <a:rPr lang="hu-HU" altLang="hu-HU" sz="2000" b="1" dirty="0" smtClean="0"/>
              <a:t>Mivel, milyen mérőeszközzel?</a:t>
            </a:r>
          </a:p>
          <a:p>
            <a:pPr eaLnBrk="1" hangingPunct="1"/>
            <a:r>
              <a:rPr lang="hu-HU" altLang="hu-HU" sz="2000" b="1" dirty="0"/>
              <a:t>	</a:t>
            </a:r>
            <a:r>
              <a:rPr lang="hu-HU" altLang="hu-HU" sz="2000" b="1" dirty="0" smtClean="0"/>
              <a:t>Hogyan, milyen </a:t>
            </a:r>
            <a:r>
              <a:rPr lang="hu-HU" altLang="hu-HU" sz="2000" b="1" dirty="0" err="1" smtClean="0"/>
              <a:t>protokol</a:t>
            </a:r>
            <a:r>
              <a:rPr lang="hu-HU" altLang="hu-HU" sz="2000" b="1" dirty="0" smtClean="0"/>
              <a:t> szerint?</a:t>
            </a:r>
            <a:endParaRPr lang="hu-HU" altLang="hu-HU" sz="2000" b="1" dirty="0"/>
          </a:p>
        </p:txBody>
      </p:sp>
      <p:sp>
        <p:nvSpPr>
          <p:cNvPr id="119822" name="Text Box 14"/>
          <p:cNvSpPr txBox="1">
            <a:spLocks noChangeArrowheads="1"/>
          </p:cNvSpPr>
          <p:nvPr/>
        </p:nvSpPr>
        <p:spPr bwMode="auto">
          <a:xfrm>
            <a:off x="289312" y="4939045"/>
            <a:ext cx="49307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000" b="1" dirty="0" smtClean="0"/>
              <a:t>4. Műszerek beállítása, ellenőrzés</a:t>
            </a:r>
            <a:endParaRPr lang="hu-HU" altLang="hu-HU" sz="2000" b="1" dirty="0"/>
          </a:p>
        </p:txBody>
      </p:sp>
      <p:sp>
        <p:nvSpPr>
          <p:cNvPr id="119824" name="Text Box 16"/>
          <p:cNvSpPr txBox="1">
            <a:spLocks noChangeArrowheads="1"/>
          </p:cNvSpPr>
          <p:nvPr/>
        </p:nvSpPr>
        <p:spPr bwMode="auto">
          <a:xfrm>
            <a:off x="290047" y="5970527"/>
            <a:ext cx="2952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000" b="1" dirty="0"/>
              <a:t>6</a:t>
            </a:r>
            <a:r>
              <a:rPr lang="hu-HU" altLang="hu-HU" sz="2000" b="1" dirty="0" smtClean="0"/>
              <a:t>. Kiértékelés</a:t>
            </a:r>
            <a:endParaRPr lang="hu-HU" altLang="hu-HU" sz="2000" b="1" dirty="0"/>
          </a:p>
        </p:txBody>
      </p:sp>
      <p:sp>
        <p:nvSpPr>
          <p:cNvPr id="3" name="Szalagnyíl balra 2"/>
          <p:cNvSpPr/>
          <p:nvPr/>
        </p:nvSpPr>
        <p:spPr>
          <a:xfrm rot="10800000" flipH="1">
            <a:off x="5064426" y="3507883"/>
            <a:ext cx="1163758" cy="2658698"/>
          </a:xfrm>
          <a:prstGeom prst="curvedLeftArrow">
            <a:avLst>
              <a:gd name="adj1" fmla="val 18190"/>
              <a:gd name="adj2" fmla="val 73856"/>
              <a:gd name="adj3" fmla="val 310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449970" y="3784883"/>
            <a:ext cx="25445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Amennyiben szükséges korrekciók, módosítások tehetők az eljárásban</a:t>
            </a:r>
            <a:endParaRPr lang="hu-HU" sz="2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7504" y="6342855"/>
            <a:ext cx="8900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Érdemes egy próbamérést, egy </a:t>
            </a:r>
            <a:r>
              <a:rPr lang="hu-HU" sz="2400" dirty="0" err="1" smtClean="0"/>
              <a:t>Pilot-ot</a:t>
            </a:r>
            <a:r>
              <a:rPr lang="hu-HU" sz="2400" dirty="0" smtClean="0"/>
              <a:t> csinálni a végleges mérés előtt</a:t>
            </a:r>
            <a:endParaRPr lang="hu-HU" sz="24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161078" y="5339155"/>
            <a:ext cx="3964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5. A mérés megvalósítása</a:t>
            </a: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160720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7" grpId="0" animBg="1"/>
      <p:bldP spid="119818" grpId="0"/>
      <p:bldP spid="119819" grpId="0"/>
      <p:bldP spid="119820" grpId="0"/>
      <p:bldP spid="119822" grpId="0"/>
      <p:bldP spid="119824" grpId="0"/>
      <p:bldP spid="3" grpId="0" animBg="1"/>
      <p:bldP spid="4" grpId="0"/>
      <p:bldP spid="5" grpId="0"/>
      <p:bldP spid="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2281453" y="3878634"/>
            <a:ext cx="50801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800" dirty="0"/>
              <a:t>2. </a:t>
            </a:r>
            <a:r>
              <a:rPr lang="hu-HU" altLang="hu-HU" sz="2800" dirty="0" smtClean="0"/>
              <a:t>Mérési eszköz és eljárás</a:t>
            </a:r>
            <a:endParaRPr lang="hu-HU" altLang="hu-HU" sz="2800" dirty="0"/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827456" y="4377298"/>
            <a:ext cx="691309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2000" dirty="0" smtClean="0"/>
              <a:t>az </a:t>
            </a:r>
            <a:r>
              <a:rPr lang="hu-HU" altLang="hu-HU" sz="2000" dirty="0"/>
              <a:t>információt hordozó jel gyűjtésére szolgáló </a:t>
            </a:r>
            <a:r>
              <a:rPr lang="hu-HU" altLang="hu-HU" sz="2000" dirty="0" smtClean="0"/>
              <a:t>mérőeszköz -  A gyártót, típust (gyártási számot, gyártás évét) fel kell tüntetni – és a mérési protokoll.</a:t>
            </a:r>
            <a:endParaRPr lang="hu-HU" altLang="hu-HU" dirty="0"/>
          </a:p>
        </p:txBody>
      </p:sp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2984803" y="5346794"/>
            <a:ext cx="3673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800" dirty="0"/>
              <a:t>3. </a:t>
            </a:r>
            <a:r>
              <a:rPr lang="hu-HU" altLang="hu-HU" sz="2800" dirty="0" smtClean="0"/>
              <a:t>Mérési </a:t>
            </a:r>
            <a:r>
              <a:rPr lang="hu-HU" altLang="hu-HU" sz="2800" dirty="0"/>
              <a:t>eredmény</a:t>
            </a: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861776" y="5870014"/>
            <a:ext cx="73808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2000" dirty="0"/>
              <a:t>M</a:t>
            </a:r>
            <a:r>
              <a:rPr lang="hu-HU" altLang="hu-HU" sz="2000" dirty="0" smtClean="0"/>
              <a:t>érőszám és mértékegység. A szakdolgozat korlátolt terjedelme miatt gyakran szelektálni kell a mért eredmények között.</a:t>
            </a:r>
            <a:endParaRPr lang="hu-HU" altLang="hu-HU" sz="2000" dirty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399903" y="266745"/>
            <a:ext cx="6480720" cy="707886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4000" dirty="0"/>
              <a:t>A mérési folyamat elemei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09032" y="1926036"/>
            <a:ext cx="8439431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000" dirty="0"/>
              <a:t>                                    </a:t>
            </a:r>
            <a:r>
              <a:rPr lang="hu-HU" altLang="hu-HU" sz="2800" dirty="0" smtClean="0"/>
              <a:t>1</a:t>
            </a:r>
            <a:r>
              <a:rPr lang="hu-HU" altLang="hu-HU" sz="2800" dirty="0"/>
              <a:t>. Mérendő objektum</a:t>
            </a:r>
          </a:p>
          <a:p>
            <a:pPr algn="ctr" eaLnBrk="1" hangingPunct="1">
              <a:spcBef>
                <a:spcPct val="50000"/>
              </a:spcBef>
            </a:pPr>
            <a:r>
              <a:rPr lang="hu-HU" altLang="hu-HU" sz="2000" dirty="0" smtClean="0"/>
              <a:t>a mérést magában foglaló feladat (pl. vizsgálat, kísérlet, modellezés) tárgya, melyről információt (adatot) gyűjtünk; általában a mérési személyek. A vizsgálati személyek csoportját alapstatisztikai mutatókkal jellemezni kell. (Elemszám, Nem, Kor, TM, TT, Sportág, </a:t>
            </a:r>
            <a:r>
              <a:rPr lang="hu-HU" altLang="hu-HU" sz="2000" dirty="0" err="1" smtClean="0"/>
              <a:t>stb</a:t>
            </a:r>
            <a:r>
              <a:rPr lang="hu-HU" altLang="hu-HU" sz="2000" dirty="0" smtClean="0"/>
              <a:t>…)</a:t>
            </a:r>
            <a:endParaRPr lang="hu-HU" altLang="hu-HU" sz="20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637992" y="1177399"/>
            <a:ext cx="74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Ezeket a szakdolgozat  anyag és módszer fejezetében részletesen le kell írni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93348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/>
      <p:bldP spid="78853" grpId="0"/>
      <p:bldP spid="78861" grpId="0"/>
      <p:bldP spid="78862" grpId="0"/>
      <p:bldP spid="15" grpId="0" animBg="1"/>
      <p:bldP spid="16" grpId="0"/>
      <p:bldP spid="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9580" y="116632"/>
            <a:ext cx="8229600" cy="648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hu-HU" dirty="0" smtClean="0"/>
              <a:t>Mérési hibák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-15240" y="935504"/>
            <a:ext cx="915924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 smtClean="0"/>
              <a:t>EREDETÜK </a:t>
            </a:r>
            <a:r>
              <a:rPr lang="hu-HU" sz="2000" b="1" dirty="0"/>
              <a:t>SZERINT </a:t>
            </a:r>
            <a:endParaRPr lang="hu-HU" sz="2000" b="1" dirty="0" smtClean="0"/>
          </a:p>
          <a:p>
            <a:r>
              <a:rPr lang="hu-HU" sz="2000" b="1" dirty="0" smtClean="0"/>
              <a:t>Műszerhibák</a:t>
            </a:r>
            <a:r>
              <a:rPr lang="hu-HU" sz="2000" b="1" dirty="0"/>
              <a:t>.</a:t>
            </a:r>
            <a:r>
              <a:rPr lang="hu-HU" sz="2000" dirty="0"/>
              <a:t> Ha egy fizikai mennyiség ismert értékét egy műszerrel megmérjük, akkor ez az érték általában különbözik az ismert értéktől. A mérőműszer hibája a két érték különbsége. </a:t>
            </a:r>
            <a:endParaRPr lang="hu-HU" sz="2000" dirty="0" smtClean="0"/>
          </a:p>
          <a:p>
            <a:r>
              <a:rPr lang="hu-HU" sz="2000" b="1" dirty="0" smtClean="0"/>
              <a:t>Mérési </a:t>
            </a:r>
            <a:r>
              <a:rPr lang="hu-HU" sz="2000" b="1" dirty="0"/>
              <a:t>módszer hibája. </a:t>
            </a:r>
            <a:r>
              <a:rPr lang="hu-HU" sz="2000" dirty="0"/>
              <a:t>A mérési eredmény megállapításához szükséges fizikai mennyiségek érzékelését és a kapcsolódó számítási eljárásokat terhelő azon hibák összessége, amelyek a választott mérési módszerből következnek. </a:t>
            </a:r>
            <a:endParaRPr lang="hu-HU" sz="2000" dirty="0" smtClean="0"/>
          </a:p>
          <a:p>
            <a:r>
              <a:rPr lang="hu-HU" sz="2000" b="1" dirty="0" smtClean="0"/>
              <a:t>A </a:t>
            </a:r>
            <a:r>
              <a:rPr lang="hu-HU" sz="2000" b="1" dirty="0"/>
              <a:t>mérendő mennyiség okozta hibák. </a:t>
            </a:r>
            <a:r>
              <a:rPr lang="hu-HU" sz="2000" dirty="0"/>
              <a:t>Azok a hibák, amelyeknek oka, a hogy a mérendő mennyiség vagy az azt hordozó tárgy geometriai vagy egyéb jellemzői nem elég határozottak. </a:t>
            </a:r>
            <a:endParaRPr lang="hu-HU" sz="2000" dirty="0" smtClean="0"/>
          </a:p>
          <a:p>
            <a:r>
              <a:rPr lang="hu-HU" sz="2000" b="1" dirty="0" smtClean="0"/>
              <a:t>Személyi </a:t>
            </a:r>
            <a:r>
              <a:rPr lang="hu-HU" sz="2000" b="1" dirty="0"/>
              <a:t>hibák. </a:t>
            </a:r>
            <a:r>
              <a:rPr lang="hu-HU" sz="2000" dirty="0"/>
              <a:t>A mérést végző személy fizikai és szellemi képességei, pillanatnyi figyelmetlensége vagy fáradtsága következtében keletkező különböző hibák. </a:t>
            </a:r>
            <a:endParaRPr lang="hu-HU" sz="2000" dirty="0" smtClean="0"/>
          </a:p>
          <a:p>
            <a:r>
              <a:rPr lang="hu-HU" sz="2000" b="1" dirty="0" smtClean="0"/>
              <a:t>Kezdeti beállítási hibák</a:t>
            </a:r>
            <a:r>
              <a:rPr lang="hu-HU" sz="2000" b="1" dirty="0"/>
              <a:t>. </a:t>
            </a:r>
            <a:r>
              <a:rPr lang="hu-HU" sz="2000" dirty="0" smtClean="0"/>
              <a:t>A mérőműszer nem megfelelő beállításából fakadnak.</a:t>
            </a:r>
          </a:p>
          <a:p>
            <a:r>
              <a:rPr lang="hu-HU" sz="2000" b="1" dirty="0" smtClean="0"/>
              <a:t>Becslési </a:t>
            </a:r>
            <a:r>
              <a:rPr lang="hu-HU" sz="2000" b="1" dirty="0"/>
              <a:t>hiba. </a:t>
            </a:r>
            <a:r>
              <a:rPr lang="hu-HU" sz="2000" dirty="0"/>
              <a:t>Az egyéni becslési képesség különböző volta miatt egyes észlelők ugyanazon index- és skálahelyzet esetén bizonyos tört részt a becsléskor előnyben részesítenek. </a:t>
            </a:r>
            <a:endParaRPr lang="hu-HU" sz="2000" dirty="0" smtClean="0"/>
          </a:p>
          <a:p>
            <a:r>
              <a:rPr lang="hu-HU" sz="2000" b="1" dirty="0" smtClean="0"/>
              <a:t>Környezeti </a:t>
            </a:r>
            <a:r>
              <a:rPr lang="hu-HU" sz="2000" b="1" dirty="0"/>
              <a:t>hibák. </a:t>
            </a:r>
            <a:r>
              <a:rPr lang="hu-HU" sz="2000" dirty="0"/>
              <a:t>A mérés környezetének a mérési eredményt befolyásoló egyes jellemzői által okozott hibák (pl. környezeti hőmérséklet, légnedvesség, légnyomás, elektromos és mágneses tér stb.). </a:t>
            </a:r>
          </a:p>
        </p:txBody>
      </p:sp>
    </p:spTree>
    <p:extLst>
      <p:ext uri="{BB962C8B-B14F-4D97-AF65-F5344CB8AC3E}">
        <p14:creationId xmlns:p14="http://schemas.microsoft.com/office/powerpoint/2010/main" val="338109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51411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2400" b="1" dirty="0"/>
              <a:t>JELLEGÜK </a:t>
            </a:r>
            <a:r>
              <a:rPr lang="hu-HU" sz="2400" b="1" dirty="0" smtClean="0"/>
              <a:t>SZERINT</a:t>
            </a:r>
          </a:p>
          <a:p>
            <a:pPr marL="0" indent="0">
              <a:buNone/>
            </a:pPr>
            <a:r>
              <a:rPr lang="hu-HU" sz="2400" b="1" dirty="0" smtClean="0"/>
              <a:t>Rendszeres (szisztematikus) </a:t>
            </a:r>
            <a:r>
              <a:rPr lang="hu-HU" sz="2400" b="1" dirty="0"/>
              <a:t>hibák. </a:t>
            </a:r>
            <a:r>
              <a:rPr lang="hu-HU" sz="2400" dirty="0"/>
              <a:t>A mért értéket terhelő hibák </a:t>
            </a:r>
            <a:r>
              <a:rPr lang="hu-HU" sz="2400" dirty="0" smtClean="0"/>
              <a:t>egy </a:t>
            </a:r>
            <a:r>
              <a:rPr lang="hu-HU" sz="2400" dirty="0"/>
              <a:t>részének természete és jellege </a:t>
            </a:r>
            <a:r>
              <a:rPr lang="hu-HU" sz="2400" dirty="0" smtClean="0"/>
              <a:t>ismeretes. A hiba nagysága </a:t>
            </a:r>
            <a:r>
              <a:rPr lang="hu-HU" sz="2400" dirty="0"/>
              <a:t>és előjele a mérés folyamán állandó és meghatározható. </a:t>
            </a:r>
            <a:r>
              <a:rPr lang="hu-HU" sz="2400" dirty="0" smtClean="0"/>
              <a:t>Ezek </a:t>
            </a:r>
            <a:r>
              <a:rPr lang="hu-HU" sz="2400" dirty="0"/>
              <a:t>vagy állandók, vagy meghatározott törvény szerint ismétlődnek és </a:t>
            </a:r>
            <a:r>
              <a:rPr lang="hu-HU" sz="2400" dirty="0" smtClean="0"/>
              <a:t>változnak. </a:t>
            </a:r>
          </a:p>
          <a:p>
            <a:pPr marL="0" indent="0">
              <a:buNone/>
            </a:pPr>
            <a:r>
              <a:rPr lang="hu-HU" sz="2400" b="1" dirty="0" smtClean="0"/>
              <a:t>Korrekció:</a:t>
            </a:r>
            <a:r>
              <a:rPr lang="hu-HU" sz="2400" dirty="0" smtClean="0"/>
              <a:t> </a:t>
            </a:r>
            <a:r>
              <a:rPr lang="hu-HU" sz="2400" dirty="0"/>
              <a:t>A rendszeres hiba ellenkező előjellel </a:t>
            </a:r>
            <a:r>
              <a:rPr lang="hu-HU" sz="2400" dirty="0" smtClean="0"/>
              <a:t>figyelembevett értéke</a:t>
            </a:r>
            <a:r>
              <a:rPr lang="hu-HU" sz="2400" dirty="0"/>
              <a:t>. </a:t>
            </a:r>
            <a:endParaRPr lang="hu-HU" sz="2400" dirty="0" smtClean="0"/>
          </a:p>
          <a:p>
            <a:pPr marL="0" indent="0">
              <a:buNone/>
            </a:pPr>
            <a:r>
              <a:rPr lang="hu-HU" sz="2400" b="1" dirty="0" smtClean="0"/>
              <a:t>Véletlen </a:t>
            </a:r>
            <a:r>
              <a:rPr lang="hu-HU" sz="2400" b="1" dirty="0"/>
              <a:t>hibák. </a:t>
            </a:r>
            <a:r>
              <a:rPr lang="hu-HU" sz="2400" dirty="0" smtClean="0"/>
              <a:t>A hibák előfordulása </a:t>
            </a:r>
            <a:r>
              <a:rPr lang="hu-HU" sz="2400" dirty="0"/>
              <a:t>nem törvényszerű, jellegük gyakran ismeretlen, nagyságuk pedig az egyes méréseknél nem vehető figyelembe. Többszöri mérés esetén azonban a helyes </a:t>
            </a:r>
            <a:r>
              <a:rPr lang="hu-HU" sz="2400" dirty="0" smtClean="0"/>
              <a:t>eredmény megközelíthető.</a:t>
            </a:r>
          </a:p>
          <a:p>
            <a:pPr marL="0" indent="0">
              <a:buNone/>
            </a:pPr>
            <a:r>
              <a:rPr lang="hu-HU" sz="2400" dirty="0" smtClean="0"/>
              <a:t> </a:t>
            </a:r>
            <a:r>
              <a:rPr lang="hu-HU" sz="2400" b="1" dirty="0"/>
              <a:t>Durva hibák. </a:t>
            </a:r>
            <a:r>
              <a:rPr lang="hu-HU" sz="2400" dirty="0"/>
              <a:t>Erős környezeti hatás vagy személyi tévedés következtében fellépő hiba, amely a mért értéket nagymértékben megváltoztatja. </a:t>
            </a:r>
            <a:endParaRPr lang="hu-HU" sz="2400" dirty="0" smtClean="0"/>
          </a:p>
          <a:p>
            <a:pPr marL="0" indent="0">
              <a:buNone/>
            </a:pPr>
            <a:r>
              <a:rPr lang="hu-HU" sz="2400" dirty="0" smtClean="0"/>
              <a:t>Bármilyen </a:t>
            </a:r>
            <a:r>
              <a:rPr lang="hu-HU" sz="2400" dirty="0"/>
              <a:t>jól és alapos körültekintéssel is végezzük el a mérést, a mérési eredmény nem pontos. A mérésnek hibája van. Ez a mért érték (x1 ) és a helyes érték ( x ) különbsége. A</a:t>
            </a:r>
            <a:r>
              <a:rPr lang="hu-HU" sz="2400" dirty="0" smtClean="0"/>
              <a:t> </a:t>
            </a:r>
            <a:r>
              <a:rPr lang="hu-HU" sz="2400" dirty="0"/>
              <a:t>mérési hiba (</a:t>
            </a:r>
            <a:r>
              <a:rPr lang="hu-HU" sz="2400" dirty="0" err="1"/>
              <a:t>Hi</a:t>
            </a:r>
            <a:r>
              <a:rPr lang="hu-HU" sz="2400" dirty="0"/>
              <a:t> </a:t>
            </a:r>
            <a:r>
              <a:rPr lang="hu-HU" sz="2400" dirty="0" smtClean="0"/>
              <a:t>): </a:t>
            </a:r>
          </a:p>
          <a:p>
            <a:pPr marL="0" indent="0">
              <a:buNone/>
            </a:pPr>
            <a:r>
              <a:rPr lang="hu-HU" sz="2400" dirty="0" err="1" smtClean="0"/>
              <a:t>Hi</a:t>
            </a:r>
            <a:r>
              <a:rPr lang="hu-HU" sz="2400" dirty="0"/>
              <a:t> </a:t>
            </a:r>
            <a:r>
              <a:rPr lang="hu-HU" sz="2400" dirty="0" smtClean="0"/>
              <a:t>= </a:t>
            </a:r>
            <a:r>
              <a:rPr lang="hu-HU" sz="2400" dirty="0"/>
              <a:t>x1 </a:t>
            </a:r>
            <a:r>
              <a:rPr lang="hu-HU" sz="2400" dirty="0" smtClean="0"/>
              <a:t>- </a:t>
            </a:r>
            <a:r>
              <a:rPr lang="hu-HU" sz="24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8045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Adatok osztályozása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3332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06399" y="-56551"/>
            <a:ext cx="8510588" cy="1100138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hu-HU" dirty="0" smtClean="0"/>
              <a:t>A változók típusai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522629" y="1894844"/>
            <a:ext cx="4184650" cy="2239963"/>
          </a:xfrm>
        </p:spPr>
        <p:txBody>
          <a:bodyPr>
            <a:normAutofit fontScale="92500"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 b="1" dirty="0" smtClean="0">
                <a:solidFill>
                  <a:srgbClr val="FF0000"/>
                </a:solidFill>
              </a:rPr>
              <a:t>független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 b="1" dirty="0" smtClean="0">
                <a:solidFill>
                  <a:srgbClr val="FF0000"/>
                </a:solidFill>
              </a:rPr>
              <a:t>(aktív)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 dirty="0" smtClean="0">
                <a:cs typeface="Arial" charset="0"/>
              </a:rPr>
              <a:t>a kutató adja meg, módosítja,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 dirty="0" smtClean="0">
                <a:cs typeface="Arial" charset="0"/>
              </a:rPr>
              <a:t>ennek hatását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 dirty="0" smtClean="0">
                <a:cs typeface="Arial" charset="0"/>
              </a:rPr>
              <a:t>vizsgáljuk (ok)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hu-HU" dirty="0" smtClean="0"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hu-HU" dirty="0" smtClean="0"/>
          </a:p>
        </p:txBody>
      </p:sp>
      <p:sp>
        <p:nvSpPr>
          <p:cNvPr id="89092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25292" y="1846862"/>
            <a:ext cx="4191000" cy="259873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 b="1" dirty="0" smtClean="0">
                <a:solidFill>
                  <a:srgbClr val="FF0000"/>
                </a:solidFill>
              </a:rPr>
              <a:t>függő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 b="1" dirty="0" smtClean="0">
                <a:solidFill>
                  <a:srgbClr val="FF0000"/>
                </a:solidFill>
              </a:rPr>
              <a:t>(passzív)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 dirty="0" smtClean="0"/>
              <a:t>a független v.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 dirty="0" smtClean="0"/>
              <a:t>hatására módosul,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 dirty="0" smtClean="0"/>
              <a:t>attól függ</a:t>
            </a: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3884612" y="1056287"/>
            <a:ext cx="15843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hu-HU" altLang="hu-HU" sz="3000" dirty="0"/>
              <a:t>változók</a:t>
            </a:r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auto">
          <a:xfrm>
            <a:off x="5468937" y="1630962"/>
            <a:ext cx="50323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9095" name="Line 7"/>
          <p:cNvSpPr>
            <a:spLocks noChangeShapeType="1"/>
          </p:cNvSpPr>
          <p:nvPr/>
        </p:nvSpPr>
        <p:spPr bwMode="auto">
          <a:xfrm flipH="1">
            <a:off x="3452812" y="1630962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107504" y="4194956"/>
            <a:ext cx="90364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Pl</a:t>
            </a:r>
            <a:r>
              <a:rPr lang="hu-HU" sz="2400" dirty="0" smtClean="0"/>
              <a:t>: a bevitt energia (kalória) mennyiben befolyásolja a leadott teljesítményt?</a:t>
            </a:r>
          </a:p>
          <a:p>
            <a:r>
              <a:rPr lang="hu-HU" sz="2400" dirty="0" smtClean="0"/>
              <a:t>	A bevitt kalória a független változó</a:t>
            </a:r>
          </a:p>
          <a:p>
            <a:r>
              <a:rPr lang="hu-HU" sz="2400" dirty="0" smtClean="0"/>
              <a:t>	A leadott teljesítmény a függő változó</a:t>
            </a:r>
          </a:p>
          <a:p>
            <a:r>
              <a:rPr lang="hu-HU" sz="2400" dirty="0" smtClean="0"/>
              <a:t>Vagyis ha a független változó nagyságát a kísérlet vezetője megváltoztatja, a függő változó is megváltozik, ugyanis „függ” a másik változótól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6671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9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9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9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9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9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9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9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9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9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uiExpand="1" build="p"/>
      <p:bldP spid="89092" grpId="0" uiExpand="1" build="p"/>
      <p:bldP spid="89093" grpId="0"/>
      <p:bldP spid="89094" grpId="0" animBg="1"/>
      <p:bldP spid="89095" grpId="0" animBg="1"/>
      <p:bldP spid="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Fekete doboz modell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3059832" y="2708920"/>
            <a:ext cx="3024336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1619672" y="2852936"/>
            <a:ext cx="12961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1619672" y="3140968"/>
            <a:ext cx="12961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>
            <a:off x="1619672" y="3553976"/>
            <a:ext cx="12961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1606380" y="4251176"/>
            <a:ext cx="12961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>
            <a:off x="1619672" y="3933056"/>
            <a:ext cx="12961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>
            <a:off x="6228184" y="3140968"/>
            <a:ext cx="12961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>
            <a:off x="6228184" y="3573016"/>
            <a:ext cx="12961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6228184" y="4077072"/>
            <a:ext cx="12961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1409507" y="1912476"/>
            <a:ext cx="18543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FF0000"/>
                </a:solidFill>
              </a:rPr>
              <a:t>Független</a:t>
            </a:r>
            <a:endParaRPr lang="hu-HU" sz="3200" b="1" dirty="0">
              <a:solidFill>
                <a:srgbClr val="FF0000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6228184" y="1912475"/>
            <a:ext cx="11955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FF0000"/>
                </a:solidFill>
              </a:rPr>
              <a:t>Függő</a:t>
            </a:r>
            <a:endParaRPr lang="hu-HU" sz="3200" b="1" dirty="0">
              <a:solidFill>
                <a:srgbClr val="FF0000"/>
              </a:solidFill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3075464" y="2708920"/>
            <a:ext cx="3024336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741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Fekete doboz modell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3059832" y="2708920"/>
            <a:ext cx="3024336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1619672" y="2852936"/>
            <a:ext cx="12961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1619672" y="3140968"/>
            <a:ext cx="12961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>
            <a:off x="1619672" y="3553976"/>
            <a:ext cx="12961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1606380" y="4251176"/>
            <a:ext cx="12961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>
            <a:off x="1619672" y="3933056"/>
            <a:ext cx="12961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>
            <a:off x="6228184" y="3140968"/>
            <a:ext cx="12961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>
            <a:off x="6228184" y="3573016"/>
            <a:ext cx="12961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6228184" y="4077072"/>
            <a:ext cx="12961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1409507" y="1912476"/>
            <a:ext cx="18543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FF0000"/>
                </a:solidFill>
              </a:rPr>
              <a:t>Független</a:t>
            </a:r>
            <a:endParaRPr lang="hu-HU" sz="3200" b="1" dirty="0">
              <a:solidFill>
                <a:srgbClr val="FF0000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6228184" y="1912475"/>
            <a:ext cx="11955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FF0000"/>
                </a:solidFill>
              </a:rPr>
              <a:t>Függő</a:t>
            </a:r>
            <a:endParaRPr lang="hu-HU" sz="3200" b="1" dirty="0">
              <a:solidFill>
                <a:srgbClr val="FF0000"/>
              </a:solidFill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3075464" y="2708920"/>
            <a:ext cx="3024336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1093912" y="5693350"/>
            <a:ext cx="7726560" cy="976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Csak egy független változó befolyásolja a vizsgálni kívánt függő változót? </a:t>
            </a:r>
            <a:endParaRPr lang="hu-HU" sz="28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1115616" y="4581128"/>
            <a:ext cx="7536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Lehet-e e többi független változót állandónak tartani, ha csak egy </a:t>
            </a:r>
            <a:r>
              <a:rPr lang="hu-HU" sz="2800" dirty="0" err="1" smtClean="0"/>
              <a:t>f.len</a:t>
            </a:r>
            <a:r>
              <a:rPr lang="hu-HU" sz="2800" dirty="0" smtClean="0"/>
              <a:t> változót változtatunk?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31955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5164" y="260648"/>
            <a:ext cx="8229600" cy="1143000"/>
          </a:xfrm>
        </p:spPr>
        <p:txBody>
          <a:bodyPr>
            <a:noAutofit/>
          </a:bodyPr>
          <a:lstStyle/>
          <a:p>
            <a:r>
              <a:rPr lang="hu-HU" sz="2800" dirty="0" smtClean="0"/>
              <a:t>Hogyan ellenőrizhető, hogy csak a kutató által megváltoztatott független változó eredményezi a függő változóban az eltérést</a:t>
            </a:r>
            <a:endParaRPr lang="hu-HU" sz="2800" dirty="0"/>
          </a:p>
        </p:txBody>
      </p:sp>
      <p:sp>
        <p:nvSpPr>
          <p:cNvPr id="4" name="Téglalap 3"/>
          <p:cNvSpPr/>
          <p:nvPr/>
        </p:nvSpPr>
        <p:spPr>
          <a:xfrm>
            <a:off x="1845648" y="2060848"/>
            <a:ext cx="1584176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5950104" y="4581128"/>
            <a:ext cx="1584176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5950104" y="2060848"/>
            <a:ext cx="1584176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1845648" y="4581128"/>
            <a:ext cx="1584176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2013398" y="2308230"/>
            <a:ext cx="1248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VIZSGÁLATI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6117854" y="2308230"/>
            <a:ext cx="1248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VIZSGÁLATI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048664" y="4828510"/>
            <a:ext cx="1178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KONTROLL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153120" y="4828510"/>
            <a:ext cx="1178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KONTROLL</a:t>
            </a:r>
            <a:endParaRPr lang="hu-HU" dirty="0"/>
          </a:p>
        </p:txBody>
      </p:sp>
      <p:cxnSp>
        <p:nvCxnSpPr>
          <p:cNvPr id="14" name="Egyenes összekötő nyíllal 13"/>
          <p:cNvCxnSpPr/>
          <p:nvPr/>
        </p:nvCxnSpPr>
        <p:spPr>
          <a:xfrm>
            <a:off x="3429824" y="2516912"/>
            <a:ext cx="2520280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>
            <a:off x="3429824" y="5015488"/>
            <a:ext cx="2520280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>
            <a:off x="2637736" y="2924944"/>
            <a:ext cx="0" cy="1695792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>
            <a:off x="6758648" y="2924944"/>
            <a:ext cx="0" cy="1695792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doboz 18"/>
          <p:cNvSpPr txBox="1"/>
          <p:nvPr/>
        </p:nvSpPr>
        <p:spPr>
          <a:xfrm>
            <a:off x="3995936" y="2060848"/>
            <a:ext cx="1115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 mintás t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4132022" y="4459178"/>
            <a:ext cx="1115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 mintás t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6976338" y="3588174"/>
            <a:ext cx="1115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</a:t>
            </a:r>
            <a:r>
              <a:rPr lang="hu-HU" dirty="0" smtClean="0"/>
              <a:t> mintás t</a:t>
            </a:r>
            <a:endParaRPr lang="hu-HU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1287706" y="3588174"/>
            <a:ext cx="1115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</a:t>
            </a:r>
            <a:r>
              <a:rPr lang="hu-HU" dirty="0" smtClean="0"/>
              <a:t> mintás t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1735693" y="1628800"/>
            <a:ext cx="167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BEHATÁS</a:t>
            </a:r>
            <a:r>
              <a:rPr lang="hu-HU" b="1" dirty="0" smtClean="0"/>
              <a:t> </a:t>
            </a:r>
            <a:r>
              <a:rPr lang="hu-HU" b="1" dirty="0" smtClean="0"/>
              <a:t>ELŐTT</a:t>
            </a:r>
            <a:endParaRPr lang="hu-HU" b="1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5874816" y="1628800"/>
            <a:ext cx="1629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smtClean="0"/>
              <a:t>BEHATÁS </a:t>
            </a:r>
            <a:r>
              <a:rPr lang="hu-HU" b="1" smtClean="0"/>
              <a:t>UTÁN</a:t>
            </a:r>
            <a:endParaRPr lang="hu-HU" b="1" dirty="0"/>
          </a:p>
        </p:txBody>
      </p:sp>
      <p:cxnSp>
        <p:nvCxnSpPr>
          <p:cNvPr id="26" name="Egyenes összekötő nyíllal 25"/>
          <p:cNvCxnSpPr/>
          <p:nvPr/>
        </p:nvCxnSpPr>
        <p:spPr>
          <a:xfrm>
            <a:off x="865526" y="2308230"/>
            <a:ext cx="980117" cy="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/>
          <p:nvPr/>
        </p:nvCxnSpPr>
        <p:spPr>
          <a:xfrm>
            <a:off x="865527" y="2492896"/>
            <a:ext cx="980117" cy="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nyíllal 28"/>
          <p:cNvCxnSpPr/>
          <p:nvPr/>
        </p:nvCxnSpPr>
        <p:spPr>
          <a:xfrm>
            <a:off x="865528" y="2682796"/>
            <a:ext cx="980117" cy="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29"/>
          <p:cNvCxnSpPr/>
          <p:nvPr/>
        </p:nvCxnSpPr>
        <p:spPr>
          <a:xfrm>
            <a:off x="865525" y="5248796"/>
            <a:ext cx="980117" cy="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/>
          <p:nvPr/>
        </p:nvCxnSpPr>
        <p:spPr>
          <a:xfrm>
            <a:off x="865529" y="5064130"/>
            <a:ext cx="980117" cy="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nyíllal 31"/>
          <p:cNvCxnSpPr/>
          <p:nvPr/>
        </p:nvCxnSpPr>
        <p:spPr>
          <a:xfrm>
            <a:off x="865530" y="4828510"/>
            <a:ext cx="980117" cy="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nyíllal 32"/>
          <p:cNvCxnSpPr/>
          <p:nvPr/>
        </p:nvCxnSpPr>
        <p:spPr>
          <a:xfrm>
            <a:off x="865528" y="2850992"/>
            <a:ext cx="98011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zövegdoboz 33"/>
          <p:cNvSpPr txBox="1"/>
          <p:nvPr/>
        </p:nvSpPr>
        <p:spPr>
          <a:xfrm>
            <a:off x="865525" y="3140968"/>
            <a:ext cx="948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Behatás</a:t>
            </a:r>
            <a:endParaRPr lang="hu-HU" b="1" dirty="0"/>
          </a:p>
        </p:txBody>
      </p:sp>
      <p:cxnSp>
        <p:nvCxnSpPr>
          <p:cNvPr id="35" name="Egyenes összekötő nyíllal 34"/>
          <p:cNvCxnSpPr/>
          <p:nvPr/>
        </p:nvCxnSpPr>
        <p:spPr>
          <a:xfrm>
            <a:off x="865525" y="5401196"/>
            <a:ext cx="980117" cy="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zövegdoboz 35"/>
          <p:cNvSpPr txBox="1"/>
          <p:nvPr/>
        </p:nvSpPr>
        <p:spPr>
          <a:xfrm>
            <a:off x="865525" y="5661248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Placebo</a:t>
            </a:r>
            <a:endParaRPr lang="hu-HU" b="1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296068" y="1925350"/>
            <a:ext cx="147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 smtClean="0"/>
              <a:t>F.len</a:t>
            </a:r>
            <a:r>
              <a:rPr lang="hu-HU" b="1" dirty="0" smtClean="0"/>
              <a:t> változók</a:t>
            </a:r>
            <a:endParaRPr lang="hu-HU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0" y="6027003"/>
            <a:ext cx="846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Ha több, eltérő dózist alkalmazunk, több vizsgálati csoport is alkalmazható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46915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9" grpId="0"/>
      <p:bldP spid="20" grpId="0"/>
      <p:bldP spid="21" grpId="0"/>
      <p:bldP spid="22" grpId="0"/>
      <p:bldP spid="23" grpId="0"/>
      <p:bldP spid="24" grpId="0"/>
      <p:bldP spid="34" grpId="0"/>
      <p:bldP spid="36" grpId="0"/>
      <p:bldP spid="37" grpId="0"/>
      <p:bldP spid="3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2192000" y="882586"/>
            <a:ext cx="454130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400" b="1" dirty="0"/>
              <a:t>É</a:t>
            </a:r>
            <a:r>
              <a:rPr lang="hu-HU" altLang="hu-HU" sz="2400" b="1" dirty="0" smtClean="0"/>
              <a:t>rvényesség </a:t>
            </a:r>
            <a:r>
              <a:rPr lang="hu-HU" altLang="hu-HU" sz="2400" b="1" dirty="0"/>
              <a:t>(</a:t>
            </a:r>
            <a:r>
              <a:rPr lang="hu-HU" altLang="hu-HU" sz="2400" b="1" dirty="0" err="1"/>
              <a:t>validitás</a:t>
            </a:r>
            <a:r>
              <a:rPr lang="hu-HU" altLang="hu-HU" sz="2400" b="1" dirty="0"/>
              <a:t>) </a:t>
            </a:r>
            <a:r>
              <a:rPr lang="hu-HU" altLang="hu-HU" sz="2400" b="1" dirty="0" smtClean="0"/>
              <a:t>Megbízhatóság </a:t>
            </a:r>
            <a:r>
              <a:rPr lang="hu-HU" altLang="hu-HU" sz="2400" b="1" dirty="0"/>
              <a:t>(</a:t>
            </a:r>
            <a:r>
              <a:rPr lang="hu-HU" altLang="hu-HU" sz="2400" b="1" dirty="0" err="1"/>
              <a:t>reliabilitás</a:t>
            </a:r>
            <a:r>
              <a:rPr lang="hu-HU" altLang="hu-HU" sz="2400" b="1" dirty="0"/>
              <a:t>) </a:t>
            </a:r>
            <a:r>
              <a:rPr lang="hu-HU" altLang="hu-HU" sz="2400" b="1" dirty="0" smtClean="0"/>
              <a:t>Tárgyilagosság </a:t>
            </a:r>
            <a:r>
              <a:rPr lang="hu-HU" altLang="hu-HU" sz="2400" b="1" dirty="0"/>
              <a:t>(objektivitás</a:t>
            </a:r>
            <a:r>
              <a:rPr lang="hu-HU" altLang="hu-HU" sz="2400" b="1" dirty="0" smtClean="0"/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2400" b="1" dirty="0" smtClean="0"/>
              <a:t>Megismételhetőség</a:t>
            </a:r>
            <a:endParaRPr lang="hu-HU" altLang="hu-HU" sz="2400" b="1" dirty="0"/>
          </a:p>
        </p:txBody>
      </p:sp>
      <p:sp>
        <p:nvSpPr>
          <p:cNvPr id="133134" name="Text Box 14"/>
          <p:cNvSpPr txBox="1">
            <a:spLocks noChangeArrowheads="1"/>
          </p:cNvSpPr>
          <p:nvPr/>
        </p:nvSpPr>
        <p:spPr bwMode="auto">
          <a:xfrm>
            <a:off x="325707" y="2637304"/>
            <a:ext cx="20555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2000" b="1" dirty="0">
                <a:solidFill>
                  <a:srgbClr val="FF0000"/>
                </a:solidFill>
              </a:rPr>
              <a:t>Érvényesség</a:t>
            </a:r>
          </a:p>
        </p:txBody>
      </p:sp>
      <p:sp>
        <p:nvSpPr>
          <p:cNvPr id="133135" name="Text Box 15"/>
          <p:cNvSpPr txBox="1">
            <a:spLocks noChangeArrowheads="1"/>
          </p:cNvSpPr>
          <p:nvPr/>
        </p:nvSpPr>
        <p:spPr bwMode="auto">
          <a:xfrm>
            <a:off x="2230348" y="2636912"/>
            <a:ext cx="64373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000">
                <a:solidFill>
                  <a:schemeClr val="hlink"/>
                </a:solidFill>
              </a:rPr>
              <a:t>Az eljárással valóban azt a tulajdonságot, képességet mérjük, amire való, amire kidolgozták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776367" y="68124"/>
            <a:ext cx="7195175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hu-HU" sz="3200" dirty="0" smtClean="0"/>
              <a:t>Méréssel szemben támasztott kritériumok</a:t>
            </a:r>
            <a:endParaRPr lang="hu-HU" sz="3200" dirty="0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42333" y="3518292"/>
            <a:ext cx="2962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2000" b="1">
                <a:solidFill>
                  <a:srgbClr val="FF0000"/>
                </a:solidFill>
              </a:rPr>
              <a:t>Megbízhatóság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2543175" y="3514725"/>
            <a:ext cx="64214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000">
                <a:solidFill>
                  <a:schemeClr val="hlink"/>
                </a:solidFill>
              </a:rPr>
              <a:t>Adott időintervallumon belül megismételt tesztvételek-nél a teszt eredményei nem változnak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547813" y="4275137"/>
            <a:ext cx="741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b="1">
                <a:solidFill>
                  <a:srgbClr val="FF0000"/>
                </a:solidFill>
              </a:rPr>
              <a:t>azonos feltételek, azonos „állapot”	        azonos eredmény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923836" y="4641850"/>
            <a:ext cx="7589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000" dirty="0">
                <a:solidFill>
                  <a:srgbClr val="FF0000"/>
                </a:solidFill>
              </a:rPr>
              <a:t>Igazolása (bizonyítása): teszt – reteszt módszer</a:t>
            </a:r>
          </a:p>
        </p:txBody>
      </p:sp>
      <p:sp>
        <p:nvSpPr>
          <p:cNvPr id="20" name="AutoShape 15"/>
          <p:cNvSpPr>
            <a:spLocks noChangeArrowheads="1"/>
          </p:cNvSpPr>
          <p:nvPr/>
        </p:nvSpPr>
        <p:spPr bwMode="auto">
          <a:xfrm>
            <a:off x="5580063" y="4468653"/>
            <a:ext cx="935037" cy="71437"/>
          </a:xfrm>
          <a:prstGeom prst="rightArrow">
            <a:avLst>
              <a:gd name="adj1" fmla="val 50000"/>
              <a:gd name="adj2" fmla="val 32722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189856" y="5039117"/>
            <a:ext cx="2962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2000" b="1">
                <a:solidFill>
                  <a:srgbClr val="FF0000"/>
                </a:solidFill>
              </a:rPr>
              <a:t>Tárgyilagosság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2719298" y="5037138"/>
            <a:ext cx="6372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000" dirty="0">
                <a:solidFill>
                  <a:schemeClr val="hlink"/>
                </a:solidFill>
              </a:rPr>
              <a:t>A </a:t>
            </a:r>
            <a:r>
              <a:rPr lang="hu-HU" altLang="hu-HU" sz="2000" dirty="0" smtClean="0">
                <a:solidFill>
                  <a:schemeClr val="hlink"/>
                </a:solidFill>
              </a:rPr>
              <a:t>teszt eredménye </a:t>
            </a:r>
            <a:r>
              <a:rPr lang="hu-HU" altLang="hu-HU" sz="2000" dirty="0">
                <a:solidFill>
                  <a:schemeClr val="hlink"/>
                </a:solidFill>
              </a:rPr>
              <a:t>független az értékelő személyétől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3440023" y="5738813"/>
            <a:ext cx="54006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000" dirty="0">
                <a:solidFill>
                  <a:schemeClr val="hlink"/>
                </a:solidFill>
              </a:rPr>
              <a:t>jellemzése: két vagy több értékelő által mért 	eredmény közötti </a:t>
            </a:r>
            <a:r>
              <a:rPr lang="hu-HU" altLang="hu-HU" sz="2000" dirty="0" smtClean="0">
                <a:solidFill>
                  <a:schemeClr val="hlink"/>
                </a:solidFill>
              </a:rPr>
              <a:t>korreláció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399514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9" grpId="0"/>
      <p:bldP spid="133134" grpId="0"/>
      <p:bldP spid="133135" grpId="0"/>
      <p:bldP spid="16" grpId="0"/>
      <p:bldP spid="17" grpId="0"/>
      <p:bldP spid="18" grpId="0"/>
      <p:bldP spid="19" grpId="0"/>
      <p:bldP spid="20" grpId="0" animBg="1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991596" y="1628800"/>
            <a:ext cx="7689635" cy="10080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altLang="hu-HU" sz="3200" dirty="0" smtClean="0"/>
              <a:t>tevékenység</a:t>
            </a:r>
            <a:r>
              <a:rPr lang="hu-HU" altLang="hu-HU" sz="3200" dirty="0"/>
              <a:t>, </a:t>
            </a:r>
            <a:r>
              <a:rPr lang="hu-HU" altLang="hu-HU" sz="3200" dirty="0" smtClean="0"/>
              <a:t>eszköz a </a:t>
            </a:r>
            <a:r>
              <a:rPr lang="hu-HU" altLang="hu-HU" sz="3200" dirty="0"/>
              <a:t>világ </a:t>
            </a:r>
            <a:r>
              <a:rPr lang="hu-HU" altLang="hu-HU" sz="3200" dirty="0" smtClean="0"/>
              <a:t>megismeréséhez</a:t>
            </a:r>
            <a:endParaRPr lang="hu-HU" altLang="hu-HU" sz="3200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403649" y="3140993"/>
            <a:ext cx="6624736" cy="20161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altLang="hu-HU" sz="3200" dirty="0"/>
              <a:t>tudatos, célirányos problémamegoldás,</a:t>
            </a:r>
          </a:p>
          <a:p>
            <a:pPr algn="ctr" eaLnBrk="1" hangingPunct="1"/>
            <a:r>
              <a:rPr lang="hu-HU" altLang="hu-HU" sz="3200" dirty="0"/>
              <a:t>a felmerülő vagy feltett kérdések </a:t>
            </a:r>
            <a:endParaRPr lang="hu-HU" altLang="hu-HU" sz="3200" dirty="0" smtClean="0"/>
          </a:p>
          <a:p>
            <a:pPr algn="ctr" eaLnBrk="1" hangingPunct="1"/>
            <a:r>
              <a:rPr lang="hu-HU" altLang="hu-HU" sz="3200" dirty="0" smtClean="0"/>
              <a:t>tudományos </a:t>
            </a:r>
            <a:r>
              <a:rPr lang="hu-HU" altLang="hu-HU" sz="3200" dirty="0"/>
              <a:t>igényű </a:t>
            </a:r>
          </a:p>
          <a:p>
            <a:pPr algn="ctr" eaLnBrk="1" hangingPunct="1"/>
            <a:r>
              <a:rPr lang="hu-HU" altLang="hu-HU" sz="3200" dirty="0" smtClean="0"/>
              <a:t>megválaszolása</a:t>
            </a:r>
          </a:p>
          <a:p>
            <a:pPr algn="ctr" eaLnBrk="1" hangingPunct="1"/>
            <a:endParaRPr lang="hu-HU" altLang="hu-HU" sz="3200" dirty="0"/>
          </a:p>
          <a:p>
            <a:pPr algn="ctr" eaLnBrk="1" hangingPunct="1"/>
            <a:r>
              <a:rPr lang="hu-HU" altLang="hu-HU" sz="3200" dirty="0" smtClean="0"/>
              <a:t>amely </a:t>
            </a:r>
            <a:r>
              <a:rPr lang="hu-HU" altLang="hu-HU" sz="3200" u="sng" dirty="0" smtClean="0"/>
              <a:t>általában</a:t>
            </a:r>
            <a:r>
              <a:rPr lang="hu-HU" altLang="hu-HU" sz="3200" dirty="0" smtClean="0"/>
              <a:t> </a:t>
            </a:r>
            <a:r>
              <a:rPr lang="hu-HU" altLang="hu-HU" sz="3200" dirty="0"/>
              <a:t>szervezett keretek között </a:t>
            </a:r>
            <a:r>
              <a:rPr lang="hu-HU" altLang="hu-HU" sz="3200" dirty="0" smtClean="0"/>
              <a:t>zajlik</a:t>
            </a:r>
            <a:endParaRPr lang="hu-HU" altLang="hu-HU" sz="3200" dirty="0"/>
          </a:p>
          <a:p>
            <a:pPr algn="ctr" eaLnBrk="1" hangingPunct="1"/>
            <a:endParaRPr lang="hu-HU" altLang="hu-HU" sz="3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763689" y="580321"/>
            <a:ext cx="518154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altLang="hu-HU" sz="3200" b="1" dirty="0"/>
              <a:t>A tudományos </a:t>
            </a:r>
            <a:r>
              <a:rPr lang="hu-HU" altLang="hu-HU" sz="3200" b="1" dirty="0" smtClean="0"/>
              <a:t>kutatás IV:</a:t>
            </a:r>
            <a:endParaRPr lang="hu-HU" alt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396852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2411413" y="273189"/>
            <a:ext cx="4301172" cy="707886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4000" dirty="0"/>
              <a:t>Adatgyűjtés</a:t>
            </a: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788988" y="981075"/>
            <a:ext cx="1368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000">
                <a:solidFill>
                  <a:schemeClr val="hlink"/>
                </a:solidFill>
              </a:rPr>
              <a:t>1 alkalom</a:t>
            </a:r>
          </a:p>
        </p:txBody>
      </p:sp>
      <p:sp>
        <p:nvSpPr>
          <p:cNvPr id="61444" name="Text Box 6"/>
          <p:cNvSpPr txBox="1">
            <a:spLocks noChangeArrowheads="1"/>
          </p:cNvSpPr>
          <p:nvPr/>
        </p:nvSpPr>
        <p:spPr bwMode="auto">
          <a:xfrm>
            <a:off x="2411413" y="981075"/>
            <a:ext cx="540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hu-HU" altLang="hu-HU"/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2191617" y="1734185"/>
            <a:ext cx="66246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000" dirty="0"/>
              <a:t>információ az objektum állapotáról, egy vagy több </a:t>
            </a:r>
            <a:r>
              <a:rPr lang="hu-HU" altLang="hu-HU" sz="2000" dirty="0" smtClean="0"/>
              <a:t>tulajdonságáról:  </a:t>
            </a:r>
            <a:r>
              <a:rPr lang="hu-HU" altLang="hu-HU" sz="2000" dirty="0" smtClean="0">
                <a:solidFill>
                  <a:srgbClr val="FF0000"/>
                </a:solidFill>
              </a:rPr>
              <a:t>állapotdiagnosztika</a:t>
            </a:r>
            <a:endParaRPr lang="hu-HU" altLang="hu-HU" sz="2000" dirty="0">
              <a:solidFill>
                <a:srgbClr val="FF0000"/>
              </a:solidFill>
            </a:endParaRPr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760254" y="3770374"/>
            <a:ext cx="1728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000" dirty="0">
                <a:solidFill>
                  <a:schemeClr val="hlink"/>
                </a:solidFill>
              </a:rPr>
              <a:t>Több alkalom</a:t>
            </a:r>
          </a:p>
        </p:txBody>
      </p:sp>
      <p:sp>
        <p:nvSpPr>
          <p:cNvPr id="61449" name="Text Box 12"/>
          <p:cNvSpPr txBox="1">
            <a:spLocks noChangeArrowheads="1"/>
          </p:cNvSpPr>
          <p:nvPr/>
        </p:nvSpPr>
        <p:spPr bwMode="auto">
          <a:xfrm>
            <a:off x="971550" y="2565400"/>
            <a:ext cx="2160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hu-HU" altLang="hu-HU"/>
          </a:p>
        </p:txBody>
      </p:sp>
      <p:sp>
        <p:nvSpPr>
          <p:cNvPr id="141328" name="Text Box 16"/>
          <p:cNvSpPr txBox="1">
            <a:spLocks noChangeArrowheads="1"/>
          </p:cNvSpPr>
          <p:nvPr/>
        </p:nvSpPr>
        <p:spPr bwMode="auto">
          <a:xfrm>
            <a:off x="3091730" y="3775832"/>
            <a:ext cx="48244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2000" b="1" dirty="0">
                <a:solidFill>
                  <a:srgbClr val="FF0000"/>
                </a:solidFill>
              </a:rPr>
              <a:t>hosszmetszeti (longitudinális) </a:t>
            </a:r>
            <a:r>
              <a:rPr lang="hu-HU" altLang="hu-HU" sz="2000" b="1" dirty="0" smtClean="0">
                <a:solidFill>
                  <a:srgbClr val="FF0000"/>
                </a:solidFill>
              </a:rPr>
              <a:t>vizsgálat</a:t>
            </a:r>
            <a:endParaRPr lang="hu-HU" altLang="hu-HU" sz="2000" b="1" dirty="0">
              <a:solidFill>
                <a:srgbClr val="FF0000"/>
              </a:solidFill>
            </a:endParaRPr>
          </a:p>
        </p:txBody>
      </p:sp>
      <p:sp>
        <p:nvSpPr>
          <p:cNvPr id="141332" name="Text Box 20"/>
          <p:cNvSpPr txBox="1">
            <a:spLocks noChangeArrowheads="1"/>
          </p:cNvSpPr>
          <p:nvPr/>
        </p:nvSpPr>
        <p:spPr bwMode="auto">
          <a:xfrm>
            <a:off x="2737034" y="1032510"/>
            <a:ext cx="33131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2000" b="1" dirty="0">
                <a:solidFill>
                  <a:srgbClr val="FF0000"/>
                </a:solidFill>
              </a:rPr>
              <a:t>keresztmetszeti</a:t>
            </a:r>
            <a:r>
              <a:rPr lang="hu-HU" altLang="hu-HU" b="1" dirty="0">
                <a:solidFill>
                  <a:srgbClr val="FF0000"/>
                </a:solidFill>
              </a:rPr>
              <a:t> </a:t>
            </a:r>
            <a:r>
              <a:rPr lang="hu-HU" altLang="hu-HU" sz="2000" b="1" dirty="0">
                <a:solidFill>
                  <a:srgbClr val="FF0000"/>
                </a:solidFill>
              </a:rPr>
              <a:t>(transzverzális) vizsgálat</a:t>
            </a:r>
          </a:p>
        </p:txBody>
      </p:sp>
      <p:sp>
        <p:nvSpPr>
          <p:cNvPr id="141334" name="Text Box 22"/>
          <p:cNvSpPr txBox="1">
            <a:spLocks noChangeArrowheads="1"/>
          </p:cNvSpPr>
          <p:nvPr/>
        </p:nvSpPr>
        <p:spPr bwMode="auto">
          <a:xfrm>
            <a:off x="3493586" y="4329932"/>
            <a:ext cx="34559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000" dirty="0">
                <a:solidFill>
                  <a:srgbClr val="CC3300"/>
                </a:solidFill>
              </a:rPr>
              <a:t>Ugyanazokat, ugyanazokkal az eljárásokkal</a:t>
            </a:r>
          </a:p>
        </p:txBody>
      </p:sp>
      <p:sp>
        <p:nvSpPr>
          <p:cNvPr id="141336" name="Text Box 24"/>
          <p:cNvSpPr txBox="1">
            <a:spLocks noChangeArrowheads="1"/>
          </p:cNvSpPr>
          <p:nvPr/>
        </p:nvSpPr>
        <p:spPr bwMode="auto">
          <a:xfrm>
            <a:off x="2489042" y="5338044"/>
            <a:ext cx="46578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000" dirty="0" smtClean="0">
                <a:solidFill>
                  <a:srgbClr val="FF0000"/>
                </a:solidFill>
              </a:rPr>
              <a:t>Változás, fejlődés kimutatására</a:t>
            </a:r>
            <a:endParaRPr lang="hu-HU" altLang="hu-HU" sz="2000" dirty="0">
              <a:solidFill>
                <a:srgbClr val="FF0000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610896" y="3140968"/>
            <a:ext cx="6262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Több csoport esetén a csoportok egyszeri összehasonlítása</a:t>
            </a:r>
            <a:endParaRPr lang="hu-HU" sz="20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2051060" y="2596842"/>
            <a:ext cx="4840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Például ilyen az egyszeri </a:t>
            </a:r>
            <a:r>
              <a:rPr lang="hu-HU" sz="2000" dirty="0" err="1" smtClean="0"/>
              <a:t>közvéleménykutatás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28281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1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1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1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1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 animBg="1"/>
      <p:bldP spid="141317" grpId="0"/>
      <p:bldP spid="141319" grpId="0"/>
      <p:bldP spid="141321" grpId="0"/>
      <p:bldP spid="141328" grpId="0"/>
      <p:bldP spid="141332" grpId="0"/>
      <p:bldP spid="141334" grpId="0"/>
      <p:bldP spid="141336" grpId="0"/>
      <p:bldP spid="2" grpId="0"/>
      <p:bldP spid="3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823913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hu-HU" sz="4000" dirty="0" smtClean="0"/>
              <a:t>A kísérletek típusai szerkezetük szerint</a:t>
            </a:r>
          </a:p>
        </p:txBody>
      </p:sp>
      <p:sp>
        <p:nvSpPr>
          <p:cNvPr id="1638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9388" y="1341438"/>
            <a:ext cx="8964612" cy="5184775"/>
          </a:xfrm>
        </p:spPr>
        <p:txBody>
          <a:bodyPr/>
          <a:lstStyle/>
          <a:p>
            <a:pPr marL="571500" indent="-571500" eaLnBrk="1" hangingPunct="1">
              <a:buFont typeface="Wingdings" pitchFamily="2" charset="2"/>
              <a:buAutoNum type="arabicPeriod"/>
              <a:defRPr/>
            </a:pPr>
            <a:r>
              <a:rPr lang="hu-HU" sz="2800" b="1" dirty="0" smtClean="0"/>
              <a:t>EGYCSOPORTOS (ÖNKONTROLLOS)</a:t>
            </a:r>
          </a:p>
          <a:p>
            <a:pPr marL="839788" lvl="1" indent="-382588" eaLnBrk="1" hangingPunct="1">
              <a:defRPr/>
            </a:pPr>
            <a:r>
              <a:rPr lang="hu-HU" dirty="0" smtClean="0"/>
              <a:t>egy független változó módosítása, egy csoportban</a:t>
            </a:r>
          </a:p>
          <a:p>
            <a:pPr marL="839788" lvl="1" indent="-382588" eaLnBrk="1" hangingPunct="1">
              <a:defRPr/>
            </a:pPr>
            <a:r>
              <a:rPr lang="hu-HU" dirty="0" smtClean="0"/>
              <a:t>kevésbé megbízható, nehéz az eredmények ellenőrzése</a:t>
            </a:r>
          </a:p>
          <a:p>
            <a:pPr marL="571500" indent="-571500" eaLnBrk="1" hangingPunct="1">
              <a:buFont typeface="Wingdings" pitchFamily="2" charset="2"/>
              <a:buAutoNum type="arabicPeriod"/>
              <a:defRPr/>
            </a:pPr>
            <a:r>
              <a:rPr lang="hu-HU" sz="2800" dirty="0" smtClean="0"/>
              <a:t>KÉTCSOPORTOS (KONTROLLCSOPORTOS)</a:t>
            </a:r>
          </a:p>
          <a:p>
            <a:pPr marL="839788" lvl="1" indent="-382588" eaLnBrk="1" hangingPunct="1">
              <a:defRPr/>
            </a:pPr>
            <a:r>
              <a:rPr lang="hu-HU" dirty="0" smtClean="0"/>
              <a:t>a függő változók hatását két csoport eredményeinek egybevetésével vizsgáljuk meg</a:t>
            </a:r>
          </a:p>
          <a:p>
            <a:pPr marL="839788" lvl="1" indent="-382588" eaLnBrk="1" hangingPunct="1">
              <a:defRPr/>
            </a:pPr>
            <a:r>
              <a:rPr lang="hu-HU" dirty="0" smtClean="0"/>
              <a:t>kísérleti csoport/kontrollcsoport</a:t>
            </a:r>
          </a:p>
          <a:p>
            <a:pPr marL="839788" lvl="1" indent="-382588" eaLnBrk="1" hangingPunct="1">
              <a:defRPr/>
            </a:pPr>
            <a:r>
              <a:rPr lang="hu-HU" dirty="0" smtClean="0"/>
              <a:t>megbízható módszer, ha a csoportok homogének</a:t>
            </a:r>
          </a:p>
        </p:txBody>
      </p:sp>
    </p:spTree>
    <p:extLst>
      <p:ext uri="{BB962C8B-B14F-4D97-AF65-F5344CB8AC3E}">
        <p14:creationId xmlns:p14="http://schemas.microsoft.com/office/powerpoint/2010/main" val="189183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Mérőeszköz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hu-HU" b="1" dirty="0" smtClean="0"/>
              <a:t>Kérdés: az eszköz azt a paramétert méri, amire szükségünk van (érvényesség)?</a:t>
            </a:r>
          </a:p>
          <a:p>
            <a:pPr marL="0" indent="0" algn="ctr">
              <a:buNone/>
            </a:pPr>
            <a:endParaRPr lang="hu-HU" b="1" dirty="0" smtClean="0"/>
          </a:p>
          <a:p>
            <a:pPr marL="0" indent="0" algn="ctr">
              <a:buNone/>
            </a:pPr>
            <a:r>
              <a:rPr lang="hu-HU" b="1" dirty="0" smtClean="0"/>
              <a:t>A mérés előtt szükséges:</a:t>
            </a:r>
            <a:endParaRPr lang="hu-HU" dirty="0"/>
          </a:p>
          <a:p>
            <a:r>
              <a:rPr lang="hu-HU" dirty="0" smtClean="0"/>
              <a:t>Előzetes próba (pilot)</a:t>
            </a:r>
          </a:p>
          <a:p>
            <a:r>
              <a:rPr lang="hu-HU" dirty="0" smtClean="0"/>
              <a:t>Eszköz előzetes kalibrálása</a:t>
            </a:r>
          </a:p>
          <a:p>
            <a:r>
              <a:rPr lang="hu-HU" dirty="0" smtClean="0"/>
              <a:t>Vizsgálat előtt ellenőrzés</a:t>
            </a:r>
          </a:p>
          <a:p>
            <a:r>
              <a:rPr lang="hu-HU" dirty="0" smtClean="0"/>
              <a:t>Kinyert adatok vizsgálata, adatok megfelelőek, kiértékelhetőek-e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b="1" dirty="0" smtClean="0"/>
              <a:t>A mérőeszköz használatát el kell sajátítani!</a:t>
            </a:r>
            <a:endParaRPr lang="hu-HU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53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1763688" y="319088"/>
            <a:ext cx="5616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400" dirty="0" smtClean="0">
                <a:solidFill>
                  <a:srgbClr val="FF0000"/>
                </a:solidFill>
              </a:rPr>
              <a:t>Példa: Számítógépes </a:t>
            </a:r>
            <a:r>
              <a:rPr lang="hu-HU" altLang="hu-HU" sz="2400" dirty="0">
                <a:solidFill>
                  <a:srgbClr val="FF0000"/>
                </a:solidFill>
              </a:rPr>
              <a:t>mérőrendszer</a:t>
            </a:r>
          </a:p>
        </p:txBody>
      </p:sp>
      <p:sp>
        <p:nvSpPr>
          <p:cNvPr id="116741" name="Oval 5"/>
          <p:cNvSpPr>
            <a:spLocks noChangeArrowheads="1"/>
          </p:cNvSpPr>
          <p:nvPr/>
        </p:nvSpPr>
        <p:spPr bwMode="auto">
          <a:xfrm>
            <a:off x="1367507" y="1252225"/>
            <a:ext cx="1368425" cy="8636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1378544" y="1314308"/>
            <a:ext cx="1368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2000" dirty="0"/>
              <a:t>mérendő </a:t>
            </a:r>
            <a:r>
              <a:rPr lang="hu-HU" altLang="hu-HU" sz="2000" dirty="0" err="1"/>
              <a:t>obj</a:t>
            </a:r>
            <a:r>
              <a:rPr lang="hu-HU" altLang="hu-HU" sz="2000" dirty="0"/>
              <a:t>.</a:t>
            </a:r>
          </a:p>
        </p:txBody>
      </p:sp>
      <p:sp>
        <p:nvSpPr>
          <p:cNvPr id="116750" name="Rectangle 14"/>
          <p:cNvSpPr>
            <a:spLocks noChangeArrowheads="1"/>
          </p:cNvSpPr>
          <p:nvPr/>
        </p:nvSpPr>
        <p:spPr bwMode="auto">
          <a:xfrm>
            <a:off x="7884319" y="261144"/>
            <a:ext cx="863600" cy="21605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116753" name="Text Box 17"/>
          <p:cNvSpPr txBox="1">
            <a:spLocks noChangeArrowheads="1"/>
          </p:cNvSpPr>
          <p:nvPr/>
        </p:nvSpPr>
        <p:spPr bwMode="auto">
          <a:xfrm>
            <a:off x="7917656" y="405607"/>
            <a:ext cx="719138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45000"/>
              </a:lnSpc>
              <a:spcBef>
                <a:spcPct val="50000"/>
              </a:spcBef>
            </a:pPr>
            <a:r>
              <a:rPr lang="hu-HU" altLang="hu-HU" sz="2000">
                <a:solidFill>
                  <a:srgbClr val="FF0000"/>
                </a:solidFill>
              </a:rPr>
              <a:t>E</a:t>
            </a:r>
          </a:p>
          <a:p>
            <a:pPr algn="ctr" eaLnBrk="1" hangingPunct="1">
              <a:lnSpc>
                <a:spcPct val="45000"/>
              </a:lnSpc>
              <a:spcBef>
                <a:spcPct val="50000"/>
              </a:spcBef>
            </a:pPr>
            <a:r>
              <a:rPr lang="hu-HU" altLang="hu-HU" sz="2000">
                <a:solidFill>
                  <a:srgbClr val="FF0000"/>
                </a:solidFill>
              </a:rPr>
              <a:t>R</a:t>
            </a:r>
          </a:p>
          <a:p>
            <a:pPr algn="ctr" eaLnBrk="1" hangingPunct="1">
              <a:lnSpc>
                <a:spcPct val="45000"/>
              </a:lnSpc>
              <a:spcBef>
                <a:spcPct val="50000"/>
              </a:spcBef>
            </a:pPr>
            <a:r>
              <a:rPr lang="hu-HU" altLang="hu-HU" sz="2000">
                <a:solidFill>
                  <a:srgbClr val="FF0000"/>
                </a:solidFill>
              </a:rPr>
              <a:t>E</a:t>
            </a:r>
          </a:p>
          <a:p>
            <a:pPr algn="ctr" eaLnBrk="1" hangingPunct="1">
              <a:lnSpc>
                <a:spcPct val="45000"/>
              </a:lnSpc>
              <a:spcBef>
                <a:spcPct val="50000"/>
              </a:spcBef>
            </a:pPr>
            <a:r>
              <a:rPr lang="hu-HU" altLang="hu-HU" sz="2000">
                <a:solidFill>
                  <a:srgbClr val="FF0000"/>
                </a:solidFill>
              </a:rPr>
              <a:t>D</a:t>
            </a:r>
          </a:p>
          <a:p>
            <a:pPr algn="ctr" eaLnBrk="1" hangingPunct="1">
              <a:lnSpc>
                <a:spcPct val="45000"/>
              </a:lnSpc>
              <a:spcBef>
                <a:spcPct val="50000"/>
              </a:spcBef>
            </a:pPr>
            <a:r>
              <a:rPr lang="hu-HU" altLang="hu-HU" sz="2000">
                <a:solidFill>
                  <a:srgbClr val="FF0000"/>
                </a:solidFill>
              </a:rPr>
              <a:t>M</a:t>
            </a:r>
          </a:p>
          <a:p>
            <a:pPr algn="ctr" eaLnBrk="1" hangingPunct="1">
              <a:lnSpc>
                <a:spcPct val="45000"/>
              </a:lnSpc>
              <a:spcBef>
                <a:spcPct val="50000"/>
              </a:spcBef>
            </a:pPr>
            <a:r>
              <a:rPr lang="hu-HU" altLang="hu-HU" sz="2000">
                <a:solidFill>
                  <a:srgbClr val="FF0000"/>
                </a:solidFill>
              </a:rPr>
              <a:t>É</a:t>
            </a:r>
          </a:p>
          <a:p>
            <a:pPr algn="ctr" eaLnBrk="1" hangingPunct="1">
              <a:lnSpc>
                <a:spcPct val="45000"/>
              </a:lnSpc>
              <a:spcBef>
                <a:spcPct val="50000"/>
              </a:spcBef>
            </a:pPr>
            <a:r>
              <a:rPr lang="hu-HU" altLang="hu-HU" sz="2000">
                <a:solidFill>
                  <a:srgbClr val="FF0000"/>
                </a:solidFill>
              </a:rPr>
              <a:t>NY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" y="2563823"/>
            <a:ext cx="912495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082370" y="4951349"/>
            <a:ext cx="71948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A mérőrendszer elemei ebben az esetben:</a:t>
            </a:r>
          </a:p>
          <a:p>
            <a:r>
              <a:rPr lang="hu-HU" sz="3200" dirty="0" err="1" smtClean="0"/>
              <a:t>Erőplató-Kábel-Interface-Számítógép</a:t>
            </a:r>
            <a:endParaRPr lang="hu-HU" sz="3200" dirty="0" smtClean="0"/>
          </a:p>
          <a:p>
            <a:r>
              <a:rPr lang="hu-HU" sz="3200" dirty="0" smtClean="0"/>
              <a:t>+ megfelelő szoftver                               </a:t>
            </a:r>
            <a:endParaRPr lang="hu-HU" sz="3200" dirty="0"/>
          </a:p>
        </p:txBody>
      </p:sp>
      <p:sp>
        <p:nvSpPr>
          <p:cNvPr id="5" name="Lefelé nyíl 4"/>
          <p:cNvSpPr/>
          <p:nvPr/>
        </p:nvSpPr>
        <p:spPr>
          <a:xfrm>
            <a:off x="1738720" y="2452217"/>
            <a:ext cx="648072" cy="557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Felfelé nyíl 5"/>
          <p:cNvSpPr/>
          <p:nvPr/>
        </p:nvSpPr>
        <p:spPr>
          <a:xfrm>
            <a:off x="8028087" y="2563823"/>
            <a:ext cx="576064" cy="5049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867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/>
      <p:bldP spid="116741" grpId="0" animBg="1"/>
      <p:bldP spid="116742" grpId="0"/>
      <p:bldP spid="116750" grpId="0" animBg="1"/>
      <p:bldP spid="116753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Pilot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u-HU" dirty="0" smtClean="0"/>
              <a:t>Előzetes vizsgálat, mellyel tesztelhető:</a:t>
            </a:r>
          </a:p>
          <a:p>
            <a:pPr marL="0" indent="0" algn="ctr">
              <a:buNone/>
            </a:pPr>
            <a:r>
              <a:rPr lang="hu-HU" dirty="0" smtClean="0"/>
              <a:t>	</a:t>
            </a:r>
            <a:r>
              <a:rPr lang="hu-HU" b="1" dirty="0" smtClean="0"/>
              <a:t>Vizsgálati eljárás</a:t>
            </a:r>
          </a:p>
          <a:p>
            <a:pPr marL="0" indent="0" algn="ctr">
              <a:buNone/>
            </a:pPr>
            <a:r>
              <a:rPr lang="hu-HU" b="1" dirty="0" smtClean="0"/>
              <a:t>	Vizsgálati eszköz</a:t>
            </a:r>
          </a:p>
          <a:p>
            <a:pPr marL="0" indent="0" algn="ctr">
              <a:buNone/>
            </a:pPr>
            <a:r>
              <a:rPr lang="hu-HU" b="1" dirty="0" smtClean="0"/>
              <a:t>	Kiértékelés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P</a:t>
            </a:r>
            <a:r>
              <a:rPr lang="hu-HU" dirty="0" smtClean="0"/>
              <a:t>ilot általában kis elemszámú, kis költségigényű</a:t>
            </a:r>
          </a:p>
          <a:p>
            <a:pPr marL="0" indent="0">
              <a:buNone/>
            </a:pPr>
            <a:r>
              <a:rPr lang="hu-HU" dirty="0" smtClean="0"/>
              <a:t>Cél: a mérési eljárás hibáinak kiküszöbölése, eljárás </a:t>
            </a:r>
            <a:r>
              <a:rPr lang="hu-HU" dirty="0" err="1" smtClean="0"/>
              <a:t>validitásának</a:t>
            </a:r>
            <a:r>
              <a:rPr lang="hu-HU" dirty="0" smtClean="0"/>
              <a:t> ellenőrzése, optimális beállítások meghatározása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50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hu-HU" dirty="0" smtClean="0"/>
              <a:t>Vizsgálat megkezdésekor:</a:t>
            </a:r>
            <a:br>
              <a:rPr lang="hu-HU" dirty="0" smtClean="0"/>
            </a:br>
            <a:r>
              <a:rPr lang="hu-HU" dirty="0" smtClean="0"/>
              <a:t>szóbeli magyarázat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2924944"/>
            <a:ext cx="8229600" cy="4525963"/>
          </a:xfrm>
        </p:spPr>
        <p:txBody>
          <a:bodyPr/>
          <a:lstStyle/>
          <a:p>
            <a:r>
              <a:rPr lang="hu-HU" dirty="0" smtClean="0"/>
              <a:t>Mérés célja</a:t>
            </a:r>
          </a:p>
          <a:p>
            <a:r>
              <a:rPr lang="hu-HU" dirty="0" smtClean="0"/>
              <a:t>Mérés lefolyása, időtartama (több alkalom)</a:t>
            </a:r>
          </a:p>
          <a:p>
            <a:r>
              <a:rPr lang="hu-HU" dirty="0" smtClean="0"/>
              <a:t>Terhelés mértéke</a:t>
            </a:r>
          </a:p>
          <a:p>
            <a:r>
              <a:rPr lang="hu-HU" dirty="0" smtClean="0"/>
              <a:t>Mérés veszélyei!!!</a:t>
            </a:r>
          </a:p>
          <a:p>
            <a:r>
              <a:rPr lang="hu-HU" dirty="0" smtClean="0"/>
              <a:t>Kiértékelt eredmények megtekinthetők, mikor?</a:t>
            </a:r>
            <a:endParaRPr lang="en-US" dirty="0"/>
          </a:p>
        </p:txBody>
      </p:sp>
      <p:sp>
        <p:nvSpPr>
          <p:cNvPr id="4" name="Szövegdoboz 3"/>
          <p:cNvSpPr txBox="1"/>
          <p:nvPr/>
        </p:nvSpPr>
        <p:spPr>
          <a:xfrm>
            <a:off x="1619672" y="548680"/>
            <a:ext cx="5688632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Kivitelezés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857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Vizsgálatvezető szerepe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608" y="2204864"/>
            <a:ext cx="7848872" cy="4525963"/>
          </a:xfrm>
        </p:spPr>
        <p:txBody>
          <a:bodyPr>
            <a:normAutofit/>
          </a:bodyPr>
          <a:lstStyle/>
          <a:p>
            <a:r>
              <a:rPr lang="hu-HU" b="1" dirty="0"/>
              <a:t>Szervezés</a:t>
            </a:r>
          </a:p>
          <a:p>
            <a:r>
              <a:rPr lang="hu-HU" b="1" dirty="0" smtClean="0"/>
              <a:t>Kivitelezés megfelelő</a:t>
            </a:r>
          </a:p>
          <a:p>
            <a:r>
              <a:rPr lang="hu-HU" b="1" dirty="0" smtClean="0"/>
              <a:t>Kapcsolat a vsz.-el</a:t>
            </a:r>
          </a:p>
          <a:p>
            <a:r>
              <a:rPr lang="hu-HU" b="1" dirty="0" smtClean="0"/>
              <a:t>Biztonság – minimális kockázat</a:t>
            </a:r>
          </a:p>
          <a:p>
            <a:r>
              <a:rPr lang="hu-HU" b="1" dirty="0" smtClean="0"/>
              <a:t>Nyers adatok megfelelő rögzítése</a:t>
            </a:r>
          </a:p>
          <a:p>
            <a:endParaRPr lang="hu-HU" b="1" dirty="0"/>
          </a:p>
          <a:p>
            <a:pPr marL="0" indent="0" algn="ctr">
              <a:buNone/>
            </a:pPr>
            <a:r>
              <a:rPr lang="hu-HU" b="1" dirty="0"/>
              <a:t>F</a:t>
            </a:r>
            <a:r>
              <a:rPr lang="hu-HU" b="1" dirty="0" smtClean="0"/>
              <a:t>elelősség!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9643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hu-HU" dirty="0" smtClean="0"/>
              <a:t>Vizsgálati személy</a:t>
            </a:r>
            <a:br>
              <a:rPr lang="hu-HU" dirty="0" smtClean="0"/>
            </a:br>
            <a:r>
              <a:rPr lang="hu-HU" dirty="0" smtClean="0"/>
              <a:t>Írásbeli nyilatkozat – a kísérlet előtt!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525963"/>
          </a:xfrm>
        </p:spPr>
        <p:txBody>
          <a:bodyPr/>
          <a:lstStyle/>
          <a:p>
            <a:r>
              <a:rPr lang="hu-HU" dirty="0" smtClean="0"/>
              <a:t>Instrukciót megkapta a vizsgálat lefolyásáról</a:t>
            </a:r>
          </a:p>
          <a:p>
            <a:r>
              <a:rPr lang="hu-HU" dirty="0" smtClean="0"/>
              <a:t>Ismeri a vizsgálat veszélyeit</a:t>
            </a:r>
          </a:p>
          <a:p>
            <a:r>
              <a:rPr lang="hu-HU" dirty="0" smtClean="0"/>
              <a:t>Saját akaratából vesz részt (gyerekeknél szülői engedély)</a:t>
            </a:r>
          </a:p>
          <a:p>
            <a:r>
              <a:rPr lang="hu-HU" dirty="0" err="1" smtClean="0"/>
              <a:t>Engedélyezi-Nem</a:t>
            </a:r>
            <a:r>
              <a:rPr lang="hu-HU" dirty="0" smtClean="0"/>
              <a:t> engedélyezi a vizsgálat eredményeinek felhasználását, közzétételét</a:t>
            </a:r>
            <a:endParaRPr lang="en-US" dirty="0"/>
          </a:p>
        </p:txBody>
      </p:sp>
      <p:sp>
        <p:nvSpPr>
          <p:cNvPr id="4" name="Szövegdoboz 3"/>
          <p:cNvSpPr txBox="1"/>
          <p:nvPr/>
        </p:nvSpPr>
        <p:spPr>
          <a:xfrm>
            <a:off x="827584" y="6453336"/>
            <a:ext cx="155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2016.10.11 HK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82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hu-HU" dirty="0" smtClean="0"/>
              <a:t>Longitudinális vizsgálat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Azonos mérőeszköz, beállítások</a:t>
            </a:r>
          </a:p>
          <a:p>
            <a:r>
              <a:rPr lang="hu-HU" dirty="0"/>
              <a:t>A</a:t>
            </a:r>
            <a:r>
              <a:rPr lang="hu-HU" dirty="0" smtClean="0"/>
              <a:t>zonos helyszín</a:t>
            </a:r>
          </a:p>
          <a:p>
            <a:r>
              <a:rPr lang="hu-HU" dirty="0" smtClean="0"/>
              <a:t>Azonos napszak</a:t>
            </a:r>
          </a:p>
          <a:p>
            <a:r>
              <a:rPr lang="hu-HU" dirty="0" smtClean="0"/>
              <a:t>Azonos külső paraméterek (hőmérséklet, stb.)</a:t>
            </a:r>
          </a:p>
          <a:p>
            <a:r>
              <a:rPr lang="hu-HU" dirty="0" smtClean="0"/>
              <a:t>Azonos </a:t>
            </a:r>
            <a:r>
              <a:rPr lang="hu-HU" dirty="0" err="1" smtClean="0"/>
              <a:t>vizsg.szt.-</a:t>
            </a:r>
            <a:r>
              <a:rPr lang="hu-HU" dirty="0" smtClean="0"/>
              <a:t> érintő paraméterek (</a:t>
            </a:r>
            <a:r>
              <a:rPr lang="hu-HU" dirty="0" err="1" smtClean="0"/>
              <a:t>pl</a:t>
            </a:r>
            <a:r>
              <a:rPr lang="hu-HU" dirty="0" smtClean="0"/>
              <a:t> cipő </a:t>
            </a:r>
            <a:r>
              <a:rPr lang="hu-HU" dirty="0" err="1" smtClean="0"/>
              <a:t>u.a</a:t>
            </a:r>
            <a:r>
              <a:rPr lang="hu-HU" dirty="0" smtClean="0"/>
              <a:t>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65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043608" y="1877923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Mit mérünk a teszttel?</a:t>
            </a:r>
          </a:p>
          <a:p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Milyen populációnak a legmegfelelőbb?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947232" y="2996952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Eszközök</a:t>
            </a:r>
          </a:p>
          <a:p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Végrehajtás leírása</a:t>
            </a:r>
          </a:p>
          <a:p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Előnyök</a:t>
            </a:r>
          </a:p>
          <a:p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Hátrányok</a:t>
            </a:r>
          </a:p>
          <a:p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Kiértékelés</a:t>
            </a:r>
          </a:p>
          <a:p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Normatív adatok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475656" y="254258"/>
            <a:ext cx="5472608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4400" dirty="0" smtClean="0"/>
              <a:t>A tesztek leírása, jellemzése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386663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2" y="1756697"/>
            <a:ext cx="91439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dirty="0" smtClean="0"/>
              <a:t>A tudás kollektív produktuma a tudományos ismeretek szigorú </a:t>
            </a:r>
            <a:r>
              <a:rPr lang="hu-HU" sz="3200" b="1" dirty="0" smtClean="0"/>
              <a:t>elvek szerint ellenőrzött</a:t>
            </a:r>
            <a:r>
              <a:rPr lang="hu-HU" sz="3200" dirty="0" smtClean="0"/>
              <a:t>, </a:t>
            </a:r>
            <a:r>
              <a:rPr lang="hu-HU" sz="3200" b="1" dirty="0" smtClean="0"/>
              <a:t>meghatározott szabályok </a:t>
            </a:r>
            <a:r>
              <a:rPr lang="hu-HU" sz="3200" dirty="0" smtClean="0"/>
              <a:t>szerint </a:t>
            </a:r>
            <a:r>
              <a:rPr lang="hu-HU" sz="3200" b="1" dirty="0" smtClean="0"/>
              <a:t>publikált</a:t>
            </a:r>
            <a:r>
              <a:rPr lang="hu-HU" sz="3200" dirty="0" smtClean="0"/>
              <a:t>, és a tudományos közösség által </a:t>
            </a:r>
            <a:r>
              <a:rPr lang="hu-HU" sz="3200" b="1" dirty="0" smtClean="0"/>
              <a:t>elfogadott </a:t>
            </a:r>
            <a:r>
              <a:rPr lang="hu-HU" sz="3200" dirty="0" smtClean="0"/>
              <a:t>együttese.</a:t>
            </a:r>
            <a:endParaRPr lang="hu-HU" sz="32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395536" y="404664"/>
            <a:ext cx="7749657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/>
              <a:t>A tudományos kutatási tevékenység eredménye:</a:t>
            </a:r>
            <a:endParaRPr lang="hu-HU" sz="3200" b="1" dirty="0"/>
          </a:p>
        </p:txBody>
      </p:sp>
      <p:sp>
        <p:nvSpPr>
          <p:cNvPr id="8" name="Téglalap 7"/>
          <p:cNvSpPr/>
          <p:nvPr/>
        </p:nvSpPr>
        <p:spPr>
          <a:xfrm>
            <a:off x="1" y="4077072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3200" dirty="0" smtClean="0"/>
              <a:t>A tudományos módszertan alapján végzett kutatómunka során előállított és a tudományos közösség által elfogadott orgánumokban, meghatározott szabályok szerint </a:t>
            </a:r>
            <a:r>
              <a:rPr lang="hu-HU" altLang="hu-HU" sz="3200" b="1" dirty="0" smtClean="0"/>
              <a:t>publikált </a:t>
            </a:r>
            <a:r>
              <a:rPr lang="hu-HU" altLang="hu-HU" sz="3200" dirty="0" smtClean="0"/>
              <a:t>ismeretek halmaza. (</a:t>
            </a:r>
            <a:r>
              <a:rPr lang="hu-HU" altLang="hu-HU" sz="3200" dirty="0" err="1" smtClean="0"/>
              <a:t>Wikipédia</a:t>
            </a:r>
            <a:r>
              <a:rPr lang="hu-HU" altLang="hu-HU" sz="3200" dirty="0" smtClean="0"/>
              <a:t>)</a:t>
            </a:r>
            <a:endParaRPr lang="hu-HU" altLang="hu-HU" sz="3200" dirty="0"/>
          </a:p>
        </p:txBody>
      </p:sp>
    </p:spTree>
    <p:extLst>
      <p:ext uri="{BB962C8B-B14F-4D97-AF65-F5344CB8AC3E}">
        <p14:creationId xmlns:p14="http://schemas.microsoft.com/office/powerpoint/2010/main" val="342201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Mérési jegyzőkönyv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55776" y="2132856"/>
            <a:ext cx="6131024" cy="4525963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Vizsgálati személy</a:t>
            </a:r>
          </a:p>
          <a:p>
            <a:r>
              <a:rPr lang="hu-HU" dirty="0" smtClean="0"/>
              <a:t>Vizsgálatvezető</a:t>
            </a:r>
          </a:p>
          <a:p>
            <a:r>
              <a:rPr lang="hu-HU" dirty="0" smtClean="0"/>
              <a:t>Vizsgálat helyszíne</a:t>
            </a:r>
          </a:p>
          <a:p>
            <a:r>
              <a:rPr lang="hu-HU" dirty="0" smtClean="0"/>
              <a:t>Vizsgálat dátuma</a:t>
            </a:r>
          </a:p>
          <a:p>
            <a:r>
              <a:rPr lang="hu-HU" dirty="0" smtClean="0"/>
              <a:t>Mérési eljárás</a:t>
            </a:r>
          </a:p>
          <a:p>
            <a:r>
              <a:rPr lang="hu-HU" dirty="0" smtClean="0"/>
              <a:t>Mérési eszköz</a:t>
            </a:r>
          </a:p>
          <a:p>
            <a:r>
              <a:rPr lang="hu-HU" dirty="0" smtClean="0"/>
              <a:t>Megjegyzések</a:t>
            </a:r>
          </a:p>
          <a:p>
            <a:r>
              <a:rPr lang="hu-HU" dirty="0" smtClean="0"/>
              <a:t>ADATOK</a:t>
            </a:r>
          </a:p>
          <a:p>
            <a:pPr marL="457200" lvl="1" indent="0">
              <a:buNone/>
            </a:pPr>
            <a:r>
              <a:rPr lang="hu-HU" dirty="0" smtClean="0"/>
              <a:t>adatokat mindig el kell külön menteni! Hozzáférési útvonal!</a:t>
            </a:r>
            <a:endParaRPr lang="en-US" dirty="0"/>
          </a:p>
        </p:txBody>
      </p:sp>
      <p:sp>
        <p:nvSpPr>
          <p:cNvPr id="4" name="Szövegdoboz 3"/>
          <p:cNvSpPr txBox="1"/>
          <p:nvPr/>
        </p:nvSpPr>
        <p:spPr>
          <a:xfrm>
            <a:off x="1259632" y="1515183"/>
            <a:ext cx="6001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Mit tartalmazzon a mérési jegyzőkönyv?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9269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Adatok regisztrálása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hu-HU" dirty="0" smtClean="0"/>
              <a:t>Digitálisan vagy kézzel</a:t>
            </a:r>
          </a:p>
          <a:p>
            <a:r>
              <a:rPr lang="hu-HU" dirty="0" smtClean="0"/>
              <a:t>Real </a:t>
            </a:r>
            <a:r>
              <a:rPr lang="hu-HU" dirty="0" err="1" smtClean="0"/>
              <a:t>time</a:t>
            </a:r>
            <a:r>
              <a:rPr lang="hu-HU" dirty="0" smtClean="0"/>
              <a:t>, vagy a mérés után</a:t>
            </a:r>
          </a:p>
          <a:p>
            <a:endParaRPr lang="hu-HU" dirty="0"/>
          </a:p>
          <a:p>
            <a:r>
              <a:rPr lang="hu-HU" dirty="0" smtClean="0"/>
              <a:t>megfelelően identifikált </a:t>
            </a:r>
            <a:r>
              <a:rPr lang="hu-HU" dirty="0" err="1" smtClean="0"/>
              <a:t>filenevek</a:t>
            </a:r>
            <a:r>
              <a:rPr lang="hu-HU" dirty="0" smtClean="0"/>
              <a:t>, elérési útvonalak</a:t>
            </a:r>
          </a:p>
          <a:p>
            <a:r>
              <a:rPr lang="hu-HU" dirty="0" smtClean="0"/>
              <a:t>mértékegységek</a:t>
            </a:r>
          </a:p>
          <a:p>
            <a:pPr marL="0" indent="0">
              <a:buNone/>
            </a:pPr>
            <a:r>
              <a:rPr lang="hu-HU" dirty="0" smtClean="0"/>
              <a:t>A nyers adatokkal körültekintően kell bánni. Amennyiben megsérülnek, megsemmisülnek, a mérés általában már nem rekonstruálható!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27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1027113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hu-HU" dirty="0" smtClean="0"/>
              <a:t>Kérdőív - kikérdezés</a:t>
            </a:r>
          </a:p>
        </p:txBody>
      </p:sp>
      <p:sp>
        <p:nvSpPr>
          <p:cNvPr id="1157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370013" y="1827213"/>
            <a:ext cx="7313612" cy="455453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hu-HU" sz="2800" dirty="0" smtClean="0"/>
              <a:t>Kérdőívet használunk, ha kérdések segítségével gyűjtünk az információkat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hu-HU" sz="28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hu-HU" sz="2800" dirty="0" smtClean="0"/>
              <a:t>Fajtái: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800" dirty="0" smtClean="0"/>
              <a:t>szóbeli kikérdezés: alapmódszere az interjú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800" dirty="0" smtClean="0"/>
              <a:t>írásbeli kikérdezés: alapmódszere a kérdőív</a:t>
            </a:r>
          </a:p>
        </p:txBody>
      </p:sp>
    </p:spTree>
    <p:extLst>
      <p:ext uri="{BB962C8B-B14F-4D97-AF65-F5344CB8AC3E}">
        <p14:creationId xmlns:p14="http://schemas.microsoft.com/office/powerpoint/2010/main" val="12345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952500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hu-HU" dirty="0" smtClean="0"/>
              <a:t>Kérdőív</a:t>
            </a:r>
          </a:p>
        </p:txBody>
      </p:sp>
      <p:sp>
        <p:nvSpPr>
          <p:cNvPr id="1198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7544" y="1340768"/>
            <a:ext cx="8229600" cy="514116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hu-HU" dirty="0" smtClean="0"/>
              <a:t>a kikérdezés független a kérdező személyétől – az interjúval összehasonlítva</a:t>
            </a:r>
          </a:p>
          <a:p>
            <a:pPr eaLnBrk="1" hangingPunct="1">
              <a:defRPr/>
            </a:pPr>
            <a:r>
              <a:rPr lang="hu-HU" dirty="0" smtClean="0"/>
              <a:t>gyors, nagy minta esetén is alkalmazható módszer</a:t>
            </a:r>
          </a:p>
          <a:p>
            <a:pPr eaLnBrk="1" hangingPunct="1">
              <a:defRPr/>
            </a:pPr>
            <a:r>
              <a:rPr lang="hu-HU" dirty="0" smtClean="0"/>
              <a:t>figyelembe kell venni, hogy a kikérdezett nem feltétlenül ad igaz választ, emiatt érdemes kontrollkérdéseket betenni</a:t>
            </a:r>
          </a:p>
          <a:p>
            <a:pPr eaLnBrk="1" hangingPunct="1">
              <a:defRPr/>
            </a:pPr>
            <a:r>
              <a:rPr lang="hu-HU" dirty="0" smtClean="0"/>
              <a:t>nyílt kérdések esetében: megfelelő kategóriák kellenek a kiértékeléshez majd gyakoriság meghatározása</a:t>
            </a:r>
          </a:p>
          <a:p>
            <a:pPr eaLnBrk="1" hangingPunct="1">
              <a:defRPr/>
            </a:pPr>
            <a:r>
              <a:rPr lang="hu-HU" dirty="0" smtClean="0"/>
              <a:t>Zárt kérdések esetén a skálák legyenek egyértelműek (érdemes a skálákat nem változtatni a kérdőíven belül)</a:t>
            </a:r>
          </a:p>
          <a:p>
            <a:pPr eaLnBrk="1" hangingPunct="1">
              <a:defRPr/>
            </a:pPr>
            <a:endParaRPr lang="hu-H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49384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hu-HU" dirty="0" smtClean="0"/>
              <a:t>A kérdőíves vizsgálat fázisai</a:t>
            </a:r>
          </a:p>
        </p:txBody>
      </p:sp>
      <p:sp>
        <p:nvSpPr>
          <p:cNvPr id="1228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3492" y="1556792"/>
            <a:ext cx="8893175" cy="5113337"/>
          </a:xfrm>
        </p:spPr>
        <p:txBody>
          <a:bodyPr>
            <a:normAutofit/>
          </a:bodyPr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hu-HU" dirty="0" smtClean="0"/>
              <a:t>a gyűjtendő információk körének meghatározása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hu-HU" dirty="0" smtClean="0"/>
              <a:t>az első változat elkészítése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hu-HU" dirty="0" smtClean="0"/>
              <a:t>ennek kipróbálása - pilot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hu-HU" dirty="0" smtClean="0"/>
              <a:t>a kérdések felülvizsgálata (</a:t>
            </a:r>
            <a:r>
              <a:rPr lang="hu-HU" i="1" dirty="0" smtClean="0"/>
              <a:t>a kérdőív</a:t>
            </a:r>
            <a:r>
              <a:rPr lang="hu-HU" dirty="0" smtClean="0"/>
              <a:t> </a:t>
            </a:r>
            <a:r>
              <a:rPr lang="hu-HU" i="1" dirty="0" smtClean="0"/>
              <a:t>legyen érthető, célratörő, elegendő, optimális hosszúságú és sorrendű, kiértékelhető</a:t>
            </a:r>
            <a:r>
              <a:rPr lang="hu-HU" dirty="0" smtClean="0"/>
              <a:t>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hu-HU" dirty="0" smtClean="0"/>
              <a:t>a végleges kérdőív megszerkesztése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hu-HU" dirty="0" smtClean="0"/>
              <a:t>adatfelvétel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hu-HU" dirty="0" smtClean="0"/>
              <a:t>feldolgozás</a:t>
            </a:r>
          </a:p>
        </p:txBody>
      </p:sp>
    </p:spTree>
    <p:extLst>
      <p:ext uri="{BB962C8B-B14F-4D97-AF65-F5344CB8AC3E}">
        <p14:creationId xmlns:p14="http://schemas.microsoft.com/office/powerpoint/2010/main" val="82888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952500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hu-HU" smtClean="0"/>
              <a:t>Kérdéstípusok funkció szerint</a:t>
            </a:r>
          </a:p>
        </p:txBody>
      </p:sp>
      <p:sp>
        <p:nvSpPr>
          <p:cNvPr id="116741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7200" y="1700213"/>
            <a:ext cx="4038600" cy="4430712"/>
          </a:xfrm>
          <a:ln w="34925">
            <a:noFill/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hu-HU" dirty="0" smtClean="0"/>
              <a:t>fő kérdések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hu-HU" dirty="0" smtClean="0">
              <a:solidFill>
                <a:srgbClr val="336699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hu-HU" dirty="0" smtClean="0"/>
              <a:t>közvetlenül a témára, a problémára vonatkoznak</a:t>
            </a:r>
          </a:p>
        </p:txBody>
      </p:sp>
      <p:sp>
        <p:nvSpPr>
          <p:cNvPr id="116742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48200" y="1700213"/>
            <a:ext cx="4038600" cy="4430712"/>
          </a:xfrm>
          <a:ln w="34925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hu-HU" b="1" dirty="0" smtClean="0"/>
              <a:t>kiegészítő kérdések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hu-HU" dirty="0" smtClean="0">
              <a:solidFill>
                <a:srgbClr val="336699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hu-HU" dirty="0" smtClean="0"/>
              <a:t>az információszerzés biztonságát szavatolják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hu-HU" dirty="0" smtClean="0"/>
          </a:p>
          <a:p>
            <a:pPr marL="0" indent="0" eaLnBrk="1" hangingPunct="1">
              <a:buFont typeface="Wingdings" pitchFamily="2" charset="2"/>
              <a:buAutoNum type="arabicPeriod"/>
              <a:defRPr/>
            </a:pPr>
            <a:r>
              <a:rPr lang="hu-HU" dirty="0" smtClean="0"/>
              <a:t>demográfiai</a:t>
            </a:r>
          </a:p>
          <a:p>
            <a:pPr marL="0" indent="0" eaLnBrk="1" hangingPunct="1">
              <a:buFont typeface="Wingdings" pitchFamily="2" charset="2"/>
              <a:buAutoNum type="arabicPeriod"/>
              <a:defRPr/>
            </a:pPr>
            <a:r>
              <a:rPr lang="hu-HU" dirty="0" smtClean="0"/>
              <a:t>bemelegítő</a:t>
            </a:r>
          </a:p>
          <a:p>
            <a:pPr marL="0" indent="0" eaLnBrk="1" hangingPunct="1">
              <a:buFont typeface="Wingdings" pitchFamily="2" charset="2"/>
              <a:buAutoNum type="arabicPeriod"/>
              <a:defRPr/>
            </a:pPr>
            <a:r>
              <a:rPr lang="hu-HU" dirty="0" smtClean="0"/>
              <a:t>kontroll</a:t>
            </a:r>
          </a:p>
          <a:p>
            <a:pPr marL="0" indent="0" eaLnBrk="1" hangingPunct="1">
              <a:buFont typeface="Wingdings" pitchFamily="2" charset="2"/>
              <a:buAutoNum type="arabicPeriod"/>
              <a:defRPr/>
            </a:pPr>
            <a:r>
              <a:rPr lang="hu-HU" dirty="0" smtClean="0"/>
              <a:t>levezető</a:t>
            </a:r>
          </a:p>
        </p:txBody>
      </p:sp>
    </p:spTree>
    <p:extLst>
      <p:ext uri="{BB962C8B-B14F-4D97-AF65-F5344CB8AC3E}">
        <p14:creationId xmlns:p14="http://schemas.microsoft.com/office/powerpoint/2010/main" val="264407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6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6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6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6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6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6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6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6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6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6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6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6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6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6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6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6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67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67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67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67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67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67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67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67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67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67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67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67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1" grpId="0" build="p"/>
      <p:bldP spid="116742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dirty="0" smtClean="0"/>
              <a:t>Kérdéstípusok </a:t>
            </a:r>
          </a:p>
        </p:txBody>
      </p:sp>
      <p:sp>
        <p:nvSpPr>
          <p:cNvPr id="117764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76400"/>
            <a:ext cx="4191000" cy="4422775"/>
          </a:xfrm>
          <a:ln w="349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hu-HU" b="1" dirty="0" smtClean="0"/>
              <a:t>nyílt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hu-HU" dirty="0" smtClean="0">
              <a:solidFill>
                <a:srgbClr val="336699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hu-HU" dirty="0" smtClean="0"/>
              <a:t>a válaszadó nincs korlátozva, bármilyen válasz lehetséges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hu-HU" dirty="0" smtClean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hu-HU" dirty="0" smtClean="0"/>
              <a:t> a kiértékelés nehezebb lehet, mint a zárt kérdéseknél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hu-HU" dirty="0" smtClean="0"/>
          </a:p>
        </p:txBody>
      </p:sp>
      <p:sp>
        <p:nvSpPr>
          <p:cNvPr id="117765" name="Rectangle 5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51375" y="1676400"/>
            <a:ext cx="4191000" cy="4920952"/>
          </a:xfrm>
          <a:ln w="349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hu-HU" b="1" dirty="0" smtClean="0"/>
              <a:t>zárt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hu-HU" dirty="0" smtClean="0">
              <a:solidFill>
                <a:srgbClr val="336699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hu-HU" dirty="0" smtClean="0"/>
              <a:t>megadott válaszlehetőségek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hu-HU" dirty="0" smtClean="0"/>
              <a:t>kettő-többszörös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hu-HU" dirty="0" smtClean="0"/>
              <a:t>(alternatív/több válasz)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hu-HU" dirty="0" smtClean="0"/>
              <a:t>feleletválasztás, rangsorolás, stb.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hu-HU" dirty="0" smtClean="0"/>
          </a:p>
        </p:txBody>
      </p:sp>
      <p:sp>
        <p:nvSpPr>
          <p:cNvPr id="3" name="Szövegdoboz 2"/>
          <p:cNvSpPr txBox="1"/>
          <p:nvPr/>
        </p:nvSpPr>
        <p:spPr>
          <a:xfrm>
            <a:off x="2339752" y="6142548"/>
            <a:ext cx="5628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Kevert, félig zárt: A, B, C, egyéb…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59630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7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7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7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7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7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7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7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7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7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7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77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77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77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77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77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77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4" grpId="0" build="p"/>
      <p:bldP spid="117765" grpId="0" build="p"/>
      <p:bldP spid="3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873250"/>
            <a:ext cx="8540750" cy="4225925"/>
          </a:xfrm>
        </p:spPr>
        <p:txBody>
          <a:bodyPr>
            <a:normAutofit lnSpcReduction="10000"/>
          </a:bodyPr>
          <a:lstStyle/>
          <a:p>
            <a:pPr marL="571500" indent="-571500" eaLnBrk="1" hangingPunct="1">
              <a:buFont typeface="Wingdings" pitchFamily="2" charset="2"/>
              <a:buNone/>
              <a:defRPr/>
            </a:pPr>
            <a:r>
              <a:rPr lang="hu-HU" dirty="0" smtClean="0"/>
              <a:t>Értékelési skálák (intenzitáskérdések):</a:t>
            </a:r>
          </a:p>
          <a:p>
            <a:pPr marL="571500" indent="-571500" eaLnBrk="1" hangingPunct="1">
              <a:buFont typeface="Wingdings" pitchFamily="2" charset="2"/>
              <a:buAutoNum type="arabicPeriod"/>
              <a:defRPr/>
            </a:pPr>
            <a:r>
              <a:rPr lang="hu-HU" dirty="0" smtClean="0"/>
              <a:t>grafikus: a válaszadó véleményét a skálán elhelyezett jellel fejezi ki</a:t>
            </a:r>
          </a:p>
          <a:p>
            <a:pPr marL="571500" indent="-571500" eaLnBrk="1" hangingPunct="1">
              <a:buFont typeface="Wingdings" pitchFamily="2" charset="2"/>
              <a:buAutoNum type="arabicPeriod"/>
              <a:defRPr/>
            </a:pPr>
            <a:endParaRPr lang="hu-HU" dirty="0" smtClean="0"/>
          </a:p>
          <a:p>
            <a:pPr marL="571500" indent="-571500" eaLnBrk="1" hangingPunct="1">
              <a:buFont typeface="Wingdings" pitchFamily="2" charset="2"/>
              <a:buNone/>
              <a:defRPr/>
            </a:pPr>
            <a:r>
              <a:rPr lang="hu-HU" sz="2200" dirty="0" smtClean="0"/>
              <a:t>	Mennyire lényeges, hogy az adott tantárgy oktatója szimpatikus legyen az Ön számára?</a:t>
            </a:r>
          </a:p>
          <a:p>
            <a:pPr marL="571500" indent="-571500" eaLnBrk="1" hangingPunct="1">
              <a:buFont typeface="Wingdings" pitchFamily="2" charset="2"/>
              <a:buNone/>
              <a:defRPr/>
            </a:pPr>
            <a:r>
              <a:rPr lang="hu-HU" sz="2200" dirty="0" smtClean="0"/>
              <a:t>	nagyon fontos				egyáltalán nem fontos</a:t>
            </a:r>
          </a:p>
          <a:p>
            <a:pPr marL="571500" indent="-571500" eaLnBrk="1" hangingPunct="1">
              <a:buFont typeface="Wingdings" pitchFamily="2" charset="2"/>
              <a:buNone/>
              <a:defRPr/>
            </a:pPr>
            <a:r>
              <a:rPr lang="hu-HU" sz="2200" dirty="0" smtClean="0"/>
              <a:t>                                      </a:t>
            </a:r>
            <a:r>
              <a:rPr lang="hu-HU" sz="1900" dirty="0" smtClean="0"/>
              <a:t>+2         +1          0          -1         -2</a:t>
            </a:r>
          </a:p>
          <a:p>
            <a:pPr marL="571500" indent="-571500" eaLnBrk="1" hangingPunct="1">
              <a:buFont typeface="Wingdings" pitchFamily="2" charset="2"/>
              <a:buNone/>
              <a:defRPr/>
            </a:pPr>
            <a:r>
              <a:rPr lang="hu-HU" dirty="0" smtClean="0"/>
              <a:t>	</a:t>
            </a:r>
          </a:p>
        </p:txBody>
      </p:sp>
      <p:sp>
        <p:nvSpPr>
          <p:cNvPr id="128005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355600" y="546100"/>
            <a:ext cx="8447088" cy="957263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hu-HU" sz="4800" dirty="0" smtClean="0"/>
              <a:t>Értékelési skálák</a:t>
            </a:r>
          </a:p>
        </p:txBody>
      </p:sp>
      <p:sp>
        <p:nvSpPr>
          <p:cNvPr id="128007" name="Line 7"/>
          <p:cNvSpPr>
            <a:spLocks noChangeShapeType="1"/>
          </p:cNvSpPr>
          <p:nvPr/>
        </p:nvSpPr>
        <p:spPr bwMode="auto">
          <a:xfrm>
            <a:off x="2916238" y="4868863"/>
            <a:ext cx="2917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128008" name="Line 8"/>
          <p:cNvSpPr>
            <a:spLocks noChangeShapeType="1"/>
          </p:cNvSpPr>
          <p:nvPr/>
        </p:nvSpPr>
        <p:spPr bwMode="auto">
          <a:xfrm>
            <a:off x="2916238" y="47244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128009" name="Line 9"/>
          <p:cNvSpPr>
            <a:spLocks noChangeShapeType="1"/>
          </p:cNvSpPr>
          <p:nvPr/>
        </p:nvSpPr>
        <p:spPr bwMode="auto">
          <a:xfrm>
            <a:off x="3635375" y="47244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128010" name="Line 10"/>
          <p:cNvSpPr>
            <a:spLocks noChangeShapeType="1"/>
          </p:cNvSpPr>
          <p:nvPr/>
        </p:nvSpPr>
        <p:spPr bwMode="auto">
          <a:xfrm>
            <a:off x="4356100" y="47244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128011" name="Line 11"/>
          <p:cNvSpPr>
            <a:spLocks noChangeShapeType="1"/>
          </p:cNvSpPr>
          <p:nvPr/>
        </p:nvSpPr>
        <p:spPr bwMode="auto">
          <a:xfrm>
            <a:off x="5075238" y="47244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128012" name="Line 12"/>
          <p:cNvSpPr>
            <a:spLocks noChangeShapeType="1"/>
          </p:cNvSpPr>
          <p:nvPr/>
        </p:nvSpPr>
        <p:spPr bwMode="auto">
          <a:xfrm>
            <a:off x="5794375" y="47244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980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28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28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28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28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28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uild="p"/>
      <p:bldP spid="128007" grpId="0" animBg="1"/>
      <p:bldP spid="128008" grpId="0" animBg="1"/>
      <p:bldP spid="128009" grpId="0" animBg="1"/>
      <p:bldP spid="128010" grpId="0" animBg="1"/>
      <p:bldP spid="128011" grpId="0" animBg="1"/>
      <p:bldP spid="128012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1247775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hu-HU" sz="4800" dirty="0" smtClean="0"/>
              <a:t>Értékelési skálák</a:t>
            </a:r>
          </a:p>
        </p:txBody>
      </p:sp>
      <p:sp>
        <p:nvSpPr>
          <p:cNvPr id="1290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600200"/>
            <a:ext cx="8229600" cy="4637112"/>
          </a:xfrm>
        </p:spPr>
        <p:txBody>
          <a:bodyPr/>
          <a:lstStyle/>
          <a:p>
            <a:pPr marL="571500" indent="-571500" eaLnBrk="1" hangingPunct="1">
              <a:buFont typeface="Wingdings" pitchFamily="2" charset="2"/>
              <a:buAutoNum type="arabicPeriod" startAt="2"/>
              <a:defRPr/>
            </a:pPr>
            <a:r>
              <a:rPr lang="hu-HU" dirty="0" smtClean="0"/>
              <a:t>numerikus skála: a válaszadó számmal értékel</a:t>
            </a:r>
          </a:p>
          <a:p>
            <a:pPr marL="571500" indent="-571500" eaLnBrk="1" hangingPunct="1">
              <a:buFont typeface="Wingdings" pitchFamily="2" charset="2"/>
              <a:buAutoNum type="arabicPeriod" startAt="2"/>
              <a:defRPr/>
            </a:pPr>
            <a:endParaRPr lang="hu-HU" dirty="0" smtClean="0"/>
          </a:p>
          <a:p>
            <a:pPr marL="571500" indent="-571500" eaLnBrk="1" hangingPunct="1">
              <a:buFont typeface="Wingdings" pitchFamily="2" charset="2"/>
              <a:buNone/>
              <a:defRPr/>
            </a:pPr>
            <a:r>
              <a:rPr lang="hu-HU" sz="2200" dirty="0" smtClean="0"/>
              <a:t>Kérjük jelölje, hogy a képzés során milyennek ítélte</a:t>
            </a:r>
          </a:p>
          <a:p>
            <a:pPr marL="571500" indent="-571500" eaLnBrk="1" hangingPunct="1">
              <a:buFont typeface="Wingdings" pitchFamily="2" charset="2"/>
              <a:buNone/>
              <a:defRPr/>
            </a:pPr>
            <a:r>
              <a:rPr lang="hu-HU" sz="2200" dirty="0" smtClean="0"/>
              <a:t>(1=elégtelen 2=kielégítő 3=közepes 4=jó 5=kiváló)</a:t>
            </a:r>
          </a:p>
          <a:p>
            <a:pPr marL="571500" indent="-571500" eaLnBrk="1" hangingPunct="1">
              <a:buFont typeface="Wingdings" pitchFamily="2" charset="2"/>
              <a:buNone/>
              <a:defRPr/>
            </a:pPr>
            <a:endParaRPr lang="hu-HU" sz="2200" dirty="0" smtClean="0"/>
          </a:p>
          <a:p>
            <a:pPr marL="571500" indent="-571500" eaLnBrk="1" hangingPunct="1">
              <a:buFont typeface="Wingdings" pitchFamily="2" charset="2"/>
              <a:buNone/>
              <a:defRPr/>
            </a:pPr>
            <a:r>
              <a:rPr lang="hu-HU" sz="2200" dirty="0" smtClean="0"/>
              <a:t>az oktató felkészültségét	1	2	3	4	5</a:t>
            </a:r>
          </a:p>
          <a:p>
            <a:pPr marL="571500" indent="-571500" eaLnBrk="1" hangingPunct="1">
              <a:buFont typeface="Wingdings" pitchFamily="2" charset="2"/>
              <a:buNone/>
              <a:defRPr/>
            </a:pPr>
            <a:r>
              <a:rPr lang="hu-HU" sz="2200" dirty="0" smtClean="0"/>
              <a:t>a tanterem felszereltségét	1	2	3	4	5</a:t>
            </a:r>
          </a:p>
        </p:txBody>
      </p:sp>
    </p:spTree>
    <p:extLst>
      <p:ext uri="{BB962C8B-B14F-4D97-AF65-F5344CB8AC3E}">
        <p14:creationId xmlns:p14="http://schemas.microsoft.com/office/powerpoint/2010/main" val="3948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79" name="Rectangle 31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1173163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hu-HU" sz="4800" dirty="0" smtClean="0"/>
              <a:t>Értékelési skálák</a:t>
            </a:r>
          </a:p>
        </p:txBody>
      </p:sp>
      <p:sp>
        <p:nvSpPr>
          <p:cNvPr id="13005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76400"/>
            <a:ext cx="8080375" cy="4422775"/>
          </a:xfrm>
        </p:spPr>
        <p:txBody>
          <a:bodyPr/>
          <a:lstStyle/>
          <a:p>
            <a:pPr marL="571500" indent="-571500" eaLnBrk="1" hangingPunct="1">
              <a:buFont typeface="Wingdings" pitchFamily="2" charset="2"/>
              <a:buAutoNum type="arabicPeriod" startAt="3"/>
              <a:defRPr/>
            </a:pPr>
            <a:r>
              <a:rPr lang="hu-HU" smtClean="0"/>
              <a:t>deskriptív skála</a:t>
            </a:r>
          </a:p>
          <a:p>
            <a:pPr marL="571500" indent="-571500" eaLnBrk="1" hangingPunct="1">
              <a:buFont typeface="Wingdings" pitchFamily="2" charset="2"/>
              <a:buAutoNum type="arabicPeriod" startAt="3"/>
              <a:defRPr/>
            </a:pPr>
            <a:endParaRPr lang="hu-HU" sz="2800" smtClean="0"/>
          </a:p>
          <a:p>
            <a:pPr marL="571500" indent="-571500" eaLnBrk="1" hangingPunct="1">
              <a:buFont typeface="Wingdings" pitchFamily="2" charset="2"/>
              <a:buNone/>
              <a:defRPr/>
            </a:pPr>
            <a:r>
              <a:rPr lang="hu-HU" sz="2200" smtClean="0"/>
              <a:t>Jellemezze ügyfélszolgálati irodánk tevékenységét!</a:t>
            </a:r>
          </a:p>
          <a:p>
            <a:pPr marL="571500" indent="-571500" eaLnBrk="1" hangingPunct="1">
              <a:buFont typeface="Wingdings" pitchFamily="2" charset="2"/>
              <a:buNone/>
              <a:defRPr/>
            </a:pPr>
            <a:endParaRPr lang="hu-HU" sz="2200" smtClean="0"/>
          </a:p>
        </p:txBody>
      </p:sp>
      <p:graphicFrame>
        <p:nvGraphicFramePr>
          <p:cNvPr id="130104" name="Group 5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91995357"/>
              </p:ext>
            </p:extLst>
          </p:nvPr>
        </p:nvGraphicFramePr>
        <p:xfrm>
          <a:off x="755650" y="3244850"/>
          <a:ext cx="6954838" cy="250687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998663"/>
                <a:gridCol w="1038225"/>
                <a:gridCol w="1277937"/>
                <a:gridCol w="1041400"/>
                <a:gridCol w="1598613"/>
              </a:tblGrid>
              <a:tr h="6476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u-H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Mindig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Gyakran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Néha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Sohasem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19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Panaszaimat kivizsgálják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u-H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u-H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u-H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u-H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7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Ügyeimet telefonon is el tudom intézni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u-H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u-H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u-H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u-H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67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 autoUpdateAnimBg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36615</TotalTime>
  <Words>5516</Words>
  <Application>Microsoft Office PowerPoint</Application>
  <PresentationFormat>Diavetítés a képernyőre (4:3 oldalarány)</PresentationFormat>
  <Paragraphs>1106</Paragraphs>
  <Slides>163</Slides>
  <Notes>0</Notes>
  <HiddenSlides>1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163</vt:i4>
      </vt:variant>
    </vt:vector>
  </HeadingPairs>
  <TitlesOfParts>
    <vt:vector size="164" baseType="lpstr">
      <vt:lpstr>Office-téma</vt:lpstr>
      <vt:lpstr>A TUDOMÁNYOS KUTATÁS MÓDSZERTANA</vt:lpstr>
      <vt:lpstr>A kurzus célja</vt:lpstr>
      <vt:lpstr>Javasolt irodalom</vt:lpstr>
      <vt:lpstr>A tudományos kutatás, a kutatás jellemzői </vt:lpstr>
      <vt:lpstr>PowerPoint bemutató</vt:lpstr>
      <vt:lpstr>PowerPoint bemutató</vt:lpstr>
      <vt:lpstr>PowerPoint bemutató</vt:lpstr>
      <vt:lpstr>PowerPoint bemutató</vt:lpstr>
      <vt:lpstr>PowerPoint bemutató</vt:lpstr>
      <vt:lpstr>Van-e a tudományos kutatásnak mindig eredménye?</vt:lpstr>
      <vt:lpstr>A tudományos kutatásokra általánosan jellemző</vt:lpstr>
      <vt:lpstr>A tudományos kutatás végrehajtásának logikai sémája</vt:lpstr>
      <vt:lpstr>PowerPoint bemutató</vt:lpstr>
      <vt:lpstr>PowerPoint bemutató</vt:lpstr>
      <vt:lpstr>Az információszerzés típusai</vt:lpstr>
      <vt:lpstr>Az önálló tudományos kutatás eredménye BsC és MsC képzésben</vt:lpstr>
      <vt:lpstr>A szakdolgozat, diplomadolgozat tartalmi és formai követelményei a honlapon megtalálhatóak:  www.tf.hu/hallgatoink/szabalyzatok</vt:lpstr>
      <vt:lpstr>PowerPoint bemutató</vt:lpstr>
      <vt:lpstr>A tudományos publikáció logikai sémája </vt:lpstr>
      <vt:lpstr>Szakdolgozat felépítése</vt:lpstr>
      <vt:lpstr>PowerPoint bemutató</vt:lpstr>
      <vt:lpstr>PowerPoint bemutató</vt:lpstr>
      <vt:lpstr>PowerPoint bemutató</vt:lpstr>
      <vt:lpstr>PowerPoint bemutató</vt:lpstr>
      <vt:lpstr>Tudományos cikk felépítése</vt:lpstr>
      <vt:lpstr>A tudományos probléma megoldásának és a szakdolgozatírásnak a lépései</vt:lpstr>
      <vt:lpstr>HOGYAN KELL SZAKDOLGOZATOT/DIPLOMAMUNKÁT ÍRNI</vt:lpstr>
      <vt:lpstr>PowerPoint bemutató</vt:lpstr>
      <vt:lpstr>Az első lépés</vt:lpstr>
      <vt:lpstr>A témaválasztás általános szempontjai</vt:lpstr>
      <vt:lpstr>PowerPoint bemutató</vt:lpstr>
      <vt:lpstr>A szakirodalom áttekintése, ismeretszerzési módszerek</vt:lpstr>
      <vt:lpstr>PowerPoint bemutató</vt:lpstr>
      <vt:lpstr>PowerPoint bemutató</vt:lpstr>
      <vt:lpstr>SPORTdiscus</vt:lpstr>
      <vt:lpstr>példa</vt:lpstr>
      <vt:lpstr>Pubmed  (http://www.ncbi.nlm.nih.gov/pubmed/)</vt:lpstr>
      <vt:lpstr>Keresési algebra  (AND, OR, NOT)</vt:lpstr>
      <vt:lpstr>Címszójavaslatok</vt:lpstr>
      <vt:lpstr>A publikációk évenkénti eloszlása</vt:lpstr>
      <vt:lpstr>Témaszűkítés (kulcsszavak)</vt:lpstr>
      <vt:lpstr>Szabad (nyílt) hozzáférésű publikációk</vt:lpstr>
      <vt:lpstr>További szűkítés és kiválasztás</vt:lpstr>
      <vt:lpstr>Kiválasztás, azonosítás (http://www.ncbi.nlm.nih.gov/pubmed/22677079</vt:lpstr>
      <vt:lpstr>A publikáció ábráinak áttekintése</vt:lpstr>
      <vt:lpstr>Szabad hozzáférés a teljes publikációhoz</vt:lpstr>
      <vt:lpstr>Pubmed reader (e-olvasó, tablet) formátum</vt:lpstr>
      <vt:lpstr>Pdf formatum</vt:lpstr>
      <vt:lpstr>Nyílt idézettség </vt:lpstr>
      <vt:lpstr>Összes idézettség</vt:lpstr>
      <vt:lpstr>Science direct</vt:lpstr>
      <vt:lpstr>PowerPoint bemutató</vt:lpstr>
      <vt:lpstr>PowerPoint bemutató</vt:lpstr>
      <vt:lpstr>PowerPoint bemutató</vt:lpstr>
      <vt:lpstr>2. A hipotézis megfogalmazása</vt:lpstr>
      <vt:lpstr>A hipotézis vagy feltételezés</vt:lpstr>
      <vt:lpstr>A jó hipotézis</vt:lpstr>
      <vt:lpstr>Statisztikai hipotézisek fajtái</vt:lpstr>
      <vt:lpstr>Vizsgálható-e „minden” kérdés egyszerre?</vt:lpstr>
      <vt:lpstr>3. Mérés tervezés, adatgyűjtés - mérés</vt:lpstr>
      <vt:lpstr>Kvantitatív kutatás </vt:lpstr>
      <vt:lpstr>Kvalitatív kutatás </vt:lpstr>
      <vt:lpstr>Hogyan tervezzük meg a kísérletet?</vt:lpstr>
      <vt:lpstr>PowerPoint bemutató</vt:lpstr>
      <vt:lpstr>Populáció - minta</vt:lpstr>
      <vt:lpstr>Mi a statisztika?</vt:lpstr>
      <vt:lpstr>Minta kiválasztásának módja, hogyan válasszuk ki a vizsgálandó mintát?</vt:lpstr>
      <vt:lpstr>A teljeskörű kutatás</vt:lpstr>
      <vt:lpstr>PowerPoint bemutató</vt:lpstr>
      <vt:lpstr>PowerPoint bemutató</vt:lpstr>
      <vt:lpstr>PowerPoint bemutató</vt:lpstr>
      <vt:lpstr>Mérési hibák</vt:lpstr>
      <vt:lpstr>PowerPoint bemutató</vt:lpstr>
      <vt:lpstr>Adatok osztályozása</vt:lpstr>
      <vt:lpstr>A változók típusai</vt:lpstr>
      <vt:lpstr>Fekete doboz modell</vt:lpstr>
      <vt:lpstr>Fekete doboz modell</vt:lpstr>
      <vt:lpstr>Hogyan ellenőrizhető, hogy csak a kutató által megváltoztatott független változó eredményezi a függő változóban az eltérést</vt:lpstr>
      <vt:lpstr>PowerPoint bemutató</vt:lpstr>
      <vt:lpstr>PowerPoint bemutató</vt:lpstr>
      <vt:lpstr>A kísérletek típusai szerkezetük szerint</vt:lpstr>
      <vt:lpstr>Mérőeszköz</vt:lpstr>
      <vt:lpstr>PowerPoint bemutató</vt:lpstr>
      <vt:lpstr>Pilot</vt:lpstr>
      <vt:lpstr>Vizsgálat megkezdésekor: szóbeli magyarázat</vt:lpstr>
      <vt:lpstr>Vizsgálatvezető szerepe</vt:lpstr>
      <vt:lpstr>Vizsgálati személy Írásbeli nyilatkozat – a kísérlet előtt!</vt:lpstr>
      <vt:lpstr>Longitudinális vizsgálat</vt:lpstr>
      <vt:lpstr>PowerPoint bemutató</vt:lpstr>
      <vt:lpstr>Mérési jegyzőkönyv</vt:lpstr>
      <vt:lpstr>Adatok regisztrálása</vt:lpstr>
      <vt:lpstr>Kérdőív - kikérdezés</vt:lpstr>
      <vt:lpstr>Kérdőív</vt:lpstr>
      <vt:lpstr>A kérdőíves vizsgálat fázisai</vt:lpstr>
      <vt:lpstr>Kérdéstípusok funkció szerint</vt:lpstr>
      <vt:lpstr>Kérdéstípusok </vt:lpstr>
      <vt:lpstr>Értékelési skálák</vt:lpstr>
      <vt:lpstr>Értékelési skálák</vt:lpstr>
      <vt:lpstr>Értékelési skálák</vt:lpstr>
      <vt:lpstr>A kikérdezés - Interjú</vt:lpstr>
      <vt:lpstr>A Tudományos vizsgálat etikai kérdései</vt:lpstr>
      <vt:lpstr>Etikai kérdések</vt:lpstr>
      <vt:lpstr>Etikai kérdések</vt:lpstr>
      <vt:lpstr>Etikai kérdések</vt:lpstr>
      <vt:lpstr>Helsinki deklaráció a humán vizsgálatokról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Tudományos kutatásba beleegyező nyilatkozat minta</vt:lpstr>
      <vt:lpstr>PowerPoint bemutató</vt:lpstr>
      <vt:lpstr>Etikai bizottsági engedélyhez mit tartalmazzon a vizsgálati protokoll</vt:lpstr>
      <vt:lpstr>PowerPoint bemutató</vt:lpstr>
      <vt:lpstr>Az adatok feldolgozási sorrendje</vt:lpstr>
      <vt:lpstr>Az adatok fajtái</vt:lpstr>
      <vt:lpstr>PowerPoint bemutató</vt:lpstr>
      <vt:lpstr>Az adatok fajtái</vt:lpstr>
      <vt:lpstr>Paraméter – nem paraméter</vt:lpstr>
      <vt:lpstr>Az adatok jellemzése – alapstatisztikai mutatók</vt:lpstr>
      <vt:lpstr>PowerPoint bemutató</vt:lpstr>
      <vt:lpstr>Átlag, szórás</vt:lpstr>
      <vt:lpstr>PowerPoint bemutató</vt:lpstr>
      <vt:lpstr>PowerPoint bemutató</vt:lpstr>
      <vt:lpstr>Oszlopdiagram </vt:lpstr>
      <vt:lpstr>Doboz (Box) ábra</vt:lpstr>
      <vt:lpstr>Gyakoriság táblázat - hisztogramok</vt:lpstr>
      <vt:lpstr>Gyakoriság – relatív gyakoriság kördiagram</vt:lpstr>
      <vt:lpstr>Centrális Határeloszlás Tétele</vt:lpstr>
      <vt:lpstr>Standard normális eloszlás</vt:lpstr>
      <vt:lpstr>1, 2, 3 szórás intervallumához tartozó valószínűségek</vt:lpstr>
      <vt:lpstr>PowerPoint bemutató</vt:lpstr>
      <vt:lpstr>PowerPoint bemutató</vt:lpstr>
      <vt:lpstr>Diszkrét változó normális eloszlása (normalitásvizsgálat)</vt:lpstr>
      <vt:lpstr>Lapultság - ferdeség</vt:lpstr>
      <vt:lpstr>Normalitásvizsgálat </vt:lpstr>
      <vt:lpstr>Normalitásvizsgálat II</vt:lpstr>
      <vt:lpstr>Hipotézisvizsgálatok</vt:lpstr>
      <vt:lpstr>PowerPoint bemutató</vt:lpstr>
      <vt:lpstr>PowerPoint bemutató</vt:lpstr>
      <vt:lpstr>Két összetartozó minta összehasonlítása</vt:lpstr>
      <vt:lpstr>PowerPoint bemutató</vt:lpstr>
      <vt:lpstr>PowerPoint bemutató</vt:lpstr>
      <vt:lpstr>Egy populációból származó minták átlagai közötti eltérés nagysága alapján – mivel normális eloszlást követ az átlag – az eltérés bekövetkezésének valószínűsége becsülhető</vt:lpstr>
      <vt:lpstr>PowerPoint bemutató</vt:lpstr>
      <vt:lpstr>Minél nagyobb az eltérés, annál kisebb a valószínűsége, hogy azonos populációból származnak</vt:lpstr>
      <vt:lpstr>A szórás is befolyásolja a döntést</vt:lpstr>
      <vt:lpstr>t- (student) eloszlás</vt:lpstr>
      <vt:lpstr>ANOVA  </vt:lpstr>
      <vt:lpstr>PowerPoint bemutató</vt:lpstr>
      <vt:lpstr>Korreláció - regresszióanalízis</vt:lpstr>
      <vt:lpstr>PowerPoint bemutató</vt:lpstr>
      <vt:lpstr>PowerPoint bemutató</vt:lpstr>
      <vt:lpstr>Regressziós egyenes</vt:lpstr>
      <vt:lpstr>Interpoláció - extrapoláció</vt:lpstr>
      <vt:lpstr>Nemparaméteres statisztikai eljárások</vt:lpstr>
      <vt:lpstr>5. Diszkusszió - az eredmények leírása, értelmezése,   magyarázata  (interpretációja)</vt:lpstr>
      <vt:lpstr>PowerPoint bemutató</vt:lpstr>
      <vt:lpstr>Döntések a hipotézisekről</vt:lpstr>
      <vt:lpstr>Összefoglalás</vt:lpstr>
      <vt:lpstr>Irodalomjegyzék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TUDOMÁNYOS KUTATÁS MÓDSZERTANA</dc:title>
  <dc:creator>K</dc:creator>
  <cp:lastModifiedBy>Kopper</cp:lastModifiedBy>
  <cp:revision>220</cp:revision>
  <dcterms:created xsi:type="dcterms:W3CDTF">2014-01-21T19:04:28Z</dcterms:created>
  <dcterms:modified xsi:type="dcterms:W3CDTF">2016-10-19T09:24:14Z</dcterms:modified>
</cp:coreProperties>
</file>