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85" r:id="rId4"/>
    <p:sldId id="259" r:id="rId5"/>
    <p:sldId id="260" r:id="rId6"/>
    <p:sldId id="281" r:id="rId7"/>
    <p:sldId id="282" r:id="rId8"/>
    <p:sldId id="309" r:id="rId9"/>
    <p:sldId id="262" r:id="rId10"/>
    <p:sldId id="283" r:id="rId11"/>
    <p:sldId id="270" r:id="rId12"/>
    <p:sldId id="301" r:id="rId13"/>
    <p:sldId id="272" r:id="rId14"/>
    <p:sldId id="302" r:id="rId15"/>
    <p:sldId id="303" r:id="rId16"/>
    <p:sldId id="304" r:id="rId17"/>
    <p:sldId id="305" r:id="rId18"/>
    <p:sldId id="306" r:id="rId19"/>
    <p:sldId id="307" r:id="rId20"/>
    <p:sldId id="273" r:id="rId21"/>
    <p:sldId id="267" r:id="rId22"/>
    <p:sldId id="268" r:id="rId23"/>
    <p:sldId id="271" r:id="rId24"/>
    <p:sldId id="308" r:id="rId25"/>
    <p:sldId id="263" r:id="rId26"/>
    <p:sldId id="264" r:id="rId27"/>
    <p:sldId id="265" r:id="rId28"/>
    <p:sldId id="266" r:id="rId29"/>
    <p:sldId id="274" r:id="rId30"/>
    <p:sldId id="275" r:id="rId31"/>
    <p:sldId id="276" r:id="rId32"/>
    <p:sldId id="277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munkalap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51272015655576"/>
          <c:y val="9.9315068493150679E-2"/>
          <c:w val="0.78669275929549898"/>
          <c:h val="0.69863013698630139"/>
        </c:manualLayout>
      </c:layout>
      <c:scatterChart>
        <c:scatterStyle val="smoothMarker"/>
        <c:varyColors val="0"/>
        <c:ser>
          <c:idx val="0"/>
          <c:order val="0"/>
          <c:spPr>
            <a:ln w="25156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'C:\Dokumentumok\excel\energy\[TJSSC32.xls]Sheet3'!$E$1:$E$1374</c:f>
              <c:numCache>
                <c:formatCode>General</c:formatCode>
                <c:ptCount val="1374"/>
                <c:pt idx="0">
                  <c:v>2.4356519999999997</c:v>
                </c:pt>
                <c:pt idx="1">
                  <c:v>2.4356519999999997</c:v>
                </c:pt>
                <c:pt idx="2">
                  <c:v>2.4356519999999997</c:v>
                </c:pt>
                <c:pt idx="3">
                  <c:v>2.4356519999999997</c:v>
                </c:pt>
                <c:pt idx="4">
                  <c:v>2.4356519999999997</c:v>
                </c:pt>
                <c:pt idx="5">
                  <c:v>2.4356519999999997</c:v>
                </c:pt>
                <c:pt idx="6">
                  <c:v>2.4356519999999997</c:v>
                </c:pt>
                <c:pt idx="7">
                  <c:v>2.4356519999999997</c:v>
                </c:pt>
                <c:pt idx="8">
                  <c:v>2.4356519999999997</c:v>
                </c:pt>
                <c:pt idx="9">
                  <c:v>2.4356519999999997</c:v>
                </c:pt>
                <c:pt idx="10">
                  <c:v>2.4356519999999997</c:v>
                </c:pt>
                <c:pt idx="11">
                  <c:v>2.4356519999999997</c:v>
                </c:pt>
                <c:pt idx="12">
                  <c:v>2.4356519999999997</c:v>
                </c:pt>
                <c:pt idx="13">
                  <c:v>2.4356519999999997</c:v>
                </c:pt>
                <c:pt idx="14">
                  <c:v>2.4356519999999997</c:v>
                </c:pt>
                <c:pt idx="15">
                  <c:v>2.4356519999999997</c:v>
                </c:pt>
                <c:pt idx="16">
                  <c:v>2.4356519999999997</c:v>
                </c:pt>
                <c:pt idx="17">
                  <c:v>2.435826</c:v>
                </c:pt>
                <c:pt idx="18">
                  <c:v>2.435826</c:v>
                </c:pt>
                <c:pt idx="19">
                  <c:v>2.435826</c:v>
                </c:pt>
                <c:pt idx="20">
                  <c:v>2.435826</c:v>
                </c:pt>
                <c:pt idx="21">
                  <c:v>2.435826</c:v>
                </c:pt>
                <c:pt idx="22">
                  <c:v>2.435826</c:v>
                </c:pt>
                <c:pt idx="23">
                  <c:v>2.435826</c:v>
                </c:pt>
                <c:pt idx="24">
                  <c:v>2.435826</c:v>
                </c:pt>
                <c:pt idx="25">
                  <c:v>2.435826</c:v>
                </c:pt>
                <c:pt idx="26">
                  <c:v>2.435826</c:v>
                </c:pt>
                <c:pt idx="27">
                  <c:v>2.435826</c:v>
                </c:pt>
                <c:pt idx="28">
                  <c:v>2.435826</c:v>
                </c:pt>
                <c:pt idx="29">
                  <c:v>2.435826</c:v>
                </c:pt>
                <c:pt idx="30">
                  <c:v>2.435826</c:v>
                </c:pt>
                <c:pt idx="31">
                  <c:v>2.435826</c:v>
                </c:pt>
                <c:pt idx="32">
                  <c:v>2.435826</c:v>
                </c:pt>
                <c:pt idx="33">
                  <c:v>2.435826</c:v>
                </c:pt>
                <c:pt idx="34">
                  <c:v>2.435826</c:v>
                </c:pt>
                <c:pt idx="35">
                  <c:v>2.435826</c:v>
                </c:pt>
                <c:pt idx="36">
                  <c:v>2.435826</c:v>
                </c:pt>
                <c:pt idx="37">
                  <c:v>2.435826</c:v>
                </c:pt>
                <c:pt idx="38">
                  <c:v>2.435826</c:v>
                </c:pt>
                <c:pt idx="39">
                  <c:v>2.435826</c:v>
                </c:pt>
                <c:pt idx="40">
                  <c:v>2.435826</c:v>
                </c:pt>
                <c:pt idx="41">
                  <c:v>2.435826</c:v>
                </c:pt>
                <c:pt idx="42">
                  <c:v>2.435826</c:v>
                </c:pt>
                <c:pt idx="43">
                  <c:v>2.435826</c:v>
                </c:pt>
                <c:pt idx="44">
                  <c:v>2.435826</c:v>
                </c:pt>
                <c:pt idx="45">
                  <c:v>2.435826</c:v>
                </c:pt>
                <c:pt idx="46">
                  <c:v>2.435826</c:v>
                </c:pt>
                <c:pt idx="47">
                  <c:v>2.435826</c:v>
                </c:pt>
                <c:pt idx="48">
                  <c:v>2.4359999999999999</c:v>
                </c:pt>
                <c:pt idx="49">
                  <c:v>2.4359999999999999</c:v>
                </c:pt>
                <c:pt idx="50">
                  <c:v>2.4359999999999999</c:v>
                </c:pt>
                <c:pt idx="51">
                  <c:v>2.4359999999999999</c:v>
                </c:pt>
                <c:pt idx="52">
                  <c:v>2.4359999999999999</c:v>
                </c:pt>
                <c:pt idx="53">
                  <c:v>2.4359999999999999</c:v>
                </c:pt>
                <c:pt idx="54">
                  <c:v>2.4359999999999999</c:v>
                </c:pt>
                <c:pt idx="55">
                  <c:v>2.4359999999999999</c:v>
                </c:pt>
                <c:pt idx="56">
                  <c:v>2.4359999999999999</c:v>
                </c:pt>
                <c:pt idx="57">
                  <c:v>2.4359999999999999</c:v>
                </c:pt>
                <c:pt idx="58">
                  <c:v>2.4359999999999999</c:v>
                </c:pt>
                <c:pt idx="59">
                  <c:v>2.4359999999999999</c:v>
                </c:pt>
                <c:pt idx="60">
                  <c:v>2.4359999999999999</c:v>
                </c:pt>
                <c:pt idx="61">
                  <c:v>2.4359999999999999</c:v>
                </c:pt>
                <c:pt idx="62">
                  <c:v>2.4359999999999999</c:v>
                </c:pt>
                <c:pt idx="63">
                  <c:v>2.4359999999999999</c:v>
                </c:pt>
                <c:pt idx="64">
                  <c:v>2.4359999999999999</c:v>
                </c:pt>
                <c:pt idx="65">
                  <c:v>2.4359999999999999</c:v>
                </c:pt>
                <c:pt idx="66">
                  <c:v>2.4359999999999999</c:v>
                </c:pt>
                <c:pt idx="67">
                  <c:v>2.4359999999999999</c:v>
                </c:pt>
                <c:pt idx="68">
                  <c:v>2.4359999999999999</c:v>
                </c:pt>
                <c:pt idx="69">
                  <c:v>2.4359999999999999</c:v>
                </c:pt>
                <c:pt idx="70">
                  <c:v>2.4359999999999999</c:v>
                </c:pt>
                <c:pt idx="71">
                  <c:v>2.4359999999999999</c:v>
                </c:pt>
                <c:pt idx="72">
                  <c:v>2.4359999999999999</c:v>
                </c:pt>
                <c:pt idx="73">
                  <c:v>2.4359999999999999</c:v>
                </c:pt>
                <c:pt idx="74">
                  <c:v>2.4359999999999999</c:v>
                </c:pt>
                <c:pt idx="75">
                  <c:v>2.4359999999999999</c:v>
                </c:pt>
                <c:pt idx="76">
                  <c:v>2.4359999999999999</c:v>
                </c:pt>
                <c:pt idx="77">
                  <c:v>2.4359999999999999</c:v>
                </c:pt>
                <c:pt idx="78">
                  <c:v>2.4359999999999999</c:v>
                </c:pt>
                <c:pt idx="79">
                  <c:v>2.4359999999999999</c:v>
                </c:pt>
                <c:pt idx="80">
                  <c:v>2.4359999999999999</c:v>
                </c:pt>
                <c:pt idx="81">
                  <c:v>2.4359999999999999</c:v>
                </c:pt>
                <c:pt idx="82">
                  <c:v>2.4359999999999999</c:v>
                </c:pt>
                <c:pt idx="83">
                  <c:v>2.4359999999999999</c:v>
                </c:pt>
                <c:pt idx="84">
                  <c:v>2.4359999999999999</c:v>
                </c:pt>
                <c:pt idx="85">
                  <c:v>2.4359999999999999</c:v>
                </c:pt>
                <c:pt idx="86">
                  <c:v>2.4359999999999999</c:v>
                </c:pt>
                <c:pt idx="87">
                  <c:v>2.4359999999999999</c:v>
                </c:pt>
                <c:pt idx="88">
                  <c:v>2.4359999999999999</c:v>
                </c:pt>
                <c:pt idx="89">
                  <c:v>2.4359999999999999</c:v>
                </c:pt>
                <c:pt idx="90">
                  <c:v>2.4359999999999999</c:v>
                </c:pt>
                <c:pt idx="91">
                  <c:v>2.4359999999999999</c:v>
                </c:pt>
                <c:pt idx="92">
                  <c:v>2.4359999999999999</c:v>
                </c:pt>
                <c:pt idx="93">
                  <c:v>2.4359999999999999</c:v>
                </c:pt>
                <c:pt idx="94">
                  <c:v>2.4359999999999999</c:v>
                </c:pt>
                <c:pt idx="95">
                  <c:v>2.4359999999999999</c:v>
                </c:pt>
                <c:pt idx="96">
                  <c:v>2.4359999999999999</c:v>
                </c:pt>
                <c:pt idx="97">
                  <c:v>2.4359999999999999</c:v>
                </c:pt>
                <c:pt idx="98">
                  <c:v>2.4359999999999999</c:v>
                </c:pt>
                <c:pt idx="99">
                  <c:v>2.4359999999999999</c:v>
                </c:pt>
                <c:pt idx="100">
                  <c:v>2.4359999999999999</c:v>
                </c:pt>
                <c:pt idx="101">
                  <c:v>2.4359999999999999</c:v>
                </c:pt>
                <c:pt idx="102">
                  <c:v>2.4359999999999999</c:v>
                </c:pt>
                <c:pt idx="103">
                  <c:v>2.4359999999999999</c:v>
                </c:pt>
                <c:pt idx="104">
                  <c:v>2.4359999999999999</c:v>
                </c:pt>
                <c:pt idx="105">
                  <c:v>2.4359999999999999</c:v>
                </c:pt>
                <c:pt idx="106">
                  <c:v>2.4359999999999999</c:v>
                </c:pt>
                <c:pt idx="107">
                  <c:v>2.4359999999999999</c:v>
                </c:pt>
                <c:pt idx="108">
                  <c:v>2.4359999999999999</c:v>
                </c:pt>
                <c:pt idx="109">
                  <c:v>2.4359999999999999</c:v>
                </c:pt>
                <c:pt idx="110">
                  <c:v>2.4359999999999999</c:v>
                </c:pt>
                <c:pt idx="111">
                  <c:v>2.4359999999999999</c:v>
                </c:pt>
                <c:pt idx="112">
                  <c:v>2.4359999999999999</c:v>
                </c:pt>
                <c:pt idx="113">
                  <c:v>2.4359999999999999</c:v>
                </c:pt>
                <c:pt idx="114">
                  <c:v>2.4359999999999999</c:v>
                </c:pt>
                <c:pt idx="115">
                  <c:v>2.4359999999999999</c:v>
                </c:pt>
                <c:pt idx="116">
                  <c:v>2.4359999999999999</c:v>
                </c:pt>
                <c:pt idx="117">
                  <c:v>2.4359999999999999</c:v>
                </c:pt>
                <c:pt idx="118">
                  <c:v>2.4359999999999999</c:v>
                </c:pt>
                <c:pt idx="119">
                  <c:v>2.4359999999999999</c:v>
                </c:pt>
                <c:pt idx="120">
                  <c:v>2.4359999999999999</c:v>
                </c:pt>
                <c:pt idx="121">
                  <c:v>2.4359999999999999</c:v>
                </c:pt>
                <c:pt idx="122">
                  <c:v>2.4359999999999999</c:v>
                </c:pt>
                <c:pt idx="123">
                  <c:v>2.4359999999999999</c:v>
                </c:pt>
                <c:pt idx="124">
                  <c:v>2.4359999999999999</c:v>
                </c:pt>
                <c:pt idx="125">
                  <c:v>2.4361739999999998</c:v>
                </c:pt>
                <c:pt idx="126">
                  <c:v>2.4361739999999998</c:v>
                </c:pt>
                <c:pt idx="127">
                  <c:v>2.4361739999999998</c:v>
                </c:pt>
                <c:pt idx="128">
                  <c:v>2.4361739999999998</c:v>
                </c:pt>
                <c:pt idx="129">
                  <c:v>2.4361739999999998</c:v>
                </c:pt>
                <c:pt idx="130">
                  <c:v>2.4361739999999998</c:v>
                </c:pt>
                <c:pt idx="131">
                  <c:v>2.4361739999999998</c:v>
                </c:pt>
                <c:pt idx="132">
                  <c:v>2.4361739999999998</c:v>
                </c:pt>
                <c:pt idx="133">
                  <c:v>2.4361739999999998</c:v>
                </c:pt>
                <c:pt idx="134">
                  <c:v>2.4361739999999998</c:v>
                </c:pt>
                <c:pt idx="135">
                  <c:v>2.4361739999999998</c:v>
                </c:pt>
                <c:pt idx="136">
                  <c:v>2.4361739999999998</c:v>
                </c:pt>
                <c:pt idx="137">
                  <c:v>2.4361739999999998</c:v>
                </c:pt>
                <c:pt idx="138">
                  <c:v>2.4361739999999998</c:v>
                </c:pt>
                <c:pt idx="139">
                  <c:v>2.4361739999999998</c:v>
                </c:pt>
                <c:pt idx="140">
                  <c:v>2.4361739999999998</c:v>
                </c:pt>
                <c:pt idx="141">
                  <c:v>2.4361739999999998</c:v>
                </c:pt>
                <c:pt idx="142">
                  <c:v>2.4361739999999998</c:v>
                </c:pt>
                <c:pt idx="143">
                  <c:v>2.4361739999999998</c:v>
                </c:pt>
                <c:pt idx="144">
                  <c:v>2.4361739999999998</c:v>
                </c:pt>
                <c:pt idx="145">
                  <c:v>2.4361739999999998</c:v>
                </c:pt>
                <c:pt idx="146">
                  <c:v>2.4361739999999998</c:v>
                </c:pt>
                <c:pt idx="147">
                  <c:v>2.4361739999999998</c:v>
                </c:pt>
                <c:pt idx="148">
                  <c:v>2.4361739999999998</c:v>
                </c:pt>
                <c:pt idx="149">
                  <c:v>2.4361739999999998</c:v>
                </c:pt>
                <c:pt idx="150">
                  <c:v>2.4361739999999998</c:v>
                </c:pt>
                <c:pt idx="151">
                  <c:v>2.4361739999999998</c:v>
                </c:pt>
                <c:pt idx="152">
                  <c:v>2.4361739999999998</c:v>
                </c:pt>
                <c:pt idx="153">
                  <c:v>2.4361739999999998</c:v>
                </c:pt>
                <c:pt idx="154">
                  <c:v>2.4361739999999998</c:v>
                </c:pt>
                <c:pt idx="155">
                  <c:v>2.4361739999999998</c:v>
                </c:pt>
                <c:pt idx="156">
                  <c:v>2.4361739999999998</c:v>
                </c:pt>
                <c:pt idx="157">
                  <c:v>2.4361739999999998</c:v>
                </c:pt>
                <c:pt idx="158">
                  <c:v>2.4361739999999998</c:v>
                </c:pt>
                <c:pt idx="159">
                  <c:v>2.4361739999999998</c:v>
                </c:pt>
                <c:pt idx="160">
                  <c:v>2.4361739999999998</c:v>
                </c:pt>
                <c:pt idx="161">
                  <c:v>2.4361739999999998</c:v>
                </c:pt>
                <c:pt idx="162">
                  <c:v>2.4361739999999998</c:v>
                </c:pt>
                <c:pt idx="163">
                  <c:v>2.4361739999999998</c:v>
                </c:pt>
                <c:pt idx="164">
                  <c:v>2.4361739999999998</c:v>
                </c:pt>
                <c:pt idx="165">
                  <c:v>2.4361739999999998</c:v>
                </c:pt>
                <c:pt idx="166">
                  <c:v>2.4361739999999998</c:v>
                </c:pt>
                <c:pt idx="167">
                  <c:v>2.4361739999999998</c:v>
                </c:pt>
                <c:pt idx="168">
                  <c:v>2.4361739999999998</c:v>
                </c:pt>
                <c:pt idx="169">
                  <c:v>2.4361739999999998</c:v>
                </c:pt>
                <c:pt idx="170">
                  <c:v>2.4361739999999998</c:v>
                </c:pt>
                <c:pt idx="171">
                  <c:v>2.4361739999999998</c:v>
                </c:pt>
                <c:pt idx="172">
                  <c:v>2.4361739999999998</c:v>
                </c:pt>
                <c:pt idx="173">
                  <c:v>2.4361739999999998</c:v>
                </c:pt>
                <c:pt idx="174">
                  <c:v>2.4361739999999998</c:v>
                </c:pt>
                <c:pt idx="175">
                  <c:v>2.4361739999999998</c:v>
                </c:pt>
                <c:pt idx="176">
                  <c:v>2.4361739999999998</c:v>
                </c:pt>
                <c:pt idx="177">
                  <c:v>2.4361739999999998</c:v>
                </c:pt>
                <c:pt idx="178">
                  <c:v>2.4361739999999998</c:v>
                </c:pt>
                <c:pt idx="179">
                  <c:v>2.4361739999999998</c:v>
                </c:pt>
                <c:pt idx="180">
                  <c:v>2.4361739999999998</c:v>
                </c:pt>
                <c:pt idx="181">
                  <c:v>2.4361739999999998</c:v>
                </c:pt>
                <c:pt idx="182">
                  <c:v>2.4361739999999998</c:v>
                </c:pt>
                <c:pt idx="183">
                  <c:v>2.4361739999999998</c:v>
                </c:pt>
                <c:pt idx="184">
                  <c:v>2.4361739999999998</c:v>
                </c:pt>
                <c:pt idx="185">
                  <c:v>2.4361739999999998</c:v>
                </c:pt>
                <c:pt idx="186">
                  <c:v>2.4361739999999998</c:v>
                </c:pt>
                <c:pt idx="187">
                  <c:v>2.4361739999999998</c:v>
                </c:pt>
                <c:pt idx="188">
                  <c:v>2.4361739999999998</c:v>
                </c:pt>
                <c:pt idx="189">
                  <c:v>2.4361739999999998</c:v>
                </c:pt>
                <c:pt idx="190">
                  <c:v>2.4361739999999998</c:v>
                </c:pt>
                <c:pt idx="191">
                  <c:v>2.4361739999999998</c:v>
                </c:pt>
                <c:pt idx="192">
                  <c:v>2.4361739999999998</c:v>
                </c:pt>
                <c:pt idx="193">
                  <c:v>2.4361739999999998</c:v>
                </c:pt>
                <c:pt idx="194">
                  <c:v>2.4361739999999998</c:v>
                </c:pt>
                <c:pt idx="195">
                  <c:v>2.4361739999999998</c:v>
                </c:pt>
                <c:pt idx="196">
                  <c:v>2.4361739999999998</c:v>
                </c:pt>
                <c:pt idx="197">
                  <c:v>2.4361739999999998</c:v>
                </c:pt>
                <c:pt idx="198">
                  <c:v>2.4361739999999998</c:v>
                </c:pt>
                <c:pt idx="199">
                  <c:v>2.4361739999999998</c:v>
                </c:pt>
                <c:pt idx="200">
                  <c:v>2.4361739999999998</c:v>
                </c:pt>
                <c:pt idx="201">
                  <c:v>2.4361739999999998</c:v>
                </c:pt>
                <c:pt idx="202">
                  <c:v>2.4361739999999998</c:v>
                </c:pt>
                <c:pt idx="203">
                  <c:v>2.4361739999999998</c:v>
                </c:pt>
                <c:pt idx="204">
                  <c:v>2.4361739999999998</c:v>
                </c:pt>
                <c:pt idx="205">
                  <c:v>2.4361739999999998</c:v>
                </c:pt>
                <c:pt idx="206">
                  <c:v>2.4361739999999998</c:v>
                </c:pt>
                <c:pt idx="207">
                  <c:v>2.4361739999999998</c:v>
                </c:pt>
                <c:pt idx="208">
                  <c:v>2.4361739999999998</c:v>
                </c:pt>
                <c:pt idx="209">
                  <c:v>2.4361739999999998</c:v>
                </c:pt>
                <c:pt idx="210">
                  <c:v>2.4361739999999998</c:v>
                </c:pt>
                <c:pt idx="211">
                  <c:v>2.4361739999999998</c:v>
                </c:pt>
                <c:pt idx="212">
                  <c:v>2.4361739999999998</c:v>
                </c:pt>
                <c:pt idx="213">
                  <c:v>2.4361739999999998</c:v>
                </c:pt>
                <c:pt idx="214">
                  <c:v>2.4361739999999998</c:v>
                </c:pt>
                <c:pt idx="215">
                  <c:v>2.4361739999999998</c:v>
                </c:pt>
                <c:pt idx="216">
                  <c:v>2.4361739999999998</c:v>
                </c:pt>
                <c:pt idx="217">
                  <c:v>2.4361739999999998</c:v>
                </c:pt>
                <c:pt idx="218">
                  <c:v>2.4361739999999998</c:v>
                </c:pt>
                <c:pt idx="219">
                  <c:v>2.4361739999999998</c:v>
                </c:pt>
                <c:pt idx="220">
                  <c:v>2.4361739999999998</c:v>
                </c:pt>
                <c:pt idx="221">
                  <c:v>2.4361739999999998</c:v>
                </c:pt>
                <c:pt idx="222">
                  <c:v>2.4361739999999998</c:v>
                </c:pt>
                <c:pt idx="223">
                  <c:v>2.4361739999999998</c:v>
                </c:pt>
                <c:pt idx="224">
                  <c:v>2.4361739999999998</c:v>
                </c:pt>
                <c:pt idx="225">
                  <c:v>2.4361739999999998</c:v>
                </c:pt>
                <c:pt idx="226">
                  <c:v>2.4363480000000002</c:v>
                </c:pt>
                <c:pt idx="227">
                  <c:v>2.4363480000000002</c:v>
                </c:pt>
                <c:pt idx="228">
                  <c:v>2.4363480000000002</c:v>
                </c:pt>
                <c:pt idx="229">
                  <c:v>2.4363480000000002</c:v>
                </c:pt>
                <c:pt idx="230">
                  <c:v>2.4363480000000002</c:v>
                </c:pt>
                <c:pt idx="231">
                  <c:v>2.4363480000000002</c:v>
                </c:pt>
                <c:pt idx="232">
                  <c:v>2.4363480000000002</c:v>
                </c:pt>
                <c:pt idx="233">
                  <c:v>2.4363480000000002</c:v>
                </c:pt>
                <c:pt idx="234">
                  <c:v>2.4363480000000002</c:v>
                </c:pt>
                <c:pt idx="235">
                  <c:v>2.4363480000000002</c:v>
                </c:pt>
                <c:pt idx="236">
                  <c:v>2.4363480000000002</c:v>
                </c:pt>
                <c:pt idx="237">
                  <c:v>2.4363480000000002</c:v>
                </c:pt>
                <c:pt idx="238">
                  <c:v>2.4363480000000002</c:v>
                </c:pt>
                <c:pt idx="239">
                  <c:v>2.4363480000000002</c:v>
                </c:pt>
                <c:pt idx="240">
                  <c:v>2.4363480000000002</c:v>
                </c:pt>
                <c:pt idx="241">
                  <c:v>2.4363480000000002</c:v>
                </c:pt>
                <c:pt idx="242">
                  <c:v>2.4363480000000002</c:v>
                </c:pt>
                <c:pt idx="243">
                  <c:v>2.4363480000000002</c:v>
                </c:pt>
                <c:pt idx="244">
                  <c:v>2.4363480000000002</c:v>
                </c:pt>
                <c:pt idx="245">
                  <c:v>2.4363480000000002</c:v>
                </c:pt>
                <c:pt idx="246">
                  <c:v>2.4363480000000002</c:v>
                </c:pt>
                <c:pt idx="247">
                  <c:v>2.4363480000000002</c:v>
                </c:pt>
                <c:pt idx="248">
                  <c:v>2.4363480000000002</c:v>
                </c:pt>
                <c:pt idx="249">
                  <c:v>2.4363480000000002</c:v>
                </c:pt>
                <c:pt idx="250">
                  <c:v>2.4363480000000002</c:v>
                </c:pt>
                <c:pt idx="251">
                  <c:v>2.4363480000000002</c:v>
                </c:pt>
                <c:pt idx="252">
                  <c:v>2.4363480000000002</c:v>
                </c:pt>
                <c:pt idx="253">
                  <c:v>2.4363480000000002</c:v>
                </c:pt>
                <c:pt idx="254">
                  <c:v>2.4363480000000002</c:v>
                </c:pt>
                <c:pt idx="255">
                  <c:v>2.4363480000000002</c:v>
                </c:pt>
                <c:pt idx="256">
                  <c:v>2.4363480000000002</c:v>
                </c:pt>
                <c:pt idx="257">
                  <c:v>2.4363480000000002</c:v>
                </c:pt>
                <c:pt idx="258">
                  <c:v>2.4363480000000002</c:v>
                </c:pt>
                <c:pt idx="259">
                  <c:v>2.4363480000000002</c:v>
                </c:pt>
                <c:pt idx="260">
                  <c:v>2.4363480000000002</c:v>
                </c:pt>
                <c:pt idx="261">
                  <c:v>2.4363480000000002</c:v>
                </c:pt>
                <c:pt idx="262">
                  <c:v>2.4363480000000002</c:v>
                </c:pt>
                <c:pt idx="263">
                  <c:v>2.4363480000000002</c:v>
                </c:pt>
                <c:pt idx="264">
                  <c:v>2.4363480000000002</c:v>
                </c:pt>
                <c:pt idx="265">
                  <c:v>2.4363480000000002</c:v>
                </c:pt>
                <c:pt idx="266">
                  <c:v>2.4363480000000002</c:v>
                </c:pt>
                <c:pt idx="267">
                  <c:v>2.4363480000000002</c:v>
                </c:pt>
                <c:pt idx="268">
                  <c:v>2.4363480000000002</c:v>
                </c:pt>
                <c:pt idx="269">
                  <c:v>2.4363480000000002</c:v>
                </c:pt>
                <c:pt idx="270">
                  <c:v>2.4363480000000002</c:v>
                </c:pt>
                <c:pt idx="271">
                  <c:v>2.4363480000000002</c:v>
                </c:pt>
                <c:pt idx="272">
                  <c:v>2.4363480000000002</c:v>
                </c:pt>
                <c:pt idx="273">
                  <c:v>2.4363480000000002</c:v>
                </c:pt>
                <c:pt idx="274">
                  <c:v>2.4363480000000002</c:v>
                </c:pt>
                <c:pt idx="275">
                  <c:v>2.4363480000000002</c:v>
                </c:pt>
                <c:pt idx="276">
                  <c:v>2.4363480000000002</c:v>
                </c:pt>
                <c:pt idx="277">
                  <c:v>2.4363480000000002</c:v>
                </c:pt>
                <c:pt idx="278">
                  <c:v>2.4363480000000002</c:v>
                </c:pt>
                <c:pt idx="279">
                  <c:v>2.4363480000000002</c:v>
                </c:pt>
                <c:pt idx="280">
                  <c:v>2.4363480000000002</c:v>
                </c:pt>
                <c:pt idx="281">
                  <c:v>2.4363480000000002</c:v>
                </c:pt>
                <c:pt idx="282">
                  <c:v>2.4363480000000002</c:v>
                </c:pt>
                <c:pt idx="283">
                  <c:v>2.4363480000000002</c:v>
                </c:pt>
                <c:pt idx="284">
                  <c:v>2.4363480000000002</c:v>
                </c:pt>
                <c:pt idx="285">
                  <c:v>2.4363480000000002</c:v>
                </c:pt>
                <c:pt idx="286">
                  <c:v>2.4363480000000002</c:v>
                </c:pt>
                <c:pt idx="287">
                  <c:v>2.4363480000000002</c:v>
                </c:pt>
                <c:pt idx="288">
                  <c:v>2.4363480000000002</c:v>
                </c:pt>
                <c:pt idx="289">
                  <c:v>2.4363480000000002</c:v>
                </c:pt>
                <c:pt idx="290">
                  <c:v>2.4363480000000002</c:v>
                </c:pt>
                <c:pt idx="291">
                  <c:v>2.4363480000000002</c:v>
                </c:pt>
                <c:pt idx="292">
                  <c:v>2.4363480000000002</c:v>
                </c:pt>
                <c:pt idx="293">
                  <c:v>2.4363480000000002</c:v>
                </c:pt>
                <c:pt idx="294">
                  <c:v>2.4363480000000002</c:v>
                </c:pt>
                <c:pt idx="295">
                  <c:v>2.4363480000000002</c:v>
                </c:pt>
                <c:pt idx="296">
                  <c:v>2.4363480000000002</c:v>
                </c:pt>
                <c:pt idx="297">
                  <c:v>2.4363480000000002</c:v>
                </c:pt>
                <c:pt idx="298">
                  <c:v>2.4363480000000002</c:v>
                </c:pt>
                <c:pt idx="299">
                  <c:v>2.4363480000000002</c:v>
                </c:pt>
                <c:pt idx="300">
                  <c:v>2.4363480000000002</c:v>
                </c:pt>
                <c:pt idx="301">
                  <c:v>2.4363480000000002</c:v>
                </c:pt>
                <c:pt idx="302">
                  <c:v>2.4363480000000002</c:v>
                </c:pt>
                <c:pt idx="303">
                  <c:v>2.4363480000000002</c:v>
                </c:pt>
                <c:pt idx="304">
                  <c:v>2.4363480000000002</c:v>
                </c:pt>
                <c:pt idx="305">
                  <c:v>2.4365219999999996</c:v>
                </c:pt>
                <c:pt idx="306">
                  <c:v>2.4365219999999996</c:v>
                </c:pt>
                <c:pt idx="307">
                  <c:v>2.4365219999999996</c:v>
                </c:pt>
                <c:pt idx="308">
                  <c:v>2.4365219999999996</c:v>
                </c:pt>
                <c:pt idx="309">
                  <c:v>2.4365219999999996</c:v>
                </c:pt>
                <c:pt idx="310">
                  <c:v>2.4365219999999996</c:v>
                </c:pt>
                <c:pt idx="311">
                  <c:v>2.4365219999999996</c:v>
                </c:pt>
                <c:pt idx="312">
                  <c:v>2.4365219999999996</c:v>
                </c:pt>
                <c:pt idx="313">
                  <c:v>2.4365219999999996</c:v>
                </c:pt>
                <c:pt idx="314">
                  <c:v>2.4365219999999996</c:v>
                </c:pt>
                <c:pt idx="315">
                  <c:v>2.4365219999999996</c:v>
                </c:pt>
                <c:pt idx="316">
                  <c:v>2.4365219999999996</c:v>
                </c:pt>
                <c:pt idx="317">
                  <c:v>2.4365219999999996</c:v>
                </c:pt>
                <c:pt idx="318">
                  <c:v>2.4365219999999996</c:v>
                </c:pt>
                <c:pt idx="319">
                  <c:v>2.4365219999999996</c:v>
                </c:pt>
                <c:pt idx="320">
                  <c:v>2.4365219999999996</c:v>
                </c:pt>
                <c:pt idx="321">
                  <c:v>2.4365219999999996</c:v>
                </c:pt>
                <c:pt idx="322">
                  <c:v>2.4365219999999996</c:v>
                </c:pt>
                <c:pt idx="323">
                  <c:v>2.4365219999999996</c:v>
                </c:pt>
                <c:pt idx="324">
                  <c:v>2.4365219999999996</c:v>
                </c:pt>
                <c:pt idx="325">
                  <c:v>2.4365219999999996</c:v>
                </c:pt>
                <c:pt idx="326">
                  <c:v>2.4365219999999996</c:v>
                </c:pt>
                <c:pt idx="327">
                  <c:v>2.4365219999999996</c:v>
                </c:pt>
                <c:pt idx="328">
                  <c:v>2.4365219999999996</c:v>
                </c:pt>
                <c:pt idx="329">
                  <c:v>2.4365219999999996</c:v>
                </c:pt>
                <c:pt idx="330">
                  <c:v>2.4365219999999996</c:v>
                </c:pt>
                <c:pt idx="331">
                  <c:v>2.4365219999999996</c:v>
                </c:pt>
                <c:pt idx="332">
                  <c:v>2.4365219999999996</c:v>
                </c:pt>
                <c:pt idx="333">
                  <c:v>2.4365219999999996</c:v>
                </c:pt>
                <c:pt idx="334">
                  <c:v>2.4365219999999996</c:v>
                </c:pt>
                <c:pt idx="335">
                  <c:v>2.4365219999999996</c:v>
                </c:pt>
                <c:pt idx="336">
                  <c:v>2.4365219999999996</c:v>
                </c:pt>
                <c:pt idx="337">
                  <c:v>2.4365219999999996</c:v>
                </c:pt>
                <c:pt idx="338">
                  <c:v>2.4365219999999996</c:v>
                </c:pt>
                <c:pt idx="339">
                  <c:v>2.4365219999999996</c:v>
                </c:pt>
                <c:pt idx="340">
                  <c:v>2.4365219999999996</c:v>
                </c:pt>
                <c:pt idx="341">
                  <c:v>2.4365219999999996</c:v>
                </c:pt>
                <c:pt idx="342">
                  <c:v>2.4365219999999996</c:v>
                </c:pt>
                <c:pt idx="343">
                  <c:v>2.4365219999999996</c:v>
                </c:pt>
                <c:pt idx="344">
                  <c:v>2.4365219999999996</c:v>
                </c:pt>
                <c:pt idx="345">
                  <c:v>2.4365219999999996</c:v>
                </c:pt>
                <c:pt idx="346">
                  <c:v>2.4365219999999996</c:v>
                </c:pt>
                <c:pt idx="347">
                  <c:v>2.4365219999999996</c:v>
                </c:pt>
                <c:pt idx="348">
                  <c:v>2.4365219999999996</c:v>
                </c:pt>
                <c:pt idx="349">
                  <c:v>2.4365219999999996</c:v>
                </c:pt>
                <c:pt idx="350">
                  <c:v>2.4365219999999996</c:v>
                </c:pt>
                <c:pt idx="351">
                  <c:v>2.4365219999999996</c:v>
                </c:pt>
                <c:pt idx="352">
                  <c:v>2.4365219999999996</c:v>
                </c:pt>
                <c:pt idx="353">
                  <c:v>2.4365219999999996</c:v>
                </c:pt>
                <c:pt idx="354">
                  <c:v>2.4365219999999996</c:v>
                </c:pt>
                <c:pt idx="355">
                  <c:v>2.4365219999999996</c:v>
                </c:pt>
                <c:pt idx="356">
                  <c:v>2.4365219999999996</c:v>
                </c:pt>
                <c:pt idx="357">
                  <c:v>2.4365219999999996</c:v>
                </c:pt>
                <c:pt idx="358">
                  <c:v>2.4365219999999996</c:v>
                </c:pt>
                <c:pt idx="359">
                  <c:v>2.4365219999999996</c:v>
                </c:pt>
                <c:pt idx="360">
                  <c:v>2.4365219999999996</c:v>
                </c:pt>
                <c:pt idx="361">
                  <c:v>2.4365219999999996</c:v>
                </c:pt>
                <c:pt idx="362">
                  <c:v>2.4365219999999996</c:v>
                </c:pt>
                <c:pt idx="363">
                  <c:v>2.4365219999999996</c:v>
                </c:pt>
                <c:pt idx="364">
                  <c:v>2.4366959999999995</c:v>
                </c:pt>
                <c:pt idx="365">
                  <c:v>2.4366959999999995</c:v>
                </c:pt>
                <c:pt idx="366">
                  <c:v>2.4366959999999995</c:v>
                </c:pt>
                <c:pt idx="367">
                  <c:v>2.4366959999999995</c:v>
                </c:pt>
                <c:pt idx="368">
                  <c:v>2.4366959999999995</c:v>
                </c:pt>
                <c:pt idx="369">
                  <c:v>2.4366959999999995</c:v>
                </c:pt>
                <c:pt idx="370">
                  <c:v>2.4366959999999995</c:v>
                </c:pt>
                <c:pt idx="371">
                  <c:v>2.4366959999999995</c:v>
                </c:pt>
                <c:pt idx="372">
                  <c:v>2.4366959999999995</c:v>
                </c:pt>
                <c:pt idx="373">
                  <c:v>2.4366959999999995</c:v>
                </c:pt>
                <c:pt idx="374">
                  <c:v>2.4366959999999995</c:v>
                </c:pt>
                <c:pt idx="375">
                  <c:v>2.4366959999999995</c:v>
                </c:pt>
                <c:pt idx="376">
                  <c:v>2.4366959999999995</c:v>
                </c:pt>
                <c:pt idx="377">
                  <c:v>2.4366959999999995</c:v>
                </c:pt>
                <c:pt idx="378">
                  <c:v>2.4366959999999995</c:v>
                </c:pt>
                <c:pt idx="379">
                  <c:v>2.4366959999999995</c:v>
                </c:pt>
                <c:pt idx="380">
                  <c:v>2.4366959999999995</c:v>
                </c:pt>
                <c:pt idx="381">
                  <c:v>2.4366959999999995</c:v>
                </c:pt>
                <c:pt idx="382">
                  <c:v>2.4366959999999995</c:v>
                </c:pt>
                <c:pt idx="383">
                  <c:v>2.4366959999999995</c:v>
                </c:pt>
                <c:pt idx="384">
                  <c:v>2.4366959999999995</c:v>
                </c:pt>
                <c:pt idx="385">
                  <c:v>2.4366959999999995</c:v>
                </c:pt>
                <c:pt idx="386">
                  <c:v>2.4366959999999995</c:v>
                </c:pt>
                <c:pt idx="387">
                  <c:v>2.4366959999999995</c:v>
                </c:pt>
                <c:pt idx="388">
                  <c:v>2.4366959999999995</c:v>
                </c:pt>
                <c:pt idx="389">
                  <c:v>2.4366959999999995</c:v>
                </c:pt>
                <c:pt idx="390">
                  <c:v>2.4366959999999995</c:v>
                </c:pt>
                <c:pt idx="391">
                  <c:v>2.4366959999999995</c:v>
                </c:pt>
                <c:pt idx="392">
                  <c:v>2.4366959999999995</c:v>
                </c:pt>
                <c:pt idx="393">
                  <c:v>2.4366959999999995</c:v>
                </c:pt>
                <c:pt idx="394">
                  <c:v>2.4366959999999995</c:v>
                </c:pt>
                <c:pt idx="395">
                  <c:v>2.4366959999999995</c:v>
                </c:pt>
                <c:pt idx="396">
                  <c:v>2.4366959999999995</c:v>
                </c:pt>
                <c:pt idx="397">
                  <c:v>2.4366959999999995</c:v>
                </c:pt>
                <c:pt idx="398">
                  <c:v>2.4366959999999995</c:v>
                </c:pt>
                <c:pt idx="399">
                  <c:v>2.4366959999999995</c:v>
                </c:pt>
                <c:pt idx="400">
                  <c:v>2.4366959999999995</c:v>
                </c:pt>
                <c:pt idx="401">
                  <c:v>2.4366959999999995</c:v>
                </c:pt>
                <c:pt idx="402">
                  <c:v>2.4366959999999995</c:v>
                </c:pt>
                <c:pt idx="403">
                  <c:v>2.4366959999999995</c:v>
                </c:pt>
                <c:pt idx="404">
                  <c:v>2.4366959999999995</c:v>
                </c:pt>
                <c:pt idx="405">
                  <c:v>2.4366959999999995</c:v>
                </c:pt>
                <c:pt idx="406">
                  <c:v>2.4366959999999995</c:v>
                </c:pt>
                <c:pt idx="407">
                  <c:v>2.4366959999999995</c:v>
                </c:pt>
                <c:pt idx="408">
                  <c:v>2.4366959999999995</c:v>
                </c:pt>
                <c:pt idx="409">
                  <c:v>2.4366959999999995</c:v>
                </c:pt>
                <c:pt idx="410">
                  <c:v>2.4366959999999995</c:v>
                </c:pt>
                <c:pt idx="411">
                  <c:v>2.4366959999999995</c:v>
                </c:pt>
                <c:pt idx="412">
                  <c:v>2.4366959999999995</c:v>
                </c:pt>
                <c:pt idx="413">
                  <c:v>2.4366959999999995</c:v>
                </c:pt>
                <c:pt idx="414">
                  <c:v>2.4366959999999995</c:v>
                </c:pt>
                <c:pt idx="415">
                  <c:v>2.4366959999999995</c:v>
                </c:pt>
                <c:pt idx="416">
                  <c:v>2.4366959999999995</c:v>
                </c:pt>
                <c:pt idx="417">
                  <c:v>2.4366959999999995</c:v>
                </c:pt>
                <c:pt idx="418">
                  <c:v>2.4366959999999995</c:v>
                </c:pt>
                <c:pt idx="419">
                  <c:v>2.4366959999999995</c:v>
                </c:pt>
                <c:pt idx="420">
                  <c:v>2.4366959999999995</c:v>
                </c:pt>
                <c:pt idx="421">
                  <c:v>2.4366959999999995</c:v>
                </c:pt>
                <c:pt idx="422">
                  <c:v>2.4366959999999995</c:v>
                </c:pt>
                <c:pt idx="423">
                  <c:v>2.4366959999999995</c:v>
                </c:pt>
                <c:pt idx="424">
                  <c:v>2.4366959999999995</c:v>
                </c:pt>
                <c:pt idx="425">
                  <c:v>2.4366959999999995</c:v>
                </c:pt>
                <c:pt idx="426">
                  <c:v>2.4366959999999995</c:v>
                </c:pt>
                <c:pt idx="427">
                  <c:v>2.4366959999999995</c:v>
                </c:pt>
                <c:pt idx="428">
                  <c:v>2.4366959999999995</c:v>
                </c:pt>
                <c:pt idx="429">
                  <c:v>2.4366959999999995</c:v>
                </c:pt>
                <c:pt idx="430">
                  <c:v>2.4366959999999995</c:v>
                </c:pt>
                <c:pt idx="431">
                  <c:v>2.4366959999999995</c:v>
                </c:pt>
                <c:pt idx="432">
                  <c:v>2.4368699999999999</c:v>
                </c:pt>
                <c:pt idx="433">
                  <c:v>2.4368699999999999</c:v>
                </c:pt>
                <c:pt idx="434">
                  <c:v>2.4368699999999999</c:v>
                </c:pt>
                <c:pt idx="435">
                  <c:v>2.4368699999999999</c:v>
                </c:pt>
                <c:pt idx="436">
                  <c:v>2.4368699999999999</c:v>
                </c:pt>
                <c:pt idx="437">
                  <c:v>2.4368699999999999</c:v>
                </c:pt>
                <c:pt idx="438">
                  <c:v>2.4368699999999999</c:v>
                </c:pt>
                <c:pt idx="439">
                  <c:v>2.4368699999999999</c:v>
                </c:pt>
                <c:pt idx="440">
                  <c:v>2.4368699999999999</c:v>
                </c:pt>
                <c:pt idx="441">
                  <c:v>2.4368699999999999</c:v>
                </c:pt>
                <c:pt idx="442">
                  <c:v>2.4368699999999999</c:v>
                </c:pt>
                <c:pt idx="443">
                  <c:v>2.4366959999999995</c:v>
                </c:pt>
                <c:pt idx="444">
                  <c:v>2.4359999999999999</c:v>
                </c:pt>
                <c:pt idx="445">
                  <c:v>2.4347819999999998</c:v>
                </c:pt>
                <c:pt idx="446">
                  <c:v>2.4332159999999998</c:v>
                </c:pt>
                <c:pt idx="447">
                  <c:v>2.431476</c:v>
                </c:pt>
                <c:pt idx="448">
                  <c:v>2.429214</c:v>
                </c:pt>
                <c:pt idx="449">
                  <c:v>2.4266039999999998</c:v>
                </c:pt>
                <c:pt idx="450">
                  <c:v>2.4238200000000001</c:v>
                </c:pt>
                <c:pt idx="451">
                  <c:v>2.4206879999999997</c:v>
                </c:pt>
                <c:pt idx="452">
                  <c:v>2.4172079999999996</c:v>
                </c:pt>
                <c:pt idx="453">
                  <c:v>2.413554</c:v>
                </c:pt>
                <c:pt idx="454">
                  <c:v>2.409726</c:v>
                </c:pt>
                <c:pt idx="455">
                  <c:v>2.4055499999999999</c:v>
                </c:pt>
                <c:pt idx="456">
                  <c:v>2.4011999999999998</c:v>
                </c:pt>
                <c:pt idx="457">
                  <c:v>2.3966759999999998</c:v>
                </c:pt>
                <c:pt idx="458">
                  <c:v>2.3919779999999999</c:v>
                </c:pt>
                <c:pt idx="459">
                  <c:v>2.3871059999999997</c:v>
                </c:pt>
                <c:pt idx="460">
                  <c:v>2.3818859999999997</c:v>
                </c:pt>
                <c:pt idx="461">
                  <c:v>2.3766659999999997</c:v>
                </c:pt>
                <c:pt idx="462">
                  <c:v>2.3710979999999999</c:v>
                </c:pt>
                <c:pt idx="463">
                  <c:v>2.3653559999999998</c:v>
                </c:pt>
                <c:pt idx="464">
                  <c:v>2.3594399999999998</c:v>
                </c:pt>
                <c:pt idx="465">
                  <c:v>2.3535239999999997</c:v>
                </c:pt>
                <c:pt idx="466">
                  <c:v>2.3474339999999998</c:v>
                </c:pt>
                <c:pt idx="467">
                  <c:v>2.34117</c:v>
                </c:pt>
                <c:pt idx="468">
                  <c:v>2.3347319999999998</c:v>
                </c:pt>
                <c:pt idx="469">
                  <c:v>2.3281200000000002</c:v>
                </c:pt>
                <c:pt idx="470">
                  <c:v>2.3215079999999997</c:v>
                </c:pt>
                <c:pt idx="471">
                  <c:v>2.3143739999999995</c:v>
                </c:pt>
                <c:pt idx="472">
                  <c:v>2.3072399999999997</c:v>
                </c:pt>
                <c:pt idx="473">
                  <c:v>2.300106</c:v>
                </c:pt>
                <c:pt idx="474">
                  <c:v>2.2924499999999997</c:v>
                </c:pt>
                <c:pt idx="475">
                  <c:v>2.2849679999999997</c:v>
                </c:pt>
                <c:pt idx="476">
                  <c:v>2.2771379999999999</c:v>
                </c:pt>
                <c:pt idx="477">
                  <c:v>2.2693079999999997</c:v>
                </c:pt>
                <c:pt idx="478">
                  <c:v>2.261304</c:v>
                </c:pt>
                <c:pt idx="479">
                  <c:v>2.2532999999999999</c:v>
                </c:pt>
                <c:pt idx="480">
                  <c:v>2.2451219999999998</c:v>
                </c:pt>
                <c:pt idx="481">
                  <c:v>2.2371179999999997</c:v>
                </c:pt>
                <c:pt idx="482">
                  <c:v>2.2292879999999999</c:v>
                </c:pt>
                <c:pt idx="483">
                  <c:v>2.2212839999999998</c:v>
                </c:pt>
                <c:pt idx="484">
                  <c:v>2.2131059999999998</c:v>
                </c:pt>
                <c:pt idx="485">
                  <c:v>2.2049279999999998</c:v>
                </c:pt>
                <c:pt idx="486">
                  <c:v>2.1969240000000001</c:v>
                </c:pt>
                <c:pt idx="487">
                  <c:v>2.1887460000000001</c:v>
                </c:pt>
                <c:pt idx="488">
                  <c:v>2.180742</c:v>
                </c:pt>
                <c:pt idx="489">
                  <c:v>2.1727379999999998</c:v>
                </c:pt>
                <c:pt idx="490">
                  <c:v>2.1647339999999997</c:v>
                </c:pt>
                <c:pt idx="491">
                  <c:v>2.15673</c:v>
                </c:pt>
                <c:pt idx="492">
                  <c:v>2.1488999999999998</c:v>
                </c:pt>
                <c:pt idx="493">
                  <c:v>2.1412439999999999</c:v>
                </c:pt>
                <c:pt idx="494">
                  <c:v>2.1334139999999997</c:v>
                </c:pt>
                <c:pt idx="495">
                  <c:v>2.1259320000000002</c:v>
                </c:pt>
                <c:pt idx="496">
                  <c:v>2.1182759999999998</c:v>
                </c:pt>
                <c:pt idx="497">
                  <c:v>2.1107939999999998</c:v>
                </c:pt>
                <c:pt idx="498">
                  <c:v>2.1050520000000001</c:v>
                </c:pt>
                <c:pt idx="499">
                  <c:v>2.1019199999999998</c:v>
                </c:pt>
                <c:pt idx="500">
                  <c:v>2.1005279999999997</c:v>
                </c:pt>
                <c:pt idx="501">
                  <c:v>2.1007020000000001</c:v>
                </c:pt>
                <c:pt idx="502">
                  <c:v>2.1012239999999998</c:v>
                </c:pt>
                <c:pt idx="503">
                  <c:v>2.1013979999999997</c:v>
                </c:pt>
                <c:pt idx="504">
                  <c:v>2.101572</c:v>
                </c:pt>
                <c:pt idx="505">
                  <c:v>2.1022679999999996</c:v>
                </c:pt>
                <c:pt idx="506">
                  <c:v>2.103138</c:v>
                </c:pt>
                <c:pt idx="507">
                  <c:v>2.1041819999999998</c:v>
                </c:pt>
                <c:pt idx="508">
                  <c:v>2.1052259999999996</c:v>
                </c:pt>
                <c:pt idx="509">
                  <c:v>2.1062699999999999</c:v>
                </c:pt>
                <c:pt idx="510">
                  <c:v>2.107488</c:v>
                </c:pt>
                <c:pt idx="511">
                  <c:v>2.1090539999999995</c:v>
                </c:pt>
                <c:pt idx="512">
                  <c:v>2.1109679999999997</c:v>
                </c:pt>
                <c:pt idx="513">
                  <c:v>2.1134039999999996</c:v>
                </c:pt>
                <c:pt idx="514">
                  <c:v>2.1158399999999999</c:v>
                </c:pt>
                <c:pt idx="515">
                  <c:v>2.1186240000000001</c:v>
                </c:pt>
                <c:pt idx="516">
                  <c:v>2.1214079999999997</c:v>
                </c:pt>
                <c:pt idx="517">
                  <c:v>2.124714</c:v>
                </c:pt>
                <c:pt idx="518">
                  <c:v>2.1280199999999998</c:v>
                </c:pt>
                <c:pt idx="519">
                  <c:v>2.1316739999999998</c:v>
                </c:pt>
                <c:pt idx="520">
                  <c:v>2.1355019999999998</c:v>
                </c:pt>
                <c:pt idx="521">
                  <c:v>2.1395039999999996</c:v>
                </c:pt>
                <c:pt idx="522">
                  <c:v>2.1436799999999998</c:v>
                </c:pt>
                <c:pt idx="523">
                  <c:v>2.1482039999999998</c:v>
                </c:pt>
                <c:pt idx="524">
                  <c:v>2.1529020000000001</c:v>
                </c:pt>
                <c:pt idx="525">
                  <c:v>2.1577739999999999</c:v>
                </c:pt>
                <c:pt idx="526">
                  <c:v>2.1629939999999999</c:v>
                </c:pt>
                <c:pt idx="527">
                  <c:v>2.1683879999999998</c:v>
                </c:pt>
                <c:pt idx="528">
                  <c:v>2.1741299999999999</c:v>
                </c:pt>
                <c:pt idx="529">
                  <c:v>2.1800459999999999</c:v>
                </c:pt>
                <c:pt idx="530">
                  <c:v>2.1863099999999998</c:v>
                </c:pt>
                <c:pt idx="531">
                  <c:v>2.1927479999999999</c:v>
                </c:pt>
                <c:pt idx="532">
                  <c:v>2.1995339999999999</c:v>
                </c:pt>
                <c:pt idx="533">
                  <c:v>2.2064939999999997</c:v>
                </c:pt>
                <c:pt idx="534">
                  <c:v>2.2136279999999999</c:v>
                </c:pt>
                <c:pt idx="535">
                  <c:v>2.220936</c:v>
                </c:pt>
                <c:pt idx="536">
                  <c:v>2.2282439999999997</c:v>
                </c:pt>
                <c:pt idx="537">
                  <c:v>2.2357260000000001</c:v>
                </c:pt>
                <c:pt idx="538">
                  <c:v>2.243382</c:v>
                </c:pt>
                <c:pt idx="539">
                  <c:v>2.250864</c:v>
                </c:pt>
                <c:pt idx="540">
                  <c:v>2.2585199999999999</c:v>
                </c:pt>
                <c:pt idx="541">
                  <c:v>2.2660019999999998</c:v>
                </c:pt>
                <c:pt idx="542">
                  <c:v>2.2734839999999998</c:v>
                </c:pt>
                <c:pt idx="543">
                  <c:v>2.2809659999999998</c:v>
                </c:pt>
                <c:pt idx="544">
                  <c:v>2.2884479999999998</c:v>
                </c:pt>
                <c:pt idx="545">
                  <c:v>2.2959299999999998</c:v>
                </c:pt>
                <c:pt idx="546">
                  <c:v>2.3034119999999998</c:v>
                </c:pt>
                <c:pt idx="547">
                  <c:v>2.3108939999999998</c:v>
                </c:pt>
                <c:pt idx="548">
                  <c:v>2.3183760000000002</c:v>
                </c:pt>
                <c:pt idx="549">
                  <c:v>2.3256839999999999</c:v>
                </c:pt>
                <c:pt idx="550">
                  <c:v>2.3331659999999999</c:v>
                </c:pt>
                <c:pt idx="551">
                  <c:v>2.3404739999999995</c:v>
                </c:pt>
                <c:pt idx="552">
                  <c:v>2.347782</c:v>
                </c:pt>
                <c:pt idx="553">
                  <c:v>2.3550899999999997</c:v>
                </c:pt>
                <c:pt idx="554">
                  <c:v>2.3622239999999999</c:v>
                </c:pt>
                <c:pt idx="555">
                  <c:v>2.369532</c:v>
                </c:pt>
                <c:pt idx="556">
                  <c:v>2.3766659999999997</c:v>
                </c:pt>
                <c:pt idx="557">
                  <c:v>2.3837999999999999</c:v>
                </c:pt>
                <c:pt idx="558">
                  <c:v>2.3911079999999996</c:v>
                </c:pt>
                <c:pt idx="559">
                  <c:v>2.3982420000000002</c:v>
                </c:pt>
                <c:pt idx="560">
                  <c:v>2.4052019999999996</c:v>
                </c:pt>
                <c:pt idx="561">
                  <c:v>2.4123359999999998</c:v>
                </c:pt>
                <c:pt idx="562">
                  <c:v>2.41947</c:v>
                </c:pt>
                <c:pt idx="563">
                  <c:v>2.4266039999999998</c:v>
                </c:pt>
                <c:pt idx="564">
                  <c:v>2.4335640000000001</c:v>
                </c:pt>
                <c:pt idx="565">
                  <c:v>2.4406979999999998</c:v>
                </c:pt>
                <c:pt idx="566">
                  <c:v>2.4476579999999997</c:v>
                </c:pt>
              </c:numCache>
            </c:numRef>
          </c:xVal>
          <c:yVal>
            <c:numRef>
              <c:f>'C:\Dokumentumok\excel\energy\[TJSSC32.xls]Sheet3'!$F$1:$F$1374</c:f>
              <c:numCache>
                <c:formatCode>General</c:formatCode>
                <c:ptCount val="13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1.8791999999988818E-2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3.8627999999977014E-2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4.1586000000081391E-2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4.2455999999866378E-2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4.3499999999974115E-2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4.4196000000086499E-2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-4.437000000008684E-2</c:v>
                </c:pt>
                <c:pt idx="443">
                  <c:v>-0.17747999999989439</c:v>
                </c:pt>
                <c:pt idx="444">
                  <c:v>-0.31059000000004167</c:v>
                </c:pt>
                <c:pt idx="445">
                  <c:v>-0.40089599999998882</c:v>
                </c:pt>
                <c:pt idx="446">
                  <c:v>-0.44717999999996216</c:v>
                </c:pt>
                <c:pt idx="447">
                  <c:v>-0.58359599999999645</c:v>
                </c:pt>
                <c:pt idx="448">
                  <c:v>-0.67860000000005805</c:v>
                </c:pt>
                <c:pt idx="449">
                  <c:v>-0.73219199999991469</c:v>
                </c:pt>
                <c:pt idx="450">
                  <c:v>-0.83624400000009524</c:v>
                </c:pt>
                <c:pt idx="451">
                  <c:v>-0.94308000000004055</c:v>
                </c:pt>
                <c:pt idx="452">
                  <c:v>-1.001195999999891</c:v>
                </c:pt>
                <c:pt idx="453">
                  <c:v>-1.068011999999984</c:v>
                </c:pt>
                <c:pt idx="454">
                  <c:v>-1.1901600000000512</c:v>
                </c:pt>
                <c:pt idx="455">
                  <c:v>-1.2658500000000221</c:v>
                </c:pt>
                <c:pt idx="456">
                  <c:v>-1.3481519999999918</c:v>
                </c:pt>
                <c:pt idx="457">
                  <c:v>-1.43288999999996</c:v>
                </c:pt>
                <c:pt idx="458">
                  <c:v>-1.5249360000000656</c:v>
                </c:pt>
                <c:pt idx="459">
                  <c:v>-1.6704000000000008</c:v>
                </c:pt>
                <c:pt idx="460">
                  <c:v>-1.7017200000000008</c:v>
                </c:pt>
                <c:pt idx="461">
                  <c:v>-1.8541439999999318</c:v>
                </c:pt>
                <c:pt idx="462">
                  <c:v>-1.9522800000000462</c:v>
                </c:pt>
                <c:pt idx="463">
                  <c:v>-2.0587680000000113</c:v>
                </c:pt>
                <c:pt idx="464">
                  <c:v>-2.0883480000000114</c:v>
                </c:pt>
                <c:pt idx="465">
                  <c:v>-2.1802199999999745</c:v>
                </c:pt>
                <c:pt idx="466">
                  <c:v>-2.2675679999999367</c:v>
                </c:pt>
                <c:pt idx="467">
                  <c:v>-2.3563080000000607</c:v>
                </c:pt>
                <c:pt idx="468">
                  <c:v>-2.4398279999998591</c:v>
                </c:pt>
                <c:pt idx="469">
                  <c:v>-2.4662760000001889</c:v>
                </c:pt>
                <c:pt idx="470">
                  <c:v>-2.6752500000000734</c:v>
                </c:pt>
                <c:pt idx="471">
                  <c:v>-2.6895179999999064</c:v>
                </c:pt>
                <c:pt idx="472">
                  <c:v>-2.6895179999999064</c:v>
                </c:pt>
                <c:pt idx="473">
                  <c:v>-2.9016240000001248</c:v>
                </c:pt>
                <c:pt idx="474">
                  <c:v>-2.8431599999999957</c:v>
                </c:pt>
                <c:pt idx="475">
                  <c:v>-2.9910599999999166</c:v>
                </c:pt>
                <c:pt idx="476">
                  <c:v>-2.9910600000000862</c:v>
                </c:pt>
                <c:pt idx="477">
                  <c:v>-3.0735359999998764</c:v>
                </c:pt>
                <c:pt idx="478">
                  <c:v>-3.0975480000000473</c:v>
                </c:pt>
                <c:pt idx="479">
                  <c:v>-3.1730640000000072</c:v>
                </c:pt>
                <c:pt idx="480">
                  <c:v>-3.1215600000000476</c:v>
                </c:pt>
                <c:pt idx="481">
                  <c:v>-3.0536999999999148</c:v>
                </c:pt>
                <c:pt idx="482">
                  <c:v>-3.1375680000000479</c:v>
                </c:pt>
                <c:pt idx="483">
                  <c:v>-3.2221320000000073</c:v>
                </c:pt>
                <c:pt idx="484">
                  <c:v>-3.2384880000000074</c:v>
                </c:pt>
                <c:pt idx="485">
                  <c:v>-3.1695839999998725</c:v>
                </c:pt>
                <c:pt idx="486">
                  <c:v>-3.2548440000000074</c:v>
                </c:pt>
                <c:pt idx="487">
                  <c:v>-3.2016000000000489</c:v>
                </c:pt>
                <c:pt idx="488">
                  <c:v>-3.2256120000000492</c:v>
                </c:pt>
                <c:pt idx="489">
                  <c:v>-3.2336160000000493</c:v>
                </c:pt>
                <c:pt idx="490">
                  <c:v>-3.257627999999869</c:v>
                </c:pt>
                <c:pt idx="491">
                  <c:v>-3.2103000000000925</c:v>
                </c:pt>
                <c:pt idx="492">
                  <c:v>-3.1619279999999526</c:v>
                </c:pt>
                <c:pt idx="493">
                  <c:v>-3.2651100000000941</c:v>
                </c:pt>
                <c:pt idx="494">
                  <c:v>-3.1424399999998087</c:v>
                </c:pt>
                <c:pt idx="495">
                  <c:v>-3.2384880000001393</c:v>
                </c:pt>
                <c:pt idx="496">
                  <c:v>-3.1873319999999952</c:v>
                </c:pt>
                <c:pt idx="497">
                  <c:v>-2.4633179999998678</c:v>
                </c:pt>
                <c:pt idx="498">
                  <c:v>-1.3624200000001552</c:v>
                </c:pt>
                <c:pt idx="499">
                  <c:v>-0.6069120000000261</c:v>
                </c:pt>
                <c:pt idx="500">
                  <c:v>7.5864000000148479E-2</c:v>
                </c:pt>
                <c:pt idx="501">
                  <c:v>0.2260259999998655</c:v>
                </c:pt>
                <c:pt idx="502">
                  <c:v>7.4123999999955892E-2</c:v>
                </c:pt>
                <c:pt idx="503">
                  <c:v>7.2210000000141328E-2</c:v>
                </c:pt>
                <c:pt idx="504">
                  <c:v>0.27909599999983392</c:v>
                </c:pt>
                <c:pt idx="505">
                  <c:v>0.335820000000143</c:v>
                </c:pt>
                <c:pt idx="506">
                  <c:v>0.3883679999999341</c:v>
                </c:pt>
                <c:pt idx="507">
                  <c:v>0.37166399999993693</c:v>
                </c:pt>
                <c:pt idx="508">
                  <c:v>0.35600400000009103</c:v>
                </c:pt>
                <c:pt idx="509">
                  <c:v>0.39463200000005294</c:v>
                </c:pt>
                <c:pt idx="510">
                  <c:v>0.48232799999984977</c:v>
                </c:pt>
                <c:pt idx="511">
                  <c:v>0.55888800000005645</c:v>
                </c:pt>
                <c:pt idx="512">
                  <c:v>0.67720799999996739</c:v>
                </c:pt>
                <c:pt idx="513">
                  <c:v>0.64797600000008693</c:v>
                </c:pt>
                <c:pt idx="514">
                  <c:v>0.71548800000003077</c:v>
                </c:pt>
                <c:pt idx="515">
                  <c:v>0.69321599999991923</c:v>
                </c:pt>
                <c:pt idx="516">
                  <c:v>0.80666400000006178</c:v>
                </c:pt>
                <c:pt idx="517">
                  <c:v>0.79013399999995437</c:v>
                </c:pt>
                <c:pt idx="518">
                  <c:v>0.85869000000001083</c:v>
                </c:pt>
                <c:pt idx="519">
                  <c:v>0.88809599999998667</c:v>
                </c:pt>
                <c:pt idx="520">
                  <c:v>0.92045999999996297</c:v>
                </c:pt>
                <c:pt idx="521">
                  <c:v>0.95212800000004094</c:v>
                </c:pt>
                <c:pt idx="522">
                  <c:v>1.0269479999999938</c:v>
                </c:pt>
                <c:pt idx="523">
                  <c:v>1.0617480000000707</c:v>
                </c:pt>
                <c:pt idx="524">
                  <c:v>1.101071999999947</c:v>
                </c:pt>
                <c:pt idx="525">
                  <c:v>1.1797200000000005</c:v>
                </c:pt>
                <c:pt idx="526">
                  <c:v>1.2190439999999771</c:v>
                </c:pt>
                <c:pt idx="527">
                  <c:v>1.3034340000000308</c:v>
                </c:pt>
                <c:pt idx="528">
                  <c:v>1.3488480000000074</c:v>
                </c:pt>
                <c:pt idx="529">
                  <c:v>1.43445599999996</c:v>
                </c:pt>
                <c:pt idx="530">
                  <c:v>1.4871780000000383</c:v>
                </c:pt>
                <c:pt idx="531">
                  <c:v>1.5947099999999903</c:v>
                </c:pt>
                <c:pt idx="532">
                  <c:v>1.6495199999999657</c:v>
                </c:pt>
                <c:pt idx="533">
                  <c:v>1.712160000000047</c:v>
                </c:pt>
                <c:pt idx="534">
                  <c:v>1.7758440000000224</c:v>
                </c:pt>
                <c:pt idx="535">
                  <c:v>1.7977679999999134</c:v>
                </c:pt>
                <c:pt idx="536">
                  <c:v>1.8630180000001078</c:v>
                </c:pt>
                <c:pt idx="537">
                  <c:v>1.9139999999999713</c:v>
                </c:pt>
                <c:pt idx="538">
                  <c:v>1.8555359999999972</c:v>
                </c:pt>
                <c:pt idx="539">
                  <c:v>1.8910319999999716</c:v>
                </c:pt>
                <c:pt idx="540">
                  <c:v>1.8405719999999972</c:v>
                </c:pt>
                <c:pt idx="541">
                  <c:v>1.8256079999999972</c:v>
                </c:pt>
                <c:pt idx="542">
                  <c:v>1.7956799999999973</c:v>
                </c:pt>
                <c:pt idx="543">
                  <c:v>1.7433059999999974</c:v>
                </c:pt>
                <c:pt idx="544">
                  <c:v>1.7058959999999974</c:v>
                </c:pt>
                <c:pt idx="545">
                  <c:v>1.6684859999999975</c:v>
                </c:pt>
                <c:pt idx="546">
                  <c:v>1.6310759999999975</c:v>
                </c:pt>
                <c:pt idx="547">
                  <c:v>1.5861840000000917</c:v>
                </c:pt>
                <c:pt idx="548">
                  <c:v>1.5054479999999275</c:v>
                </c:pt>
                <c:pt idx="549">
                  <c:v>1.5038819999999977</c:v>
                </c:pt>
                <c:pt idx="550">
                  <c:v>1.4469839999999303</c:v>
                </c:pt>
                <c:pt idx="551">
                  <c:v>1.4104440000001035</c:v>
                </c:pt>
                <c:pt idx="552">
                  <c:v>1.3812119999999335</c:v>
                </c:pt>
                <c:pt idx="553">
                  <c:v>1.3197900000000362</c:v>
                </c:pt>
                <c:pt idx="554">
                  <c:v>1.3227480000000167</c:v>
                </c:pt>
                <c:pt idx="555">
                  <c:v>1.2769859999999555</c:v>
                </c:pt>
                <c:pt idx="556">
                  <c:v>1.2555840000000345</c:v>
                </c:pt>
                <c:pt idx="557">
                  <c:v>1.2569759999999395</c:v>
                </c:pt>
                <c:pt idx="558">
                  <c:v>1.2056460000001081</c:v>
                </c:pt>
                <c:pt idx="559">
                  <c:v>1.1623199999999017</c:v>
                </c:pt>
                <c:pt idx="560">
                  <c:v>1.1842440000000325</c:v>
                </c:pt>
                <c:pt idx="561">
                  <c:v>1.1771100000000323</c:v>
                </c:pt>
                <c:pt idx="562">
                  <c:v>1.1628419999999595</c:v>
                </c:pt>
                <c:pt idx="563">
                  <c:v>1.1275200000000485</c:v>
                </c:pt>
                <c:pt idx="564">
                  <c:v>1.1628419999999595</c:v>
                </c:pt>
                <c:pt idx="565">
                  <c:v>1.1275199999999765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011840"/>
        <c:axId val="81012992"/>
      </c:scatterChart>
      <c:valAx>
        <c:axId val="81011840"/>
        <c:scaling>
          <c:orientation val="minMax"/>
          <c:max val="2.5"/>
          <c:min val="2"/>
        </c:scaling>
        <c:delete val="0"/>
        <c:axPos val="b"/>
        <c:title>
          <c:tx>
            <c:rich>
              <a:bodyPr/>
              <a:lstStyle/>
              <a:p>
                <a:pPr>
                  <a:defRPr sz="1114" b="1" i="0" u="none" strike="noStrike" baseline="0">
                    <a:solidFill>
                      <a:srgbClr val="00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Joint angle (radian)</a:t>
                </a:r>
              </a:p>
            </c:rich>
          </c:tx>
          <c:layout>
            <c:manualLayout>
              <c:xMode val="edge"/>
              <c:yMode val="edge"/>
              <c:x val="0.36986301369863006"/>
              <c:y val="0.84931506849315086"/>
            </c:manualLayout>
          </c:layout>
          <c:overlay val="0"/>
          <c:spPr>
            <a:noFill/>
            <a:ln w="2515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45">
            <a:solidFill>
              <a:srgbClr val="00FFFF"/>
            </a:solidFill>
            <a:prstDash val="solid"/>
          </a:ln>
        </c:spPr>
        <c:txPr>
          <a:bodyPr rot="0" vert="horz"/>
          <a:lstStyle/>
          <a:p>
            <a:pPr>
              <a:defRPr sz="1139" b="0" i="0" u="none" strike="noStrike" baseline="0">
                <a:solidFill>
                  <a:srgbClr val="00FFFF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81012992"/>
        <c:crosses val="autoZero"/>
        <c:crossBetween val="midCat"/>
      </c:valAx>
      <c:valAx>
        <c:axId val="810129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14" b="1" i="0" u="none" strike="noStrike" baseline="0">
                    <a:solidFill>
                      <a:srgbClr val="00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Work (J)</a:t>
                </a:r>
              </a:p>
            </c:rich>
          </c:tx>
          <c:layout>
            <c:manualLayout>
              <c:xMode val="edge"/>
              <c:yMode val="edge"/>
              <c:x val="2.544031311154599E-2"/>
              <c:y val="0.30479452054794526"/>
            </c:manualLayout>
          </c:layout>
          <c:overlay val="0"/>
          <c:spPr>
            <a:noFill/>
            <a:ln w="2515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45">
            <a:solidFill>
              <a:srgbClr val="00FFFF"/>
            </a:solidFill>
            <a:prstDash val="solid"/>
          </a:ln>
        </c:spPr>
        <c:txPr>
          <a:bodyPr rot="0" vert="horz"/>
          <a:lstStyle/>
          <a:p>
            <a:pPr>
              <a:defRPr sz="1139" b="0" i="0" u="none" strike="noStrike" baseline="0">
                <a:solidFill>
                  <a:srgbClr val="00FFFF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81011840"/>
        <c:crosses val="autoZero"/>
        <c:crossBetween val="midCat"/>
      </c:valAx>
      <c:spPr>
        <a:noFill/>
        <a:ln w="25156">
          <a:noFill/>
        </a:ln>
      </c:spPr>
    </c:plotArea>
    <c:plotVisOnly val="1"/>
    <c:dispBlanksAs val="gap"/>
    <c:showDLblsOverMax val="0"/>
  </c:chart>
  <c:spPr>
    <a:solidFill>
      <a:schemeClr val="bg1">
        <a:lumMod val="50000"/>
      </a:schemeClr>
    </a:solidFill>
    <a:ln w="3145">
      <a:solidFill>
        <a:srgbClr val="000000"/>
      </a:solidFill>
      <a:prstDash val="solid"/>
    </a:ln>
  </c:spPr>
  <c:txPr>
    <a:bodyPr/>
    <a:lstStyle/>
    <a:p>
      <a:pPr>
        <a:defRPr sz="113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4" Type="http://schemas.openxmlformats.org/officeDocument/2006/relationships/image" Target="../media/image4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4" Type="http://schemas.openxmlformats.org/officeDocument/2006/relationships/image" Target="../media/image57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0.25875</cdr:x>
      <cdr:y>0.1795</cdr:y>
    </cdr:from>
    <cdr:to>
      <cdr:x>0.37025</cdr:x>
      <cdr:y>0.272</cdr:y>
    </cdr:to>
    <cdr:sp macro="" textlink="">
      <cdr:nvSpPr>
        <cdr:cNvPr id="1945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7526" y="399395"/>
          <a:ext cx="434161" cy="2058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C6800-B2A1-4874-BB2E-0E7D5565F3B1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49BE3-0E15-4741-85BB-BD57435D2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7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EDF1D2-8F6E-4C57-8771-12D530E170FB}" type="slidenum">
              <a:rPr lang="hu-HU" smtClean="0"/>
              <a:pPr eaLnBrk="1" hangingPunct="1"/>
              <a:t>21</a:t>
            </a:fld>
            <a:endParaRPr lang="hu-H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69AFD7-FA97-439D-BE39-300C364E1725}" type="slidenum">
              <a:rPr lang="hu-HU" smtClean="0"/>
              <a:pPr eaLnBrk="1" hangingPunct="1"/>
              <a:t>23</a:t>
            </a:fld>
            <a:endParaRPr lang="hu-HU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2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6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60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449D-35C2-4B74-ABD7-79FB0106C0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0888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B2527-FA4F-4AB8-B834-822C0079AB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88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8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3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8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3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9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4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3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9D5F4-6A4A-4E7C-858B-4D6609A00A67}" type="datetimeFigureOut">
              <a:rPr lang="en-US" smtClean="0"/>
              <a:t>12/18/2012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8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chart" Target="../charts/chart1.xml"/><Relationship Id="rId5" Type="http://schemas.openxmlformats.org/officeDocument/2006/relationships/audio" Target="../media/audio2.wav"/><Relationship Id="rId10" Type="http://schemas.openxmlformats.org/officeDocument/2006/relationships/image" Target="../media/image17.emf"/><Relationship Id="rId4" Type="http://schemas.openxmlformats.org/officeDocument/2006/relationships/audio" Target="../media/audio6.wav"/><Relationship Id="rId9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5.bin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file:///E:\EGYETEM\TF\filmek\anim&#225;ci&#243;k%20&#233;s%20filmek\squatsafar\cmj2p%20m&#225;solata.mpg" TargetMode="External"/><Relationship Id="rId7" Type="http://schemas.openxmlformats.org/officeDocument/2006/relationships/image" Target="../media/image21.png"/><Relationship Id="rId2" Type="http://schemas.openxmlformats.org/officeDocument/2006/relationships/video" Target="file:///E:\EGYETEM\TF\filmek\anim&#225;ci&#243;k%20&#233;s%20filmek\squatsafar\sj1p.mpg" TargetMode="External"/><Relationship Id="rId1" Type="http://schemas.openxmlformats.org/officeDocument/2006/relationships/video" Target="file:///E:\EGYETEM\TF\filmek\anim&#225;ci&#243;k%20&#233;s%20filmek\squatsafar\cmj1p%20m&#225;solata.mpg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E:\EGYETEM\TF\filmek\anim&#225;ci&#243;k%20&#233;s%20filmek\squatsafar\sj2p.mpg" TargetMode="Externa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Microsoft_Excel_97-2003_munkalap2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2.emf"/><Relationship Id="rId4" Type="http://schemas.openxmlformats.org/officeDocument/2006/relationships/oleObject" Target="../embeddings/Microsoft_Excel_97-2003_munkalap1.xls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munkalap3.xls"/><Relationship Id="rId13" Type="http://schemas.openxmlformats.org/officeDocument/2006/relationships/image" Target="../media/image29.png"/><Relationship Id="rId3" Type="http://schemas.openxmlformats.org/officeDocument/2006/relationships/video" Target="file:///C:\Users\Tihanyi%20J&#243;zsef\Documents\powerpoint\anim&#225;ci&#243;k,%20filmek\squatsafar\sj1p.mpg" TargetMode="Externa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8.png"/><Relationship Id="rId2" Type="http://schemas.openxmlformats.org/officeDocument/2006/relationships/video" Target="file:///C:\Users\Tihanyi%20J&#243;zsef\Documents\powerpoint\anim&#225;ci&#243;k,%20filmek\squatsafar\cmj2p.mpg" TargetMode="Externa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7.png"/><Relationship Id="rId5" Type="http://schemas.openxmlformats.org/officeDocument/2006/relationships/video" Target="file:///C:\Users\Tihanyi%20J&#243;zsef\Documents\powerpoint\anim&#225;ci&#243;k,%20filmek\squatsafar\cmj1p.mpg" TargetMode="External"/><Relationship Id="rId10" Type="http://schemas.openxmlformats.org/officeDocument/2006/relationships/image" Target="../media/image26.png"/><Relationship Id="rId4" Type="http://schemas.openxmlformats.org/officeDocument/2006/relationships/video" Target="file:///C:\Users\Tihanyi%20J&#243;zsef\Documents\powerpoint\anim&#225;ci&#243;k,%20filmek\squatsafar\sj2p.mpg" TargetMode="External"/><Relationship Id="rId9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2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EGYETEM\TF\filmek\anim&#225;ci&#243;k%20&#233;s%20filmek\filmanim&#225;ci&#243;\cmj_m.avi" TargetMode="External"/><Relationship Id="rId1" Type="http://schemas.openxmlformats.org/officeDocument/2006/relationships/video" Target="file:///E:\EGYETEM\TF\filmek\anim&#225;ci&#243;k%20&#233;s%20filmek\filmanim&#225;ci&#243;\sj_m.avi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audio" Target="../media/audio1.wav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3.emf"/><Relationship Id="rId5" Type="http://schemas.openxmlformats.org/officeDocument/2006/relationships/image" Target="../media/image40.e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video" Target="file:///C:\Users\Tihanyi%20J&#243;zsef\Documents\powerpoint\anim&#225;ci&#243;k,%20filmek\anim&#225;ci&#243;k\SSC.m1v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8.png"/><Relationship Id="rId2" Type="http://schemas.openxmlformats.org/officeDocument/2006/relationships/video" Target="file:///C:\Users\Tihanyi%20J&#243;zsef\Documents\powerpoint\anim&#225;ci&#243;k,%20filmek\anim&#225;ci&#243;k\quickrel.m1v" TargetMode="External"/><Relationship Id="rId1" Type="http://schemas.openxmlformats.org/officeDocument/2006/relationships/video" Target="file:///C:\Users\Tihanyi%20J&#243;zsef\Documents\powerpoint\anim&#225;ci&#243;k,%20filmek\anim&#225;ci&#243;k\concentric.m1v" TargetMode="External"/><Relationship Id="rId6" Type="http://schemas.openxmlformats.org/officeDocument/2006/relationships/video" Target="file:///C:\Users\Tihanyi%20J&#243;zsef\Documents\powerpoint\anim&#225;ci&#243;k,%20filmek\multimovi\SSCgyors3x.avi" TargetMode="External"/><Relationship Id="rId11" Type="http://schemas.openxmlformats.org/officeDocument/2006/relationships/image" Target="../media/image47.png"/><Relationship Id="rId5" Type="http://schemas.openxmlformats.org/officeDocument/2006/relationships/video" Target="file:///C:\Users\Tihanyi%20J&#243;zsef\Documents\powerpoint\anim&#225;ci&#243;k,%20filmek\multimovi\quickrelease.avi" TargetMode="External"/><Relationship Id="rId10" Type="http://schemas.openxmlformats.org/officeDocument/2006/relationships/image" Target="../media/image46.png"/><Relationship Id="rId4" Type="http://schemas.openxmlformats.org/officeDocument/2006/relationships/video" Target="file:///C:\Users\Tihanyi%20J&#243;zsef\Documents\powerpoint\anim&#225;ci&#243;k,%20filmek\multimovi\concentric.avi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57.e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3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EGYETEM\TF\filmek\anim&#225;ci&#243;k%20&#233;s%20filmek\squatsafar\cmj2p%20m&#225;solata.mpg" TargetMode="External"/><Relationship Id="rId1" Type="http://schemas.openxmlformats.org/officeDocument/2006/relationships/video" Target="file:///E:\EGYETEM\TF\filmek\anim&#225;ci&#243;k%20&#233;s%20filmek\squatsafar\sj2p.mp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5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8.emf"/><Relationship Id="rId4" Type="http://schemas.openxmlformats.org/officeDocument/2006/relationships/oleObject" Target="../embeddings/oleObject32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audio" Target="../media/audio8.wav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0.emf"/><Relationship Id="rId5" Type="http://schemas.openxmlformats.org/officeDocument/2006/relationships/oleObject" Target="../embeddings/Microsoft_Excel_97-2003_munkalap4.xls"/><Relationship Id="rId4" Type="http://schemas.openxmlformats.org/officeDocument/2006/relationships/oleObject" Target="../embeddings/oleObject34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image" Target="../media/image8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image" Target="../media/image8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3.emf"/><Relationship Id="rId3" Type="http://schemas.openxmlformats.org/officeDocument/2006/relationships/audio" Target="../media/audio1.wav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2.emf"/><Relationship Id="rId5" Type="http://schemas.openxmlformats.org/officeDocument/2006/relationships/audio" Target="../media/audio5.wav"/><Relationship Id="rId15" Type="http://schemas.openxmlformats.org/officeDocument/2006/relationships/image" Target="../media/image14.emf"/><Relationship Id="rId10" Type="http://schemas.openxmlformats.org/officeDocument/2006/relationships/oleObject" Target="../embeddings/oleObject9.bin"/><Relationship Id="rId4" Type="http://schemas.openxmlformats.org/officeDocument/2006/relationships/audio" Target="../media/audio2.wav"/><Relationship Id="rId9" Type="http://schemas.openxmlformats.org/officeDocument/2006/relationships/image" Target="../media/image11.emf"/><Relationship Id="rId1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Nyújtásos-rövidüléses ciklus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831259"/>
              </p:ext>
            </p:extLst>
          </p:nvPr>
        </p:nvGraphicFramePr>
        <p:xfrm>
          <a:off x="736600" y="1651000"/>
          <a:ext cx="3860800" cy="2665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6588" y="2679700"/>
            <a:ext cx="2144712" cy="996950"/>
            <a:chOff x="1201" y="1701"/>
            <a:chExt cx="1351" cy="628"/>
          </a:xfrm>
        </p:grpSpPr>
        <p:grpSp>
          <p:nvGrpSpPr>
            <p:cNvPr id="70671" name="Group 4"/>
            <p:cNvGrpSpPr>
              <a:grpSpLocks/>
            </p:cNvGrpSpPr>
            <p:nvPr/>
          </p:nvGrpSpPr>
          <p:grpSpPr bwMode="auto">
            <a:xfrm>
              <a:off x="1201" y="1701"/>
              <a:ext cx="1351" cy="628"/>
              <a:chOff x="1201" y="1701"/>
              <a:chExt cx="1351" cy="628"/>
            </a:xfrm>
          </p:grpSpPr>
          <p:grpSp>
            <p:nvGrpSpPr>
              <p:cNvPr id="70673" name="Group 5"/>
              <p:cNvGrpSpPr>
                <a:grpSpLocks/>
              </p:cNvGrpSpPr>
              <p:nvPr/>
            </p:nvGrpSpPr>
            <p:grpSpPr bwMode="auto">
              <a:xfrm>
                <a:off x="1201" y="1701"/>
                <a:ext cx="1351" cy="628"/>
                <a:chOff x="1201" y="1701"/>
                <a:chExt cx="1351" cy="628"/>
              </a:xfrm>
            </p:grpSpPr>
            <p:sp>
              <p:nvSpPr>
                <p:cNvPr id="70675" name="Freeform 6"/>
                <p:cNvSpPr>
                  <a:spLocks/>
                </p:cNvSpPr>
                <p:nvPr/>
              </p:nvSpPr>
              <p:spPr bwMode="auto">
                <a:xfrm>
                  <a:off x="1201" y="1701"/>
                  <a:ext cx="1351" cy="628"/>
                </a:xfrm>
                <a:custGeom>
                  <a:avLst/>
                  <a:gdLst>
                    <a:gd name="T0" fmla="*/ 1317 w 1351"/>
                    <a:gd name="T1" fmla="*/ 43 h 628"/>
                    <a:gd name="T2" fmla="*/ 1152 w 1351"/>
                    <a:gd name="T3" fmla="*/ 35 h 628"/>
                    <a:gd name="T4" fmla="*/ 453 w 1351"/>
                    <a:gd name="T5" fmla="*/ 27 h 628"/>
                    <a:gd name="T6" fmla="*/ 17 w 1351"/>
                    <a:gd name="T7" fmla="*/ 27 h 628"/>
                    <a:gd name="T8" fmla="*/ 33 w 1351"/>
                    <a:gd name="T9" fmla="*/ 76 h 628"/>
                    <a:gd name="T10" fmla="*/ 42 w 1351"/>
                    <a:gd name="T11" fmla="*/ 340 h 628"/>
                    <a:gd name="T12" fmla="*/ 66 w 1351"/>
                    <a:gd name="T13" fmla="*/ 414 h 628"/>
                    <a:gd name="T14" fmla="*/ 124 w 1351"/>
                    <a:gd name="T15" fmla="*/ 628 h 628"/>
                    <a:gd name="T16" fmla="*/ 733 w 1351"/>
                    <a:gd name="T17" fmla="*/ 587 h 628"/>
                    <a:gd name="T18" fmla="*/ 856 w 1351"/>
                    <a:gd name="T19" fmla="*/ 537 h 628"/>
                    <a:gd name="T20" fmla="*/ 897 w 1351"/>
                    <a:gd name="T21" fmla="*/ 512 h 628"/>
                    <a:gd name="T22" fmla="*/ 914 w 1351"/>
                    <a:gd name="T23" fmla="*/ 496 h 628"/>
                    <a:gd name="T24" fmla="*/ 963 w 1351"/>
                    <a:gd name="T25" fmla="*/ 480 h 628"/>
                    <a:gd name="T26" fmla="*/ 1004 w 1351"/>
                    <a:gd name="T27" fmla="*/ 455 h 628"/>
                    <a:gd name="T28" fmla="*/ 1062 w 1351"/>
                    <a:gd name="T29" fmla="*/ 406 h 628"/>
                    <a:gd name="T30" fmla="*/ 1152 w 1351"/>
                    <a:gd name="T31" fmla="*/ 348 h 628"/>
                    <a:gd name="T32" fmla="*/ 1218 w 1351"/>
                    <a:gd name="T33" fmla="*/ 257 h 628"/>
                    <a:gd name="T34" fmla="*/ 1251 w 1351"/>
                    <a:gd name="T35" fmla="*/ 216 h 628"/>
                    <a:gd name="T36" fmla="*/ 1259 w 1351"/>
                    <a:gd name="T37" fmla="*/ 192 h 628"/>
                    <a:gd name="T38" fmla="*/ 1292 w 1351"/>
                    <a:gd name="T39" fmla="*/ 150 h 628"/>
                    <a:gd name="T40" fmla="*/ 1300 w 1351"/>
                    <a:gd name="T41" fmla="*/ 126 h 628"/>
                    <a:gd name="T42" fmla="*/ 1317 w 1351"/>
                    <a:gd name="T43" fmla="*/ 109 h 628"/>
                    <a:gd name="T44" fmla="*/ 1333 w 1351"/>
                    <a:gd name="T45" fmla="*/ 85 h 628"/>
                    <a:gd name="T46" fmla="*/ 1350 w 1351"/>
                    <a:gd name="T47" fmla="*/ 35 h 628"/>
                    <a:gd name="T48" fmla="*/ 1333 w 1351"/>
                    <a:gd name="T49" fmla="*/ 52 h 628"/>
                    <a:gd name="T50" fmla="*/ 1317 w 1351"/>
                    <a:gd name="T51" fmla="*/ 43 h 62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351"/>
                    <a:gd name="T79" fmla="*/ 0 h 628"/>
                    <a:gd name="T80" fmla="*/ 1351 w 1351"/>
                    <a:gd name="T81" fmla="*/ 628 h 628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351" h="628">
                      <a:moveTo>
                        <a:pt x="1317" y="43"/>
                      </a:moveTo>
                      <a:cubicBezTo>
                        <a:pt x="1245" y="50"/>
                        <a:pt x="1215" y="36"/>
                        <a:pt x="1152" y="35"/>
                      </a:cubicBezTo>
                      <a:cubicBezTo>
                        <a:pt x="919" y="30"/>
                        <a:pt x="686" y="30"/>
                        <a:pt x="453" y="27"/>
                      </a:cubicBezTo>
                      <a:cubicBezTo>
                        <a:pt x="307" y="15"/>
                        <a:pt x="167" y="0"/>
                        <a:pt x="17" y="27"/>
                      </a:cubicBezTo>
                      <a:cubicBezTo>
                        <a:pt x="0" y="30"/>
                        <a:pt x="33" y="76"/>
                        <a:pt x="33" y="76"/>
                      </a:cubicBezTo>
                      <a:cubicBezTo>
                        <a:pt x="36" y="164"/>
                        <a:pt x="35" y="252"/>
                        <a:pt x="42" y="340"/>
                      </a:cubicBezTo>
                      <a:cubicBezTo>
                        <a:pt x="44" y="366"/>
                        <a:pt x="66" y="414"/>
                        <a:pt x="66" y="414"/>
                      </a:cubicBezTo>
                      <a:cubicBezTo>
                        <a:pt x="69" y="475"/>
                        <a:pt x="44" y="599"/>
                        <a:pt x="124" y="628"/>
                      </a:cubicBezTo>
                      <a:cubicBezTo>
                        <a:pt x="331" y="622"/>
                        <a:pt x="529" y="615"/>
                        <a:pt x="733" y="587"/>
                      </a:cubicBezTo>
                      <a:cubicBezTo>
                        <a:pt x="769" y="562"/>
                        <a:pt x="814" y="550"/>
                        <a:pt x="856" y="537"/>
                      </a:cubicBezTo>
                      <a:cubicBezTo>
                        <a:pt x="899" y="496"/>
                        <a:pt x="844" y="545"/>
                        <a:pt x="897" y="512"/>
                      </a:cubicBezTo>
                      <a:cubicBezTo>
                        <a:pt x="904" y="508"/>
                        <a:pt x="907" y="499"/>
                        <a:pt x="914" y="496"/>
                      </a:cubicBezTo>
                      <a:cubicBezTo>
                        <a:pt x="929" y="489"/>
                        <a:pt x="963" y="480"/>
                        <a:pt x="963" y="480"/>
                      </a:cubicBezTo>
                      <a:cubicBezTo>
                        <a:pt x="1007" y="436"/>
                        <a:pt x="950" y="488"/>
                        <a:pt x="1004" y="455"/>
                      </a:cubicBezTo>
                      <a:cubicBezTo>
                        <a:pt x="1024" y="443"/>
                        <a:pt x="1041" y="418"/>
                        <a:pt x="1062" y="406"/>
                      </a:cubicBezTo>
                      <a:cubicBezTo>
                        <a:pt x="1094" y="387"/>
                        <a:pt x="1123" y="372"/>
                        <a:pt x="1152" y="348"/>
                      </a:cubicBezTo>
                      <a:cubicBezTo>
                        <a:pt x="1182" y="324"/>
                        <a:pt x="1191" y="282"/>
                        <a:pt x="1218" y="257"/>
                      </a:cubicBezTo>
                      <a:cubicBezTo>
                        <a:pt x="1235" y="241"/>
                        <a:pt x="1240" y="239"/>
                        <a:pt x="1251" y="216"/>
                      </a:cubicBezTo>
                      <a:cubicBezTo>
                        <a:pt x="1255" y="208"/>
                        <a:pt x="1255" y="199"/>
                        <a:pt x="1259" y="192"/>
                      </a:cubicBezTo>
                      <a:cubicBezTo>
                        <a:pt x="1302" y="122"/>
                        <a:pt x="1249" y="238"/>
                        <a:pt x="1292" y="150"/>
                      </a:cubicBezTo>
                      <a:cubicBezTo>
                        <a:pt x="1296" y="142"/>
                        <a:pt x="1296" y="133"/>
                        <a:pt x="1300" y="126"/>
                      </a:cubicBezTo>
                      <a:cubicBezTo>
                        <a:pt x="1304" y="119"/>
                        <a:pt x="1312" y="115"/>
                        <a:pt x="1317" y="109"/>
                      </a:cubicBezTo>
                      <a:cubicBezTo>
                        <a:pt x="1323" y="102"/>
                        <a:pt x="1329" y="94"/>
                        <a:pt x="1333" y="85"/>
                      </a:cubicBezTo>
                      <a:cubicBezTo>
                        <a:pt x="1333" y="85"/>
                        <a:pt x="1351" y="36"/>
                        <a:pt x="1350" y="35"/>
                      </a:cubicBezTo>
                      <a:cubicBezTo>
                        <a:pt x="1344" y="30"/>
                        <a:pt x="1341" y="50"/>
                        <a:pt x="1333" y="52"/>
                      </a:cubicBezTo>
                      <a:cubicBezTo>
                        <a:pt x="1327" y="53"/>
                        <a:pt x="1322" y="46"/>
                        <a:pt x="1317" y="43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676" name="Freeform 7"/>
                <p:cNvSpPr>
                  <a:spLocks/>
                </p:cNvSpPr>
                <p:nvPr/>
              </p:nvSpPr>
              <p:spPr bwMode="auto">
                <a:xfrm>
                  <a:off x="1234" y="1728"/>
                  <a:ext cx="568" cy="16"/>
                </a:xfrm>
                <a:custGeom>
                  <a:avLst/>
                  <a:gdLst>
                    <a:gd name="T0" fmla="*/ 0 w 568"/>
                    <a:gd name="T1" fmla="*/ 8 h 16"/>
                    <a:gd name="T2" fmla="*/ 329 w 568"/>
                    <a:gd name="T3" fmla="*/ 16 h 16"/>
                    <a:gd name="T4" fmla="*/ 568 w 568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568"/>
                    <a:gd name="T10" fmla="*/ 0 h 16"/>
                    <a:gd name="T11" fmla="*/ 568 w 568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68" h="16">
                      <a:moveTo>
                        <a:pt x="0" y="8"/>
                      </a:moveTo>
                      <a:cubicBezTo>
                        <a:pt x="110" y="11"/>
                        <a:pt x="219" y="16"/>
                        <a:pt x="329" y="16"/>
                      </a:cubicBezTo>
                      <a:cubicBezTo>
                        <a:pt x="415" y="16"/>
                        <a:pt x="486" y="0"/>
                        <a:pt x="568" y="0"/>
                      </a:cubicBezTo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70674" name="Line 8"/>
              <p:cNvSpPr>
                <a:spLocks noChangeShapeType="1"/>
              </p:cNvSpPr>
              <p:nvPr/>
            </p:nvSpPr>
            <p:spPr bwMode="auto">
              <a:xfrm>
                <a:off x="1248" y="1728"/>
                <a:ext cx="129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70672" name="Line 9"/>
            <p:cNvSpPr>
              <a:spLocks noChangeShapeType="1"/>
            </p:cNvSpPr>
            <p:nvPr/>
          </p:nvSpPr>
          <p:spPr bwMode="auto">
            <a:xfrm>
              <a:off x="1248" y="1744"/>
              <a:ext cx="1296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1905000" y="2133600"/>
            <a:ext cx="2209800" cy="622300"/>
            <a:chOff x="1226" y="1389"/>
            <a:chExt cx="1334" cy="347"/>
          </a:xfrm>
        </p:grpSpPr>
        <p:sp>
          <p:nvSpPr>
            <p:cNvPr id="70669" name="Freeform 11"/>
            <p:cNvSpPr>
              <a:spLocks/>
            </p:cNvSpPr>
            <p:nvPr/>
          </p:nvSpPr>
          <p:spPr bwMode="auto">
            <a:xfrm>
              <a:off x="1226" y="1389"/>
              <a:ext cx="1334" cy="347"/>
            </a:xfrm>
            <a:custGeom>
              <a:avLst/>
              <a:gdLst>
                <a:gd name="T0" fmla="*/ 0 w 1334"/>
                <a:gd name="T1" fmla="*/ 347 h 347"/>
                <a:gd name="T2" fmla="*/ 66 w 1334"/>
                <a:gd name="T3" fmla="*/ 232 h 347"/>
                <a:gd name="T4" fmla="*/ 263 w 1334"/>
                <a:gd name="T5" fmla="*/ 109 h 347"/>
                <a:gd name="T6" fmla="*/ 305 w 1334"/>
                <a:gd name="T7" fmla="*/ 84 h 347"/>
                <a:gd name="T8" fmla="*/ 321 w 1334"/>
                <a:gd name="T9" fmla="*/ 67 h 347"/>
                <a:gd name="T10" fmla="*/ 370 w 1334"/>
                <a:gd name="T11" fmla="*/ 51 h 347"/>
                <a:gd name="T12" fmla="*/ 395 w 1334"/>
                <a:gd name="T13" fmla="*/ 43 h 347"/>
                <a:gd name="T14" fmla="*/ 560 w 1334"/>
                <a:gd name="T15" fmla="*/ 2 h 347"/>
                <a:gd name="T16" fmla="*/ 1062 w 1334"/>
                <a:gd name="T17" fmla="*/ 84 h 347"/>
                <a:gd name="T18" fmla="*/ 1111 w 1334"/>
                <a:gd name="T19" fmla="*/ 109 h 347"/>
                <a:gd name="T20" fmla="*/ 1218 w 1334"/>
                <a:gd name="T21" fmla="*/ 142 h 347"/>
                <a:gd name="T22" fmla="*/ 1251 w 1334"/>
                <a:gd name="T23" fmla="*/ 150 h 347"/>
                <a:gd name="T24" fmla="*/ 1300 w 1334"/>
                <a:gd name="T25" fmla="*/ 166 h 347"/>
                <a:gd name="T26" fmla="*/ 1275 w 1334"/>
                <a:gd name="T27" fmla="*/ 339 h 347"/>
                <a:gd name="T28" fmla="*/ 1251 w 1334"/>
                <a:gd name="T29" fmla="*/ 331 h 347"/>
                <a:gd name="T30" fmla="*/ 1218 w 1334"/>
                <a:gd name="T31" fmla="*/ 323 h 347"/>
                <a:gd name="T32" fmla="*/ 1169 w 1334"/>
                <a:gd name="T33" fmla="*/ 306 h 347"/>
                <a:gd name="T34" fmla="*/ 790 w 1334"/>
                <a:gd name="T35" fmla="*/ 306 h 347"/>
                <a:gd name="T36" fmla="*/ 288 w 1334"/>
                <a:gd name="T37" fmla="*/ 314 h 347"/>
                <a:gd name="T38" fmla="*/ 0 w 1334"/>
                <a:gd name="T39" fmla="*/ 347 h 3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34"/>
                <a:gd name="T61" fmla="*/ 0 h 347"/>
                <a:gd name="T62" fmla="*/ 1334 w 1334"/>
                <a:gd name="T63" fmla="*/ 347 h 3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34" h="347">
                  <a:moveTo>
                    <a:pt x="0" y="347"/>
                  </a:moveTo>
                  <a:cubicBezTo>
                    <a:pt x="7" y="290"/>
                    <a:pt x="8" y="251"/>
                    <a:pt x="66" y="232"/>
                  </a:cubicBezTo>
                  <a:cubicBezTo>
                    <a:pt x="118" y="180"/>
                    <a:pt x="193" y="132"/>
                    <a:pt x="263" y="109"/>
                  </a:cubicBezTo>
                  <a:cubicBezTo>
                    <a:pt x="308" y="64"/>
                    <a:pt x="248" y="119"/>
                    <a:pt x="305" y="84"/>
                  </a:cubicBezTo>
                  <a:cubicBezTo>
                    <a:pt x="312" y="80"/>
                    <a:pt x="314" y="71"/>
                    <a:pt x="321" y="67"/>
                  </a:cubicBezTo>
                  <a:cubicBezTo>
                    <a:pt x="336" y="59"/>
                    <a:pt x="354" y="56"/>
                    <a:pt x="370" y="51"/>
                  </a:cubicBezTo>
                  <a:cubicBezTo>
                    <a:pt x="378" y="48"/>
                    <a:pt x="395" y="43"/>
                    <a:pt x="395" y="43"/>
                  </a:cubicBezTo>
                  <a:cubicBezTo>
                    <a:pt x="436" y="0"/>
                    <a:pt x="504" y="13"/>
                    <a:pt x="560" y="2"/>
                  </a:cubicBezTo>
                  <a:cubicBezTo>
                    <a:pt x="730" y="20"/>
                    <a:pt x="891" y="72"/>
                    <a:pt x="1062" y="84"/>
                  </a:cubicBezTo>
                  <a:cubicBezTo>
                    <a:pt x="1151" y="114"/>
                    <a:pt x="1013" y="65"/>
                    <a:pt x="1111" y="109"/>
                  </a:cubicBezTo>
                  <a:cubicBezTo>
                    <a:pt x="1143" y="123"/>
                    <a:pt x="1183" y="133"/>
                    <a:pt x="1218" y="142"/>
                  </a:cubicBezTo>
                  <a:cubicBezTo>
                    <a:pt x="1229" y="145"/>
                    <a:pt x="1240" y="147"/>
                    <a:pt x="1251" y="150"/>
                  </a:cubicBezTo>
                  <a:cubicBezTo>
                    <a:pt x="1267" y="155"/>
                    <a:pt x="1300" y="166"/>
                    <a:pt x="1300" y="166"/>
                  </a:cubicBezTo>
                  <a:cubicBezTo>
                    <a:pt x="1319" y="225"/>
                    <a:pt x="1334" y="301"/>
                    <a:pt x="1275" y="339"/>
                  </a:cubicBezTo>
                  <a:cubicBezTo>
                    <a:pt x="1267" y="336"/>
                    <a:pt x="1259" y="333"/>
                    <a:pt x="1251" y="331"/>
                  </a:cubicBezTo>
                  <a:cubicBezTo>
                    <a:pt x="1240" y="328"/>
                    <a:pt x="1229" y="326"/>
                    <a:pt x="1218" y="323"/>
                  </a:cubicBezTo>
                  <a:cubicBezTo>
                    <a:pt x="1201" y="318"/>
                    <a:pt x="1169" y="306"/>
                    <a:pt x="1169" y="306"/>
                  </a:cubicBezTo>
                  <a:cubicBezTo>
                    <a:pt x="1080" y="309"/>
                    <a:pt x="898" y="341"/>
                    <a:pt x="790" y="306"/>
                  </a:cubicBezTo>
                  <a:cubicBezTo>
                    <a:pt x="623" y="326"/>
                    <a:pt x="455" y="306"/>
                    <a:pt x="288" y="314"/>
                  </a:cubicBezTo>
                  <a:cubicBezTo>
                    <a:pt x="18" y="328"/>
                    <a:pt x="113" y="281"/>
                    <a:pt x="0" y="347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0670" name="Line 12"/>
            <p:cNvSpPr>
              <a:spLocks noChangeShapeType="1"/>
            </p:cNvSpPr>
            <p:nvPr/>
          </p:nvSpPr>
          <p:spPr bwMode="auto">
            <a:xfrm>
              <a:off x="1248" y="1712"/>
              <a:ext cx="1296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1600200" y="38020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 b="1">
                <a:solidFill>
                  <a:srgbClr val="FF3300"/>
                </a:solidFill>
                <a:latin typeface="Times New Roman" pitchFamily="18" charset="0"/>
              </a:rPr>
              <a:t>nyúlás</a:t>
            </a:r>
            <a:endParaRPr lang="en-US" sz="12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1600200" y="1874202"/>
            <a:ext cx="1143000" cy="274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 b="1" dirty="0">
                <a:solidFill>
                  <a:srgbClr val="0066FF"/>
                </a:solidFill>
                <a:latin typeface="Times New Roman" pitchFamily="18" charset="0"/>
              </a:rPr>
              <a:t>rövidülés</a:t>
            </a:r>
            <a:endParaRPr lang="en-US" sz="1200" b="1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7988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666007"/>
              </p:ext>
            </p:extLst>
          </p:nvPr>
        </p:nvGraphicFramePr>
        <p:xfrm>
          <a:off x="4648200" y="1828800"/>
          <a:ext cx="4171950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Chart" r:id="rId7" imgW="4172373" imgH="2353116" progId="Excel.Chart.8">
                  <p:embed/>
                </p:oleObj>
              </mc:Choice>
              <mc:Fallback>
                <p:oleObj name="Chart" r:id="rId7" imgW="4172373" imgH="235311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828800"/>
                        <a:ext cx="4171950" cy="235267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8" name="Object 16"/>
          <p:cNvGraphicFramePr>
            <a:graphicFrameLocks noChangeAspect="1"/>
          </p:cNvGraphicFramePr>
          <p:nvPr/>
        </p:nvGraphicFramePr>
        <p:xfrm>
          <a:off x="5410200" y="1752600"/>
          <a:ext cx="3238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Chart" r:id="rId9" imgW="3238918" imgH="2476718" progId="Excel.Chart.8">
                  <p:embed/>
                </p:oleObj>
              </mc:Choice>
              <mc:Fallback>
                <p:oleObj name="Chart" r:id="rId9" imgW="3238918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752600"/>
                        <a:ext cx="3238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5" name="Rectangle 17"/>
          <p:cNvSpPr>
            <a:spLocks noChangeArrowheads="1"/>
          </p:cNvSpPr>
          <p:nvPr/>
        </p:nvSpPr>
        <p:spPr bwMode="auto">
          <a:xfrm>
            <a:off x="838200" y="395288"/>
            <a:ext cx="7620000" cy="46230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Elasztikus energia tárolás és felhasználás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5486400" y="13716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dirty="0">
                <a:latin typeface="Times New Roman" pitchFamily="18" charset="0"/>
              </a:rPr>
              <a:t>Mechanikai hatásfok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2209800" y="2971800"/>
            <a:ext cx="1295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Negatív munka</a:t>
            </a:r>
            <a:endParaRPr lang="en-GB" sz="1600" b="1">
              <a:latin typeface="Times New Roman" pitchFamily="18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2286000" y="2362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Pozitív munka</a:t>
            </a:r>
            <a:endParaRPr lang="en-GB" sz="16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79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79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7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"/>
                                        <p:tgtEl>
                                          <p:spTgt spid="79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9885" grpId="0" build="p" autoUpdateAnimBg="0" advAuto="0"/>
      <p:bldP spid="79886" grpId="0" build="p" autoUpdateAnimBg="0" advAuto="0"/>
      <p:bldOleChart spid="79887" grpId="0" bld="categoryEl"/>
      <p:bldOleChart spid="79888" grpId="0"/>
      <p:bldP spid="79890" grpId="0" build="p" autoUpdateAnimBg="0"/>
      <p:bldP spid="79891" grpId="0" build="p" autoUpdateAnimBg="0" advAuto="2000"/>
      <p:bldP spid="79892" grpId="0" build="p" autoUpdateAnimBg="0" advAuto="2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900113" y="2006600"/>
            <a:ext cx="7488237" cy="228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87450" y="549275"/>
            <a:ext cx="6324600" cy="51911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800" b="1" dirty="0">
                <a:latin typeface="Times New Roman" pitchFamily="18" charset="0"/>
              </a:rPr>
              <a:t>MEC</a:t>
            </a:r>
            <a:r>
              <a:rPr lang="hu-HU" sz="2800" b="1" dirty="0">
                <a:latin typeface="Times New Roman" pitchFamily="18" charset="0"/>
              </a:rPr>
              <a:t>HANIKAI HATÁSFOK</a:t>
            </a:r>
            <a:endParaRPr lang="en-GB" sz="2800" b="1" dirty="0">
              <a:latin typeface="Times New Roman" pitchFamily="18" charset="0"/>
            </a:endParaRPr>
          </a:p>
        </p:txBody>
      </p:sp>
      <p:graphicFrame>
        <p:nvGraphicFramePr>
          <p:cNvPr id="8194" name="Object 11"/>
          <p:cNvGraphicFramePr>
            <a:graphicFrameLocks noChangeAspect="1"/>
          </p:cNvGraphicFramePr>
          <p:nvPr/>
        </p:nvGraphicFramePr>
        <p:xfrm>
          <a:off x="1385888" y="2205038"/>
          <a:ext cx="6681787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5" imgW="1701720" imgH="469800" progId="Equation.3">
                  <p:embed/>
                </p:oleObj>
              </mc:Choice>
              <mc:Fallback>
                <p:oleObj name="Equation" r:id="rId5" imgW="17017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2205038"/>
                        <a:ext cx="6681787" cy="186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63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>
          <a:xfrm>
            <a:off x="1187450" y="476250"/>
            <a:ext cx="7027888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2400" dirty="0" smtClean="0"/>
              <a:t>A súlypont helyének meghatározása 4 </a:t>
            </a:r>
            <a:r>
              <a:rPr lang="hu-HU" sz="2400" dirty="0" err="1" smtClean="0"/>
              <a:t>szegmeses</a:t>
            </a:r>
            <a:r>
              <a:rPr lang="hu-HU" sz="2400" dirty="0" smtClean="0"/>
              <a:t> testmodell segítségével</a:t>
            </a:r>
          </a:p>
        </p:txBody>
      </p:sp>
      <p:pic>
        <p:nvPicPr>
          <p:cNvPr id="11268" name="Picture 4" descr="Bakos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2060575"/>
            <a:ext cx="7056438" cy="4592638"/>
          </a:xfrm>
          <a:noFill/>
        </p:spPr>
      </p:pic>
    </p:spTree>
    <p:extLst>
      <p:ext uri="{BB962C8B-B14F-4D97-AF65-F5344CB8AC3E}">
        <p14:creationId xmlns:p14="http://schemas.microsoft.com/office/powerpoint/2010/main" val="122179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mj1p másolata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23850" y="651208"/>
            <a:ext cx="3563938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j1p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15624" y="651208"/>
            <a:ext cx="3561969" cy="284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mj2p másolata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8313" y="3717032"/>
            <a:ext cx="34194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j2p.mpg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647469" y="3717032"/>
            <a:ext cx="3530124" cy="282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029183" y="77768"/>
            <a:ext cx="503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SJ</a:t>
            </a:r>
            <a:endParaRPr lang="en-US" sz="3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854083" y="62528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CMJ</a:t>
            </a:r>
            <a:endParaRPr lang="en-US" sz="3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385459" y="1846670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KIH</a:t>
            </a:r>
            <a:endParaRPr lang="en-US" sz="3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385458" y="4546631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N</a:t>
            </a:r>
            <a:r>
              <a:rPr lang="hu-HU" sz="3200" dirty="0" smtClean="0"/>
              <a:t>IH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37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6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7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72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u-HU" dirty="0" smtClean="0"/>
              <a:t>Eredmények  </a:t>
            </a:r>
            <a:br>
              <a:rPr lang="hu-HU" dirty="0" smtClean="0"/>
            </a:br>
            <a:r>
              <a:rPr lang="hu-HU" sz="2400" dirty="0" smtClean="0"/>
              <a:t>A tömegközéppont függőleges útja az idő függvényében</a:t>
            </a: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-180975" y="2492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53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007870"/>
              </p:ext>
            </p:extLst>
          </p:nvPr>
        </p:nvGraphicFramePr>
        <p:xfrm>
          <a:off x="911225" y="2589213"/>
          <a:ext cx="4089400" cy="379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Munkalap" r:id="rId4" imgW="2994616" imgH="2156445" progId="Excel.Sheet.8">
                  <p:embed/>
                </p:oleObj>
              </mc:Choice>
              <mc:Fallback>
                <p:oleObj name="Munkalap" r:id="rId4" imgW="2994616" imgH="215644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2589213"/>
                        <a:ext cx="4089400" cy="379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5111750" y="2565400"/>
          <a:ext cx="4032250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Chart" r:id="rId7" imgW="2857444" imgH="2276361" progId="Excel.Sheet.8">
                  <p:embed/>
                </p:oleObj>
              </mc:Choice>
              <mc:Fallback>
                <p:oleObj name="Chart" r:id="rId7" imgW="2857444" imgH="227636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2565400"/>
                        <a:ext cx="4032250" cy="392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Line 15"/>
          <p:cNvSpPr>
            <a:spLocks noChangeShapeType="1"/>
          </p:cNvSpPr>
          <p:nvPr/>
        </p:nvSpPr>
        <p:spPr bwMode="auto">
          <a:xfrm flipH="1">
            <a:off x="3924300" y="3141663"/>
            <a:ext cx="504825" cy="360362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H="1">
            <a:off x="7667625" y="3429000"/>
            <a:ext cx="504825" cy="360363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H="1">
            <a:off x="7667625" y="3284538"/>
            <a:ext cx="504825" cy="360362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3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5367" grpId="0"/>
      <p:bldOleChart spid="15369" grpId="0"/>
      <p:bldP spid="15375" grpId="0" animBg="1"/>
      <p:bldP spid="15376" grpId="0" animBg="1"/>
      <p:bldP spid="153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TIHANY~1\APPDATA\LOCAL\TEMP\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2" y="828675"/>
            <a:ext cx="7686675" cy="520065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403648" y="332656"/>
            <a:ext cx="712879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Különbség a CMJ és SJ típusú felugrások eredménye között az életkor függvényében</a:t>
            </a:r>
            <a:endParaRPr lang="en-US" sz="20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411760" y="3861048"/>
            <a:ext cx="30963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Elasztikus energia felhasználás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87624" y="6093296"/>
            <a:ext cx="36004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Az ízületi hajlítás mértékének hatása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7417" name="Object 9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853382841"/>
              </p:ext>
            </p:extLst>
          </p:nvPr>
        </p:nvGraphicFramePr>
        <p:xfrm>
          <a:off x="1117600" y="1882775"/>
          <a:ext cx="6826250" cy="405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Munkalap" r:id="rId8" imgW="5600782" imgH="3329901" progId="Excel.Sheet.8">
                  <p:embed/>
                </p:oleObj>
              </mc:Choice>
              <mc:Fallback>
                <p:oleObj name="Munkalap" r:id="rId8" imgW="5600782" imgH="332990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1882775"/>
                        <a:ext cx="6826250" cy="405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Szövegdoboz 11"/>
          <p:cNvSpPr txBox="1">
            <a:spLocks noChangeArrowheads="1"/>
          </p:cNvSpPr>
          <p:nvPr/>
        </p:nvSpPr>
        <p:spPr bwMode="auto">
          <a:xfrm>
            <a:off x="2870200" y="2143125"/>
            <a:ext cx="85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solidFill>
                  <a:schemeClr val="bg1"/>
                </a:solidFill>
              </a:rPr>
              <a:t>KIH</a:t>
            </a:r>
          </a:p>
        </p:txBody>
      </p:sp>
      <p:sp>
        <p:nvSpPr>
          <p:cNvPr id="3078" name="Szövegdoboz 12"/>
          <p:cNvSpPr txBox="1">
            <a:spLocks noChangeArrowheads="1"/>
          </p:cNvSpPr>
          <p:nvPr/>
        </p:nvSpPr>
        <p:spPr bwMode="auto">
          <a:xfrm>
            <a:off x="6084888" y="2133600"/>
            <a:ext cx="85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solidFill>
                  <a:schemeClr val="bg1"/>
                </a:solidFill>
              </a:rPr>
              <a:t>NIH</a:t>
            </a:r>
          </a:p>
        </p:txBody>
      </p:sp>
      <p:sp>
        <p:nvSpPr>
          <p:cNvPr id="3081" name="Szövegdoboz 19"/>
          <p:cNvSpPr txBox="1">
            <a:spLocks noChangeArrowheads="1"/>
          </p:cNvSpPr>
          <p:nvPr/>
        </p:nvSpPr>
        <p:spPr bwMode="auto">
          <a:xfrm>
            <a:off x="1214438" y="500063"/>
            <a:ext cx="7072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b="1" dirty="0"/>
              <a:t>A tömegközéppont függőleges útjának hossza a felugrás után</a:t>
            </a:r>
          </a:p>
        </p:txBody>
      </p:sp>
      <p:cxnSp>
        <p:nvCxnSpPr>
          <p:cNvPr id="2" name="Egyenes összekötő 18"/>
          <p:cNvCxnSpPr>
            <a:cxnSpLocks noChangeShapeType="1"/>
          </p:cNvCxnSpPr>
          <p:nvPr/>
        </p:nvCxnSpPr>
        <p:spPr bwMode="auto">
          <a:xfrm>
            <a:off x="3643313" y="4435475"/>
            <a:ext cx="857250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610169" y="2923888"/>
            <a:ext cx="1071563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d</a:t>
            </a:r>
            <a:r>
              <a:rPr lang="hu-HU" sz="1600" b="1" dirty="0" smtClean="0">
                <a:solidFill>
                  <a:schemeClr val="tx1"/>
                </a:solidFill>
              </a:rPr>
              <a:t>=</a:t>
            </a:r>
            <a:r>
              <a:rPr lang="hu-HU" sz="1600" b="1" dirty="0" smtClean="0">
                <a:solidFill>
                  <a:schemeClr val="tx1"/>
                </a:solidFill>
                <a:latin typeface="Arial" charset="0"/>
              </a:rPr>
              <a:t> 14 cm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  <a:latin typeface="Arial" charset="0"/>
              </a:rPr>
              <a:t>66</a:t>
            </a:r>
            <a:r>
              <a:rPr lang="hu-HU" sz="1600" b="1" dirty="0" smtClean="0">
                <a:solidFill>
                  <a:schemeClr val="tx1"/>
                </a:solidFill>
              </a:rPr>
              <a:t>%</a:t>
            </a:r>
            <a:endParaRPr lang="hu-HU" sz="1600" b="1" dirty="0">
              <a:solidFill>
                <a:schemeClr val="tx1"/>
              </a:solidFill>
            </a:endParaRPr>
          </a:p>
        </p:txBody>
      </p:sp>
      <p:pic>
        <p:nvPicPr>
          <p:cNvPr id="14" name="cmj2p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2213" y="1124744"/>
            <a:ext cx="194605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j1p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3059832" y="1124744"/>
            <a:ext cx="1890210" cy="1512168"/>
          </a:xfrm>
          <a:prstGeom prst="rect">
            <a:avLst/>
          </a:prstGeom>
        </p:spPr>
      </p:pic>
      <p:pic>
        <p:nvPicPr>
          <p:cNvPr id="16" name="sj2p.mpg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8264" y="1124744"/>
            <a:ext cx="189020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8028384" y="3145323"/>
            <a:ext cx="1071563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d</a:t>
            </a:r>
            <a:r>
              <a:rPr lang="hu-HU" sz="1600" b="1" dirty="0" smtClean="0">
                <a:solidFill>
                  <a:schemeClr val="tx1"/>
                </a:solidFill>
              </a:rPr>
              <a:t>=</a:t>
            </a:r>
            <a:r>
              <a:rPr lang="hu-HU" sz="1600" b="1" dirty="0" smtClean="0">
                <a:solidFill>
                  <a:schemeClr val="tx1"/>
                </a:solidFill>
                <a:latin typeface="Arial" charset="0"/>
              </a:rPr>
              <a:t> 7 cm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  <a:latin typeface="Arial" charset="0"/>
              </a:rPr>
              <a:t>18</a:t>
            </a:r>
            <a:r>
              <a:rPr lang="hu-HU" sz="1600" b="1" dirty="0" smtClean="0">
                <a:solidFill>
                  <a:schemeClr val="tx1"/>
                </a:solidFill>
              </a:rPr>
              <a:t>%</a:t>
            </a:r>
            <a:endParaRPr lang="hu-HU" sz="1600" b="1" dirty="0">
              <a:solidFill>
                <a:schemeClr val="tx1"/>
              </a:solidFill>
            </a:endParaRPr>
          </a:p>
        </p:txBody>
      </p:sp>
      <p:pic>
        <p:nvPicPr>
          <p:cNvPr id="23" name="cmj1p.mpg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1600" y="1068864"/>
            <a:ext cx="2167533" cy="156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4"/>
          <p:cNvCxnSpPr/>
          <p:nvPr/>
        </p:nvCxnSpPr>
        <p:spPr>
          <a:xfrm>
            <a:off x="3059832" y="3847971"/>
            <a:ext cx="16907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3059832" y="4450656"/>
            <a:ext cx="16907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6027402" y="3284984"/>
            <a:ext cx="16907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6012160" y="3573016"/>
            <a:ext cx="16907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7524328" y="3284984"/>
            <a:ext cx="0" cy="288032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V="1">
            <a:off x="4681732" y="3861048"/>
            <a:ext cx="0" cy="57442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1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>
                <p:cTn id="1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OleChart spid="17417" grpId="0"/>
      <p:bldP spid="4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TIHANY~1\APPDATA\LOCAL\TEMP\11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7" y="1340768"/>
            <a:ext cx="7286625" cy="421957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547664" y="4766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8-13 éves gyerekek felugrási magassága CMJ és SJ felugrásoknál (lányok)</a:t>
            </a:r>
            <a:endParaRPr lang="en-US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03648" y="58772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Kereszt és hosszmetszeti vizsgálatok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60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TIHANY~1\APPDATA\LOCAL\TEMP\110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37" y="1336129"/>
            <a:ext cx="7400925" cy="482917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547664" y="4766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8-13 éves gyerekek felugrási magassága CMJ és SJ felugrásoknál (fiúk)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45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TIHANY~1\APPDATA\LOCAL\TEMP\10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785795"/>
            <a:ext cx="5443553" cy="2996828"/>
          </a:xfrm>
          <a:prstGeom prst="rect">
            <a:avLst/>
          </a:prstGeom>
          <a:noFill/>
        </p:spPr>
      </p:pic>
      <p:pic>
        <p:nvPicPr>
          <p:cNvPr id="79875" name="Picture 3" descr="C:\USERS\TIHANY~1\APPDATA\LOCAL\TEMP\109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743365"/>
            <a:ext cx="5653104" cy="3114635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547664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7-17 éves gyerekek felugrási magassága CMJ és SJ felugrásoknál (lányok)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2952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S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412776"/>
            <a:ext cx="3898025" cy="2744763"/>
          </a:xfrm>
          <a:prstGeom prst="rect">
            <a:avLst/>
          </a:prstGeom>
        </p:spPr>
      </p:pic>
      <p:pic>
        <p:nvPicPr>
          <p:cNvPr id="5" name="SSCatmyo+II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1" y="1405920"/>
            <a:ext cx="3911078" cy="27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1504950" y="2133600"/>
          <a:ext cx="5772150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3" imgW="1790640" imgH="469800" progId="Equation.3">
                  <p:embed/>
                </p:oleObj>
              </mc:Choice>
              <mc:Fallback>
                <p:oleObj name="Equation" r:id="rId3" imgW="17906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2133600"/>
                        <a:ext cx="5772150" cy="150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1116013" y="4797425"/>
            <a:ext cx="4464050" cy="36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 err="1"/>
              <a:t>mtc-</a:t>
            </a:r>
            <a:r>
              <a:rPr lang="hu-HU" dirty="0"/>
              <a:t> izom-ín </a:t>
            </a:r>
            <a:r>
              <a:rPr lang="hu-HU" dirty="0" err="1"/>
              <a:t>complexum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683568" y="5445224"/>
            <a:ext cx="7632848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 err="1"/>
              <a:t>Wpos</a:t>
            </a:r>
            <a:r>
              <a:rPr lang="hu-HU" dirty="0"/>
              <a:t>, i = pozitív munka a </a:t>
            </a:r>
            <a:r>
              <a:rPr lang="hu-HU" dirty="0" err="1"/>
              <a:t>CMJ-nél</a:t>
            </a:r>
            <a:r>
              <a:rPr lang="hu-HU" dirty="0"/>
              <a:t> vagy </a:t>
            </a:r>
            <a:r>
              <a:rPr lang="hu-HU" dirty="0" err="1"/>
              <a:t>DJ-nál</a:t>
            </a:r>
            <a:endParaRPr lang="hu-HU" dirty="0"/>
          </a:p>
          <a:p>
            <a:pPr>
              <a:defRPr/>
            </a:pPr>
            <a:r>
              <a:rPr lang="hu-HU" dirty="0" err="1"/>
              <a:t>Wpos</a:t>
            </a:r>
            <a:r>
              <a:rPr lang="hu-HU" dirty="0"/>
              <a:t>, SQJ = pozitív munka a guggolásból felugrás </a:t>
            </a:r>
          </a:p>
          <a:p>
            <a:pPr>
              <a:defRPr/>
            </a:pPr>
            <a:r>
              <a:rPr lang="hu-HU" dirty="0" err="1"/>
              <a:t>Wneg</a:t>
            </a:r>
            <a:r>
              <a:rPr lang="hu-HU" dirty="0"/>
              <a:t>,i = Negatív munka az ízületi hajlítás során </a:t>
            </a:r>
            <a:r>
              <a:rPr lang="hu-HU" dirty="0" err="1"/>
              <a:t>CMJ-nél</a:t>
            </a:r>
            <a:r>
              <a:rPr lang="hu-HU" dirty="0"/>
              <a:t>, vagy DJ-nél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mtClean="0"/>
              <a:t>12/20/1997</a:t>
            </a:r>
          </a:p>
        </p:txBody>
      </p:sp>
      <p:sp>
        <p:nvSpPr>
          <p:cNvPr id="6148" name="Élőláb hely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mtClean="0"/>
              <a:t>Tihanyi J. Principles of power training and control of dynamic muscle work</a:t>
            </a:r>
          </a:p>
        </p:txBody>
      </p:sp>
      <p:sp>
        <p:nvSpPr>
          <p:cNvPr id="614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8096EC-80EA-4A13-91E8-02666460EC81}" type="slidenum">
              <a:rPr lang="hu-HU" smtClean="0"/>
              <a:pPr eaLnBrk="1" hangingPunct="1"/>
              <a:t>21</a:t>
            </a:fld>
            <a:endParaRPr lang="hu-HU" smtClean="0"/>
          </a:p>
        </p:txBody>
      </p:sp>
      <p:sp>
        <p:nvSpPr>
          <p:cNvPr id="61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7" name="Object 3"/>
          <p:cNvGraphicFramePr>
            <a:graphicFrameLocks/>
          </p:cNvGraphicFramePr>
          <p:nvPr/>
        </p:nvGraphicFramePr>
        <p:xfrm>
          <a:off x="1530350" y="1401763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Chart" r:id="rId6" imgW="6095913" imgH="4069087" progId="MSGraph.Chart.8">
                  <p:embed followColorScheme="full"/>
                </p:oleObj>
              </mc:Choice>
              <mc:Fallback>
                <p:oleObj name="Chart" r:id="rId6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350" y="1401763"/>
                        <a:ext cx="6096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838200" y="395288"/>
            <a:ext cx="7620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</a:rPr>
              <a:t>ENERGIA TRANSZFORMÁCIÓ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019800" y="2209800"/>
            <a:ext cx="1600200" cy="519113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111875" y="2255838"/>
            <a:ext cx="1416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chemeClr val="bg1"/>
                </a:solidFill>
                <a:latin typeface="Times New Roman" pitchFamily="18" charset="0"/>
              </a:rPr>
              <a:t>61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.9 J</a:t>
            </a:r>
          </a:p>
        </p:txBody>
      </p:sp>
      <p:pic>
        <p:nvPicPr>
          <p:cNvPr id="16391" name="Picture 7" descr="uh_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25527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auto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5503863"/>
            <a:ext cx="258445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6011863" y="5772150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7545388" y="5805488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5999163" y="6076950"/>
            <a:ext cx="152400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7380312" y="4149080"/>
            <a:ext cx="117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B050"/>
                </a:solidFill>
              </a:rPr>
              <a:t>izometriás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465775" y="3460358"/>
            <a:ext cx="127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excentrikus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6387" grpId="0" bld="seriesEl"/>
      <p:bldP spid="16389" grpId="0" animBg="1"/>
      <p:bldP spid="16390" grpId="0" autoUpdateAnimBg="0"/>
      <p:bldP spid="16394" grpId="0" animBg="1"/>
      <p:bldP spid="16395" grpId="0" animBg="1"/>
      <p:bldP spid="163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4533900" y="5257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066800" y="838200"/>
            <a:ext cx="2362200" cy="3962400"/>
            <a:chOff x="384" y="432"/>
            <a:chExt cx="1488" cy="2496"/>
          </a:xfrm>
        </p:grpSpPr>
        <p:grpSp>
          <p:nvGrpSpPr>
            <p:cNvPr id="18656" name="Group 5"/>
            <p:cNvGrpSpPr>
              <a:grpSpLocks/>
            </p:cNvGrpSpPr>
            <p:nvPr/>
          </p:nvGrpSpPr>
          <p:grpSpPr bwMode="auto">
            <a:xfrm>
              <a:off x="528" y="432"/>
              <a:ext cx="1008" cy="1440"/>
              <a:chOff x="336" y="528"/>
              <a:chExt cx="1008" cy="1440"/>
            </a:xfrm>
          </p:grpSpPr>
          <p:sp>
            <p:nvSpPr>
              <p:cNvPr id="18729" name="Line 6"/>
              <p:cNvSpPr>
                <a:spLocks noChangeShapeType="1"/>
              </p:cNvSpPr>
              <p:nvPr/>
            </p:nvSpPr>
            <p:spPr bwMode="auto">
              <a:xfrm>
                <a:off x="336" y="52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730" name="Group 7"/>
              <p:cNvGrpSpPr>
                <a:grpSpLocks/>
              </p:cNvGrpSpPr>
              <p:nvPr/>
            </p:nvGrpSpPr>
            <p:grpSpPr bwMode="auto">
              <a:xfrm>
                <a:off x="480" y="1056"/>
                <a:ext cx="384" cy="912"/>
                <a:chOff x="1104" y="1200"/>
                <a:chExt cx="384" cy="1392"/>
              </a:xfrm>
            </p:grpSpPr>
            <p:grpSp>
              <p:nvGrpSpPr>
                <p:cNvPr id="18735" name="Group 8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18738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8745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6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7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8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9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3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8740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1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2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3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4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8736" name="Line 21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7" name="Line 22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731" name="Group 23"/>
              <p:cNvGrpSpPr>
                <a:grpSpLocks/>
              </p:cNvGrpSpPr>
              <p:nvPr/>
            </p:nvGrpSpPr>
            <p:grpSpPr bwMode="auto">
              <a:xfrm>
                <a:off x="528" y="528"/>
                <a:ext cx="336" cy="528"/>
                <a:chOff x="1152" y="624"/>
                <a:chExt cx="336" cy="576"/>
              </a:xfrm>
            </p:grpSpPr>
            <p:sp>
              <p:nvSpPr>
                <p:cNvPr id="18732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3" name="Line 25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4" name="Line 26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8657" name="Line 27"/>
            <p:cNvSpPr>
              <a:spLocks noChangeShapeType="1"/>
            </p:cNvSpPr>
            <p:nvPr/>
          </p:nvSpPr>
          <p:spPr bwMode="auto">
            <a:xfrm>
              <a:off x="384" y="2928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658" name="Group 28"/>
            <p:cNvGrpSpPr>
              <a:grpSpLocks/>
            </p:cNvGrpSpPr>
            <p:nvPr/>
          </p:nvGrpSpPr>
          <p:grpSpPr bwMode="auto">
            <a:xfrm>
              <a:off x="864" y="624"/>
              <a:ext cx="384" cy="1248"/>
              <a:chOff x="672" y="720"/>
              <a:chExt cx="384" cy="1248"/>
            </a:xfrm>
          </p:grpSpPr>
          <p:grpSp>
            <p:nvGrpSpPr>
              <p:cNvPr id="18688" name="Group 29"/>
              <p:cNvGrpSpPr>
                <a:grpSpLocks/>
              </p:cNvGrpSpPr>
              <p:nvPr/>
            </p:nvGrpSpPr>
            <p:grpSpPr bwMode="auto">
              <a:xfrm>
                <a:off x="672" y="720"/>
                <a:ext cx="384" cy="576"/>
                <a:chOff x="1296" y="816"/>
                <a:chExt cx="432" cy="576"/>
              </a:xfrm>
            </p:grpSpPr>
            <p:sp>
              <p:nvSpPr>
                <p:cNvPr id="18726" name="Line 3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7" name="Line 31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8" name="Line 32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89" name="Group 33"/>
              <p:cNvGrpSpPr>
                <a:grpSpLocks/>
              </p:cNvGrpSpPr>
              <p:nvPr/>
            </p:nvGrpSpPr>
            <p:grpSpPr bwMode="auto">
              <a:xfrm flipV="1">
                <a:off x="672" y="1392"/>
                <a:ext cx="384" cy="576"/>
                <a:chOff x="1296" y="576"/>
                <a:chExt cx="432" cy="576"/>
              </a:xfrm>
            </p:grpSpPr>
            <p:sp>
              <p:nvSpPr>
                <p:cNvPr id="18723" name="Line 34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4" name="Line 35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5" name="Line 36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90" name="Group 37"/>
              <p:cNvGrpSpPr>
                <a:grpSpLocks/>
              </p:cNvGrpSpPr>
              <p:nvPr/>
            </p:nvGrpSpPr>
            <p:grpSpPr bwMode="auto">
              <a:xfrm>
                <a:off x="720" y="912"/>
                <a:ext cx="288" cy="784"/>
                <a:chOff x="720" y="896"/>
                <a:chExt cx="288" cy="784"/>
              </a:xfrm>
            </p:grpSpPr>
            <p:grpSp>
              <p:nvGrpSpPr>
                <p:cNvPr id="18691" name="Group 38"/>
                <p:cNvGrpSpPr>
                  <a:grpSpLocks/>
                </p:cNvGrpSpPr>
                <p:nvPr/>
              </p:nvGrpSpPr>
              <p:grpSpPr bwMode="auto">
                <a:xfrm>
                  <a:off x="720" y="912"/>
                  <a:ext cx="288" cy="768"/>
                  <a:chOff x="720" y="912"/>
                  <a:chExt cx="288" cy="768"/>
                </a:xfrm>
              </p:grpSpPr>
              <p:sp>
                <p:nvSpPr>
                  <p:cNvPr id="186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912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869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816" y="1008"/>
                    <a:ext cx="192" cy="576"/>
                    <a:chOff x="1488" y="1152"/>
                    <a:chExt cx="192" cy="576"/>
                  </a:xfrm>
                </p:grpSpPr>
                <p:grpSp>
                  <p:nvGrpSpPr>
                    <p:cNvPr id="18711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21" name="Line 4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22" name="Oval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12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19" name="Line 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20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13" name="Group 47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17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18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14" name="Group 50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15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16" name="Oval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698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720" y="1008"/>
                    <a:ext cx="192" cy="576"/>
                    <a:chOff x="1296" y="1152"/>
                    <a:chExt cx="192" cy="576"/>
                  </a:xfrm>
                </p:grpSpPr>
                <p:grpSp>
                  <p:nvGrpSpPr>
                    <p:cNvPr id="18699" name="Group 54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09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10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00" name="Group 57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07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08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01" name="Group 60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05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06" name="Oval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02" name="Group 63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03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04" name="Oval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8692" name="Oval 66"/>
                <p:cNvSpPr>
                  <a:spLocks noChangeArrowheads="1"/>
                </p:cNvSpPr>
                <p:nvPr/>
              </p:nvSpPr>
              <p:spPr bwMode="auto">
                <a:xfrm>
                  <a:off x="720" y="896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93" name="Oval 67"/>
                <p:cNvSpPr>
                  <a:spLocks noChangeArrowheads="1"/>
                </p:cNvSpPr>
                <p:nvPr/>
              </p:nvSpPr>
              <p:spPr bwMode="auto">
                <a:xfrm>
                  <a:off x="912" y="896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94" name="Oval 68"/>
                <p:cNvSpPr>
                  <a:spLocks noChangeArrowheads="1"/>
                </p:cNvSpPr>
                <p:nvPr/>
              </p:nvSpPr>
              <p:spPr bwMode="auto">
                <a:xfrm>
                  <a:off x="720" y="163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95" name="Oval 69"/>
                <p:cNvSpPr>
                  <a:spLocks noChangeArrowheads="1"/>
                </p:cNvSpPr>
                <p:nvPr/>
              </p:nvSpPr>
              <p:spPr bwMode="auto">
                <a:xfrm>
                  <a:off x="912" y="163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659" name="Group 70"/>
            <p:cNvGrpSpPr>
              <a:grpSpLocks/>
            </p:cNvGrpSpPr>
            <p:nvPr/>
          </p:nvGrpSpPr>
          <p:grpSpPr bwMode="auto">
            <a:xfrm>
              <a:off x="912" y="1872"/>
              <a:ext cx="240" cy="1040"/>
              <a:chOff x="720" y="1968"/>
              <a:chExt cx="240" cy="1040"/>
            </a:xfrm>
          </p:grpSpPr>
          <p:grpSp>
            <p:nvGrpSpPr>
              <p:cNvPr id="18660" name="Group 71"/>
              <p:cNvGrpSpPr>
                <a:grpSpLocks/>
              </p:cNvGrpSpPr>
              <p:nvPr/>
            </p:nvGrpSpPr>
            <p:grpSpPr bwMode="auto">
              <a:xfrm>
                <a:off x="768" y="1968"/>
                <a:ext cx="144" cy="336"/>
                <a:chOff x="1392" y="2016"/>
                <a:chExt cx="144" cy="384"/>
              </a:xfrm>
            </p:grpSpPr>
            <p:grpSp>
              <p:nvGrpSpPr>
                <p:cNvPr id="18676" name="Group 72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8683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4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5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6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7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77" name="Group 78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8678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9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0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2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61" name="Group 84"/>
              <p:cNvGrpSpPr>
                <a:grpSpLocks/>
              </p:cNvGrpSpPr>
              <p:nvPr/>
            </p:nvGrpSpPr>
            <p:grpSpPr bwMode="auto">
              <a:xfrm>
                <a:off x="768" y="2468"/>
                <a:ext cx="144" cy="336"/>
                <a:chOff x="1392" y="2016"/>
                <a:chExt cx="144" cy="384"/>
              </a:xfrm>
            </p:grpSpPr>
            <p:grpSp>
              <p:nvGrpSpPr>
                <p:cNvPr id="18664" name="Group 85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8671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2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3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4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5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65" name="Group 91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866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67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6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6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662" name="AutoShape 97"/>
              <p:cNvSpPr>
                <a:spLocks noChangeArrowheads="1"/>
              </p:cNvSpPr>
              <p:nvPr/>
            </p:nvSpPr>
            <p:spPr bwMode="auto">
              <a:xfrm>
                <a:off x="768" y="2318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63" name="AutoShape 98"/>
              <p:cNvSpPr>
                <a:spLocks noChangeArrowheads="1"/>
              </p:cNvSpPr>
              <p:nvPr/>
            </p:nvSpPr>
            <p:spPr bwMode="auto">
              <a:xfrm>
                <a:off x="720" y="2816"/>
                <a:ext cx="240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437" name="Group 99"/>
          <p:cNvGrpSpPr>
            <a:grpSpLocks/>
          </p:cNvGrpSpPr>
          <p:nvPr/>
        </p:nvGrpSpPr>
        <p:grpSpPr bwMode="auto">
          <a:xfrm>
            <a:off x="4876800" y="1676400"/>
            <a:ext cx="609600" cy="3048000"/>
            <a:chOff x="3072" y="1056"/>
            <a:chExt cx="384" cy="1920"/>
          </a:xfrm>
        </p:grpSpPr>
        <p:grpSp>
          <p:nvGrpSpPr>
            <p:cNvPr id="18647" name="Group 100"/>
            <p:cNvGrpSpPr>
              <a:grpSpLocks/>
            </p:cNvGrpSpPr>
            <p:nvPr/>
          </p:nvGrpSpPr>
          <p:grpSpPr bwMode="auto">
            <a:xfrm>
              <a:off x="3072" y="1824"/>
              <a:ext cx="0" cy="480"/>
              <a:chOff x="3696" y="1824"/>
              <a:chExt cx="0" cy="480"/>
            </a:xfrm>
          </p:grpSpPr>
          <p:sp>
            <p:nvSpPr>
              <p:cNvPr id="18654" name="Line 101"/>
              <p:cNvSpPr>
                <a:spLocks noChangeShapeType="1"/>
              </p:cNvSpPr>
              <p:nvPr/>
            </p:nvSpPr>
            <p:spPr bwMode="auto">
              <a:xfrm flipV="1">
                <a:off x="3696" y="182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55" name="Line 102"/>
              <p:cNvSpPr>
                <a:spLocks noChangeShapeType="1"/>
              </p:cNvSpPr>
              <p:nvPr/>
            </p:nvSpPr>
            <p:spPr bwMode="auto">
              <a:xfrm>
                <a:off x="3696" y="2064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648" name="Group 103"/>
            <p:cNvGrpSpPr>
              <a:grpSpLocks/>
            </p:cNvGrpSpPr>
            <p:nvPr/>
          </p:nvGrpSpPr>
          <p:grpSpPr bwMode="auto">
            <a:xfrm>
              <a:off x="3072" y="2496"/>
              <a:ext cx="0" cy="480"/>
              <a:chOff x="3696" y="2544"/>
              <a:chExt cx="0" cy="480"/>
            </a:xfrm>
          </p:grpSpPr>
          <p:sp>
            <p:nvSpPr>
              <p:cNvPr id="18652" name="Line 104"/>
              <p:cNvSpPr>
                <a:spLocks noChangeShapeType="1"/>
              </p:cNvSpPr>
              <p:nvPr/>
            </p:nvSpPr>
            <p:spPr bwMode="auto">
              <a:xfrm flipV="1">
                <a:off x="3696" y="254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53" name="Line 105"/>
              <p:cNvSpPr>
                <a:spLocks noChangeShapeType="1"/>
              </p:cNvSpPr>
              <p:nvPr/>
            </p:nvSpPr>
            <p:spPr bwMode="auto">
              <a:xfrm>
                <a:off x="3696" y="2784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649" name="Group 106"/>
            <p:cNvGrpSpPr>
              <a:grpSpLocks/>
            </p:cNvGrpSpPr>
            <p:nvPr/>
          </p:nvGrpSpPr>
          <p:grpSpPr bwMode="auto">
            <a:xfrm>
              <a:off x="3456" y="1056"/>
              <a:ext cx="0" cy="480"/>
              <a:chOff x="3840" y="1152"/>
              <a:chExt cx="0" cy="480"/>
            </a:xfrm>
          </p:grpSpPr>
          <p:sp>
            <p:nvSpPr>
              <p:cNvPr id="18650" name="Line 107"/>
              <p:cNvSpPr>
                <a:spLocks noChangeShapeType="1"/>
              </p:cNvSpPr>
              <p:nvPr/>
            </p:nvSpPr>
            <p:spPr bwMode="auto">
              <a:xfrm>
                <a:off x="3840" y="115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51" name="Line 108"/>
              <p:cNvSpPr>
                <a:spLocks noChangeShapeType="1"/>
              </p:cNvSpPr>
              <p:nvPr/>
            </p:nvSpPr>
            <p:spPr bwMode="auto">
              <a:xfrm flipV="1">
                <a:off x="3840" y="139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441" name="Group 109"/>
          <p:cNvGrpSpPr>
            <a:grpSpLocks/>
          </p:cNvGrpSpPr>
          <p:nvPr/>
        </p:nvGrpSpPr>
        <p:grpSpPr bwMode="auto">
          <a:xfrm>
            <a:off x="3733800" y="228600"/>
            <a:ext cx="1600200" cy="4876800"/>
            <a:chOff x="3408" y="144"/>
            <a:chExt cx="1008" cy="3072"/>
          </a:xfrm>
        </p:grpSpPr>
        <p:grpSp>
          <p:nvGrpSpPr>
            <p:cNvPr id="18552" name="Group 110"/>
            <p:cNvGrpSpPr>
              <a:grpSpLocks/>
            </p:cNvGrpSpPr>
            <p:nvPr/>
          </p:nvGrpSpPr>
          <p:grpSpPr bwMode="auto">
            <a:xfrm>
              <a:off x="3408" y="528"/>
              <a:ext cx="1008" cy="1248"/>
              <a:chOff x="1728" y="528"/>
              <a:chExt cx="1008" cy="1248"/>
            </a:xfrm>
          </p:grpSpPr>
          <p:grpSp>
            <p:nvGrpSpPr>
              <p:cNvPr id="18626" name="Group 111"/>
              <p:cNvGrpSpPr>
                <a:grpSpLocks/>
              </p:cNvGrpSpPr>
              <p:nvPr/>
            </p:nvGrpSpPr>
            <p:grpSpPr bwMode="auto">
              <a:xfrm>
                <a:off x="1872" y="933"/>
                <a:ext cx="144" cy="315"/>
                <a:chOff x="816" y="1200"/>
                <a:chExt cx="240" cy="528"/>
              </a:xfrm>
            </p:grpSpPr>
            <p:grpSp>
              <p:nvGrpSpPr>
                <p:cNvPr id="18635" name="Group 112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864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3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4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5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6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36" name="Group 118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2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27" name="Group 124"/>
              <p:cNvGrpSpPr>
                <a:grpSpLocks/>
              </p:cNvGrpSpPr>
              <p:nvPr/>
            </p:nvGrpSpPr>
            <p:grpSpPr bwMode="auto">
              <a:xfrm>
                <a:off x="1944" y="1278"/>
                <a:ext cx="336" cy="498"/>
                <a:chOff x="2352" y="1596"/>
                <a:chExt cx="336" cy="804"/>
              </a:xfrm>
            </p:grpSpPr>
            <p:sp>
              <p:nvSpPr>
                <p:cNvPr id="18633" name="Line 125"/>
                <p:cNvSpPr>
                  <a:spLocks noChangeShapeType="1"/>
                </p:cNvSpPr>
                <p:nvPr/>
              </p:nvSpPr>
              <p:spPr bwMode="auto">
                <a:xfrm>
                  <a:off x="2352" y="240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4" name="Line 126"/>
                <p:cNvSpPr>
                  <a:spLocks noChangeShapeType="1"/>
                </p:cNvSpPr>
                <p:nvPr/>
              </p:nvSpPr>
              <p:spPr bwMode="auto">
                <a:xfrm>
                  <a:off x="2352" y="1596"/>
                  <a:ext cx="0" cy="8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28" name="Group 127"/>
              <p:cNvGrpSpPr>
                <a:grpSpLocks/>
              </p:cNvGrpSpPr>
              <p:nvPr/>
            </p:nvGrpSpPr>
            <p:grpSpPr bwMode="auto">
              <a:xfrm>
                <a:off x="1952" y="528"/>
                <a:ext cx="288" cy="432"/>
                <a:chOff x="1152" y="624"/>
                <a:chExt cx="336" cy="576"/>
              </a:xfrm>
            </p:grpSpPr>
            <p:sp>
              <p:nvSpPr>
                <p:cNvPr id="18630" name="Line 128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1" name="Line 12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2" name="Line 13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629" name="Line 131"/>
              <p:cNvSpPr>
                <a:spLocks noChangeShapeType="1"/>
              </p:cNvSpPr>
              <p:nvPr/>
            </p:nvSpPr>
            <p:spPr bwMode="auto">
              <a:xfrm>
                <a:off x="1728" y="52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553" name="Group 132"/>
            <p:cNvGrpSpPr>
              <a:grpSpLocks/>
            </p:cNvGrpSpPr>
            <p:nvPr/>
          </p:nvGrpSpPr>
          <p:grpSpPr bwMode="auto">
            <a:xfrm>
              <a:off x="3792" y="1776"/>
              <a:ext cx="240" cy="1440"/>
              <a:chOff x="3792" y="1776"/>
              <a:chExt cx="240" cy="1440"/>
            </a:xfrm>
          </p:grpSpPr>
          <p:grpSp>
            <p:nvGrpSpPr>
              <p:cNvPr id="18598" name="Group 133"/>
              <p:cNvGrpSpPr>
                <a:grpSpLocks/>
              </p:cNvGrpSpPr>
              <p:nvPr/>
            </p:nvGrpSpPr>
            <p:grpSpPr bwMode="auto">
              <a:xfrm>
                <a:off x="3840" y="1776"/>
                <a:ext cx="144" cy="528"/>
                <a:chOff x="1392" y="2016"/>
                <a:chExt cx="144" cy="384"/>
              </a:xfrm>
            </p:grpSpPr>
            <p:grpSp>
              <p:nvGrpSpPr>
                <p:cNvPr id="18614" name="Group 134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8621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2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3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4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5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15" name="Group 140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8616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7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8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9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0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599" name="AutoShape 146"/>
              <p:cNvSpPr>
                <a:spLocks noChangeArrowheads="1"/>
              </p:cNvSpPr>
              <p:nvPr/>
            </p:nvSpPr>
            <p:spPr bwMode="auto">
              <a:xfrm>
                <a:off x="3840" y="2304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600" name="Group 147"/>
              <p:cNvGrpSpPr>
                <a:grpSpLocks/>
              </p:cNvGrpSpPr>
              <p:nvPr/>
            </p:nvGrpSpPr>
            <p:grpSpPr bwMode="auto">
              <a:xfrm>
                <a:off x="3840" y="2462"/>
                <a:ext cx="144" cy="562"/>
                <a:chOff x="1392" y="2016"/>
                <a:chExt cx="144" cy="384"/>
              </a:xfrm>
            </p:grpSpPr>
            <p:grpSp>
              <p:nvGrpSpPr>
                <p:cNvPr id="18602" name="Group 148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860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0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1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2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3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03" name="Group 154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8604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05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06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07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08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601" name="AutoShape 160"/>
              <p:cNvSpPr>
                <a:spLocks noChangeArrowheads="1"/>
              </p:cNvSpPr>
              <p:nvPr/>
            </p:nvSpPr>
            <p:spPr bwMode="auto">
              <a:xfrm>
                <a:off x="3792" y="3024"/>
                <a:ext cx="240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554" name="Text Box 161"/>
            <p:cNvSpPr txBox="1">
              <a:spLocks noChangeArrowheads="1"/>
            </p:cNvSpPr>
            <p:nvPr/>
          </p:nvSpPr>
          <p:spPr bwMode="auto">
            <a:xfrm>
              <a:off x="3696" y="144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EC</a:t>
              </a:r>
            </a:p>
          </p:txBody>
        </p:sp>
        <p:grpSp>
          <p:nvGrpSpPr>
            <p:cNvPr id="18555" name="Group 162"/>
            <p:cNvGrpSpPr>
              <a:grpSpLocks/>
            </p:cNvGrpSpPr>
            <p:nvPr/>
          </p:nvGrpSpPr>
          <p:grpSpPr bwMode="auto">
            <a:xfrm>
              <a:off x="3744" y="704"/>
              <a:ext cx="384" cy="1072"/>
              <a:chOff x="3744" y="704"/>
              <a:chExt cx="384" cy="1072"/>
            </a:xfrm>
          </p:grpSpPr>
          <p:grpSp>
            <p:nvGrpSpPr>
              <p:cNvPr id="18556" name="Group 163"/>
              <p:cNvGrpSpPr>
                <a:grpSpLocks/>
              </p:cNvGrpSpPr>
              <p:nvPr/>
            </p:nvGrpSpPr>
            <p:grpSpPr bwMode="auto">
              <a:xfrm flipV="1">
                <a:off x="3744" y="1200"/>
                <a:ext cx="384" cy="576"/>
                <a:chOff x="1296" y="576"/>
                <a:chExt cx="432" cy="576"/>
              </a:xfrm>
            </p:grpSpPr>
            <p:sp>
              <p:nvSpPr>
                <p:cNvPr id="18595" name="Line 164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6" name="Line 165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7" name="Line 166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57" name="Group 167"/>
              <p:cNvGrpSpPr>
                <a:grpSpLocks/>
              </p:cNvGrpSpPr>
              <p:nvPr/>
            </p:nvGrpSpPr>
            <p:grpSpPr bwMode="auto">
              <a:xfrm>
                <a:off x="3744" y="704"/>
                <a:ext cx="384" cy="576"/>
                <a:chOff x="1296" y="816"/>
                <a:chExt cx="432" cy="576"/>
              </a:xfrm>
            </p:grpSpPr>
            <p:sp>
              <p:nvSpPr>
                <p:cNvPr id="18592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3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4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58" name="Group 171"/>
              <p:cNvGrpSpPr>
                <a:grpSpLocks/>
              </p:cNvGrpSpPr>
              <p:nvPr/>
            </p:nvGrpSpPr>
            <p:grpSpPr bwMode="auto">
              <a:xfrm>
                <a:off x="3744" y="808"/>
                <a:ext cx="384" cy="790"/>
                <a:chOff x="3744" y="808"/>
                <a:chExt cx="384" cy="790"/>
              </a:xfrm>
            </p:grpSpPr>
            <p:sp>
              <p:nvSpPr>
                <p:cNvPr id="18559" name="Line 172"/>
                <p:cNvSpPr>
                  <a:spLocks noChangeShapeType="1"/>
                </p:cNvSpPr>
                <p:nvPr/>
              </p:nvSpPr>
              <p:spPr bwMode="auto">
                <a:xfrm flipV="1">
                  <a:off x="3936" y="1070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0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3936" y="926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1" name="Line 174"/>
                <p:cNvSpPr>
                  <a:spLocks noChangeShapeType="1"/>
                </p:cNvSpPr>
                <p:nvPr/>
              </p:nvSpPr>
              <p:spPr bwMode="auto">
                <a:xfrm>
                  <a:off x="3936" y="1358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2" name="Line 175"/>
                <p:cNvSpPr>
                  <a:spLocks noChangeShapeType="1"/>
                </p:cNvSpPr>
                <p:nvPr/>
              </p:nvSpPr>
              <p:spPr bwMode="auto">
                <a:xfrm>
                  <a:off x="3936" y="126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3" name="Line 176"/>
                <p:cNvSpPr>
                  <a:spLocks noChangeShapeType="1"/>
                </p:cNvSpPr>
                <p:nvPr/>
              </p:nvSpPr>
              <p:spPr bwMode="auto">
                <a:xfrm>
                  <a:off x="3936" y="1454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4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3936" y="816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565" name="Group 178"/>
                <p:cNvGrpSpPr>
                  <a:grpSpLocks/>
                </p:cNvGrpSpPr>
                <p:nvPr/>
              </p:nvGrpSpPr>
              <p:grpSpPr bwMode="auto">
                <a:xfrm>
                  <a:off x="3744" y="808"/>
                  <a:ext cx="384" cy="790"/>
                  <a:chOff x="3744" y="808"/>
                  <a:chExt cx="384" cy="790"/>
                </a:xfrm>
              </p:grpSpPr>
              <p:sp>
                <p:nvSpPr>
                  <p:cNvPr id="18566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1070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67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926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68" name="Oval 18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32" y="1454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69" name="Oval 18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32" y="1358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7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888" y="830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71" name="Oval 1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32" y="1550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72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816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8573" name="Group 186"/>
                  <p:cNvGrpSpPr>
                    <a:grpSpLocks/>
                  </p:cNvGrpSpPr>
                  <p:nvPr/>
                </p:nvGrpSpPr>
                <p:grpSpPr bwMode="auto">
                  <a:xfrm>
                    <a:off x="3744" y="808"/>
                    <a:ext cx="192" cy="790"/>
                    <a:chOff x="3744" y="808"/>
                    <a:chExt cx="192" cy="790"/>
                  </a:xfrm>
                </p:grpSpPr>
                <p:grpSp>
                  <p:nvGrpSpPr>
                    <p:cNvPr id="18574" name="Group 187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3744" y="1070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90" name="Line 18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91" name="Oval 1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5" name="Group 190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3744" y="92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8" name="Line 19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9" name="Oval 1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6" name="Group 193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3744" y="135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6" name="Line 19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7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7" name="Group 196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3744" y="126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4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5" name="Oval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8" name="Group 199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3744" y="80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2" name="Line 20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3" name="Oval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9" name="Group 202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3744" y="145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0" name="Line 20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1" name="Oval 2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18637" name="Rectangle 205"/>
          <p:cNvSpPr>
            <a:spLocks noChangeArrowheads="1"/>
          </p:cNvSpPr>
          <p:nvPr/>
        </p:nvSpPr>
        <p:spPr bwMode="auto">
          <a:xfrm>
            <a:off x="6111875" y="4129088"/>
            <a:ext cx="14160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61</a:t>
            </a:r>
            <a:r>
              <a:rPr lang="en-US" sz="2400" b="1">
                <a:latin typeface="Times New Roman" pitchFamily="18" charset="0"/>
              </a:rPr>
              <a:t>.9 J</a:t>
            </a:r>
          </a:p>
        </p:txBody>
      </p:sp>
      <p:sp>
        <p:nvSpPr>
          <p:cNvPr id="18638" name="Rectangle 206"/>
          <p:cNvSpPr>
            <a:spLocks noChangeArrowheads="1"/>
          </p:cNvSpPr>
          <p:nvPr/>
        </p:nvSpPr>
        <p:spPr bwMode="auto">
          <a:xfrm>
            <a:off x="6324600" y="2438400"/>
            <a:ext cx="141605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60</a:t>
            </a:r>
            <a:r>
              <a:rPr lang="en-US" sz="2400" b="1">
                <a:latin typeface="Times New Roman" pitchFamily="18" charset="0"/>
              </a:rPr>
              <a:t>.</a:t>
            </a:r>
            <a:r>
              <a:rPr lang="hu-HU" sz="2400" b="1">
                <a:latin typeface="Times New Roman" pitchFamily="18" charset="0"/>
              </a:rPr>
              <a:t>8</a:t>
            </a:r>
            <a:r>
              <a:rPr lang="en-US" sz="2400" b="1">
                <a:latin typeface="Times New Roman" pitchFamily="18" charset="0"/>
              </a:rPr>
              <a:t> J</a:t>
            </a:r>
          </a:p>
        </p:txBody>
      </p:sp>
      <p:sp>
        <p:nvSpPr>
          <p:cNvPr id="18639" name="Rectangle 207"/>
          <p:cNvSpPr>
            <a:spLocks noChangeArrowheads="1"/>
          </p:cNvSpPr>
          <p:nvPr/>
        </p:nvSpPr>
        <p:spPr bwMode="auto">
          <a:xfrm>
            <a:off x="5791200" y="1828800"/>
            <a:ext cx="730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640" name="Rectangle 208"/>
          <p:cNvSpPr>
            <a:spLocks noChangeArrowheads="1"/>
          </p:cNvSpPr>
          <p:nvPr/>
        </p:nvSpPr>
        <p:spPr bwMode="auto">
          <a:xfrm>
            <a:off x="5791200" y="2986088"/>
            <a:ext cx="730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8504" name="Group 209"/>
          <p:cNvGrpSpPr>
            <a:grpSpLocks/>
          </p:cNvGrpSpPr>
          <p:nvPr/>
        </p:nvGrpSpPr>
        <p:grpSpPr bwMode="auto">
          <a:xfrm>
            <a:off x="3733800" y="228600"/>
            <a:ext cx="1600200" cy="4572000"/>
            <a:chOff x="2352" y="144"/>
            <a:chExt cx="1008" cy="2880"/>
          </a:xfrm>
        </p:grpSpPr>
        <p:grpSp>
          <p:nvGrpSpPr>
            <p:cNvPr id="18446" name="Group 210"/>
            <p:cNvGrpSpPr>
              <a:grpSpLocks/>
            </p:cNvGrpSpPr>
            <p:nvPr/>
          </p:nvGrpSpPr>
          <p:grpSpPr bwMode="auto">
            <a:xfrm>
              <a:off x="2352" y="144"/>
              <a:ext cx="1008" cy="2880"/>
              <a:chOff x="2352" y="144"/>
              <a:chExt cx="1008" cy="2880"/>
            </a:xfrm>
          </p:grpSpPr>
          <p:grpSp>
            <p:nvGrpSpPr>
              <p:cNvPr id="18456" name="Group 211"/>
              <p:cNvGrpSpPr>
                <a:grpSpLocks/>
              </p:cNvGrpSpPr>
              <p:nvPr/>
            </p:nvGrpSpPr>
            <p:grpSpPr bwMode="auto">
              <a:xfrm>
                <a:off x="2352" y="528"/>
                <a:ext cx="1008" cy="2496"/>
                <a:chOff x="2352" y="528"/>
                <a:chExt cx="1008" cy="2496"/>
              </a:xfrm>
            </p:grpSpPr>
            <p:grpSp>
              <p:nvGrpSpPr>
                <p:cNvPr id="18458" name="Group 212"/>
                <p:cNvGrpSpPr>
                  <a:grpSpLocks/>
                </p:cNvGrpSpPr>
                <p:nvPr/>
              </p:nvGrpSpPr>
              <p:grpSpPr bwMode="auto">
                <a:xfrm>
                  <a:off x="2352" y="528"/>
                  <a:ext cx="1008" cy="2496"/>
                  <a:chOff x="1728" y="528"/>
                  <a:chExt cx="1008" cy="2496"/>
                </a:xfrm>
              </p:grpSpPr>
              <p:grpSp>
                <p:nvGrpSpPr>
                  <p:cNvPr id="18460" name="Group 213"/>
                  <p:cNvGrpSpPr>
                    <a:grpSpLocks/>
                  </p:cNvGrpSpPr>
                  <p:nvPr/>
                </p:nvGrpSpPr>
                <p:grpSpPr bwMode="auto">
                  <a:xfrm>
                    <a:off x="1728" y="528"/>
                    <a:ext cx="1008" cy="1248"/>
                    <a:chOff x="1728" y="528"/>
                    <a:chExt cx="1008" cy="1248"/>
                  </a:xfrm>
                </p:grpSpPr>
                <p:grpSp>
                  <p:nvGrpSpPr>
                    <p:cNvPr id="18531" name="Group 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2" y="933"/>
                      <a:ext cx="144" cy="315"/>
                      <a:chOff x="816" y="1200"/>
                      <a:chExt cx="240" cy="528"/>
                    </a:xfrm>
                  </p:grpSpPr>
                  <p:grpSp>
                    <p:nvGrpSpPr>
                      <p:cNvPr id="18540" name="Group 2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6" y="1200"/>
                        <a:ext cx="240" cy="288"/>
                        <a:chOff x="1152" y="2400"/>
                        <a:chExt cx="240" cy="288"/>
                      </a:xfrm>
                    </p:grpSpPr>
                    <p:sp>
                      <p:nvSpPr>
                        <p:cNvPr id="18547" name="Oval 2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8" name="Oval 2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9" name="Oval 2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50" name="Oval 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51" name="Oval 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541" name="Group 2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6" y="1440"/>
                        <a:ext cx="240" cy="288"/>
                        <a:chOff x="1152" y="2400"/>
                        <a:chExt cx="240" cy="288"/>
                      </a:xfrm>
                    </p:grpSpPr>
                    <p:sp>
                      <p:nvSpPr>
                        <p:cNvPr id="18542" name="Oval 2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3" name="Oval 2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4" name="Oval 2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5" name="Oval 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6" name="Oval 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8532" name="Group 2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44" y="1278"/>
                      <a:ext cx="336" cy="498"/>
                      <a:chOff x="2352" y="1596"/>
                      <a:chExt cx="336" cy="804"/>
                    </a:xfrm>
                  </p:grpSpPr>
                  <p:sp>
                    <p:nvSpPr>
                      <p:cNvPr id="18538" name="Line 2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52" y="2400"/>
                        <a:ext cx="33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39" name="Line 2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52" y="1596"/>
                        <a:ext cx="0" cy="80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33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52" y="528"/>
                      <a:ext cx="288" cy="432"/>
                      <a:chOff x="1152" y="624"/>
                      <a:chExt cx="336" cy="576"/>
                    </a:xfrm>
                  </p:grpSpPr>
                  <p:sp>
                    <p:nvSpPr>
                      <p:cNvPr id="18535" name="Line 231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152" y="624"/>
                        <a:ext cx="0" cy="57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36" name="Line 2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52" y="624"/>
                        <a:ext cx="33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37" name="Line 2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624"/>
                        <a:ext cx="0" cy="19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8534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8" y="528"/>
                      <a:ext cx="1008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461" name="Group 235"/>
                  <p:cNvGrpSpPr>
                    <a:grpSpLocks/>
                  </p:cNvGrpSpPr>
                  <p:nvPr/>
                </p:nvGrpSpPr>
                <p:grpSpPr bwMode="auto">
                  <a:xfrm>
                    <a:off x="2064" y="704"/>
                    <a:ext cx="384" cy="1072"/>
                    <a:chOff x="2064" y="704"/>
                    <a:chExt cx="384" cy="1072"/>
                  </a:xfrm>
                </p:grpSpPr>
                <p:grpSp>
                  <p:nvGrpSpPr>
                    <p:cNvPr id="18491" name="Group 236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2064" y="1200"/>
                      <a:ext cx="384" cy="576"/>
                      <a:chOff x="1296" y="576"/>
                      <a:chExt cx="432" cy="576"/>
                    </a:xfrm>
                  </p:grpSpPr>
                  <p:sp>
                    <p:nvSpPr>
                      <p:cNvPr id="18528" name="Line 2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6" y="576"/>
                        <a:ext cx="432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29" name="Line 2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6" y="576"/>
                        <a:ext cx="0" cy="57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30" name="Line 2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28" y="576"/>
                        <a:ext cx="0" cy="57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492" name="Group 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4" y="704"/>
                      <a:ext cx="384" cy="576"/>
                      <a:chOff x="1296" y="816"/>
                      <a:chExt cx="432" cy="576"/>
                    </a:xfrm>
                  </p:grpSpPr>
                  <p:sp>
                    <p:nvSpPr>
                      <p:cNvPr id="18525" name="Line 2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6" y="816"/>
                        <a:ext cx="432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26" name="Line 2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6" y="816"/>
                        <a:ext cx="0" cy="57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27" name="Line 2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28" y="816"/>
                        <a:ext cx="0" cy="57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493" name="Group 2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4" y="830"/>
                      <a:ext cx="384" cy="768"/>
                      <a:chOff x="2496" y="912"/>
                      <a:chExt cx="384" cy="768"/>
                    </a:xfrm>
                  </p:grpSpPr>
                  <p:grpSp>
                    <p:nvGrpSpPr>
                      <p:cNvPr id="18498" name="Group 2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88" y="1008"/>
                        <a:ext cx="192" cy="576"/>
                        <a:chOff x="1488" y="1152"/>
                        <a:chExt cx="192" cy="576"/>
                      </a:xfrm>
                    </p:grpSpPr>
                    <p:grpSp>
                      <p:nvGrpSpPr>
                        <p:cNvPr id="18513" name="Group 24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88" y="1296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23" name="Line 2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24" name="Oval 2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14" name="Group 2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88" y="1152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21" name="Line 2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22" name="Oval 2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15" name="Group 252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V="1">
                          <a:off x="1488" y="1584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19" name="Line 2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20" name="Oval 2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16" name="Group 255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V="1">
                          <a:off x="1488" y="1488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17" name="Line 2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18" name="Oval 2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18499" name="Rectangle 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912"/>
                        <a:ext cx="96" cy="76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8500" name="Group 2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96" y="1008"/>
                        <a:ext cx="192" cy="576"/>
                        <a:chOff x="1296" y="1152"/>
                        <a:chExt cx="192" cy="576"/>
                      </a:xfrm>
                    </p:grpSpPr>
                    <p:grpSp>
                      <p:nvGrpSpPr>
                        <p:cNvPr id="18501" name="Group 260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1296" y="1296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11" name="Line 2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12" name="Oval 2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02" name="Group 263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1296" y="1152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09" name="Line 2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10" name="Oval 2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03" name="Group 266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 flipV="1">
                          <a:off x="1296" y="1584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07" name="Line 2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08" name="Oval 2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6" name="Group 269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 flipV="1">
                          <a:off x="1296" y="1488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05" name="Line 27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06" name="Oval 2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18494" name="Oval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840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95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2" y="840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96" name="Oval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1536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97" name="Oval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1536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462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2112" y="1776"/>
                    <a:ext cx="240" cy="1248"/>
                    <a:chOff x="2112" y="1776"/>
                    <a:chExt cx="240" cy="1248"/>
                  </a:xfrm>
                </p:grpSpPr>
                <p:grpSp>
                  <p:nvGrpSpPr>
                    <p:cNvPr id="18463" name="Group 2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0" y="1776"/>
                      <a:ext cx="144" cy="432"/>
                      <a:chOff x="1392" y="2016"/>
                      <a:chExt cx="144" cy="384"/>
                    </a:xfrm>
                  </p:grpSpPr>
                  <p:grpSp>
                    <p:nvGrpSpPr>
                      <p:cNvPr id="18479" name="Group 2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2" y="2016"/>
                        <a:ext cx="144" cy="192"/>
                        <a:chOff x="1152" y="2400"/>
                        <a:chExt cx="240" cy="288"/>
                      </a:xfrm>
                    </p:grpSpPr>
                    <p:sp>
                      <p:nvSpPr>
                        <p:cNvPr id="18486" name="Oval 2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7" name="Oval 2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8" name="Oval 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9" name="Oval 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90" name="Oval 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480" name="Group 2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2" y="2208"/>
                        <a:ext cx="144" cy="192"/>
                        <a:chOff x="1152" y="2400"/>
                        <a:chExt cx="240" cy="288"/>
                      </a:xfrm>
                    </p:grpSpPr>
                    <p:sp>
                      <p:nvSpPr>
                        <p:cNvPr id="18481" name="Oval 2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2" name="Oval 2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3" name="Oval 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4" name="Oval 2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5" name="Oval 2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8464" name="AutoShape 2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24"/>
                      <a:ext cx="144" cy="144"/>
                    </a:xfrm>
                    <a:prstGeom prst="flowChartOffpageConnector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465" name="Group 2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0" y="2366"/>
                      <a:ext cx="144" cy="466"/>
                      <a:chOff x="1392" y="2016"/>
                      <a:chExt cx="144" cy="384"/>
                    </a:xfrm>
                  </p:grpSpPr>
                  <p:grpSp>
                    <p:nvGrpSpPr>
                      <p:cNvPr id="18467" name="Group 2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2" y="2016"/>
                        <a:ext cx="144" cy="192"/>
                        <a:chOff x="1152" y="2400"/>
                        <a:chExt cx="240" cy="288"/>
                      </a:xfrm>
                    </p:grpSpPr>
                    <p:sp>
                      <p:nvSpPr>
                        <p:cNvPr id="18474" name="Oval 2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5" name="Oval 2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6" name="Oval 2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7" name="Oval 2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8" name="Oval 2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468" name="Group 2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2" y="2208"/>
                        <a:ext cx="144" cy="192"/>
                        <a:chOff x="1152" y="2400"/>
                        <a:chExt cx="240" cy="288"/>
                      </a:xfrm>
                    </p:grpSpPr>
                    <p:sp>
                      <p:nvSpPr>
                        <p:cNvPr id="18469" name="Oval 2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0" name="Oval 3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1" name="Oval 3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2" name="Oval 3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3" name="Oval 3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8466" name="AutoShape 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832"/>
                      <a:ext cx="240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8459" name="Line 305"/>
                <p:cNvSpPr>
                  <a:spLocks noChangeShapeType="1"/>
                </p:cNvSpPr>
                <p:nvPr/>
              </p:nvSpPr>
              <p:spPr bwMode="auto">
                <a:xfrm>
                  <a:off x="2400" y="3024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18457" name="Text Box 306"/>
              <p:cNvSpPr txBox="1">
                <a:spLocks noChangeArrowheads="1"/>
              </p:cNvSpPr>
              <p:nvPr/>
            </p:nvSpPr>
            <p:spPr bwMode="auto">
              <a:xfrm>
                <a:off x="2688" y="144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400" b="1" dirty="0">
                    <a:latin typeface="Times New Roman" pitchFamily="18" charset="0"/>
                  </a:rPr>
                  <a:t>IC</a:t>
                </a:r>
              </a:p>
            </p:txBody>
          </p:sp>
        </p:grpSp>
        <p:grpSp>
          <p:nvGrpSpPr>
            <p:cNvPr id="18447" name="Group 307"/>
            <p:cNvGrpSpPr>
              <a:grpSpLocks/>
            </p:cNvGrpSpPr>
            <p:nvPr/>
          </p:nvGrpSpPr>
          <p:grpSpPr bwMode="auto">
            <a:xfrm flipH="1">
              <a:off x="3072" y="1872"/>
              <a:ext cx="48" cy="384"/>
              <a:chOff x="2352" y="1872"/>
              <a:chExt cx="0" cy="480"/>
            </a:xfrm>
          </p:grpSpPr>
          <p:sp>
            <p:nvSpPr>
              <p:cNvPr id="18454" name="Line 308"/>
              <p:cNvSpPr>
                <a:spLocks noChangeShapeType="1"/>
              </p:cNvSpPr>
              <p:nvPr/>
            </p:nvSpPr>
            <p:spPr bwMode="auto">
              <a:xfrm flipV="1">
                <a:off x="2352" y="187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5" name="Line 309"/>
              <p:cNvSpPr>
                <a:spLocks noChangeShapeType="1"/>
              </p:cNvSpPr>
              <p:nvPr/>
            </p:nvSpPr>
            <p:spPr bwMode="auto">
              <a:xfrm>
                <a:off x="2352" y="211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8" name="Group 310"/>
            <p:cNvGrpSpPr>
              <a:grpSpLocks/>
            </p:cNvGrpSpPr>
            <p:nvPr/>
          </p:nvGrpSpPr>
          <p:grpSpPr bwMode="auto">
            <a:xfrm>
              <a:off x="3216" y="816"/>
              <a:ext cx="48" cy="768"/>
              <a:chOff x="2544" y="720"/>
              <a:chExt cx="0" cy="1104"/>
            </a:xfrm>
          </p:grpSpPr>
          <p:sp>
            <p:nvSpPr>
              <p:cNvPr id="18452" name="Line 311"/>
              <p:cNvSpPr>
                <a:spLocks noChangeShapeType="1"/>
              </p:cNvSpPr>
              <p:nvPr/>
            </p:nvSpPr>
            <p:spPr bwMode="auto">
              <a:xfrm>
                <a:off x="2544" y="72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3" name="Line 312"/>
              <p:cNvSpPr>
                <a:spLocks noChangeShapeType="1"/>
              </p:cNvSpPr>
              <p:nvPr/>
            </p:nvSpPr>
            <p:spPr bwMode="auto">
              <a:xfrm flipV="1">
                <a:off x="2544" y="134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9" name="Group 313"/>
            <p:cNvGrpSpPr>
              <a:grpSpLocks/>
            </p:cNvGrpSpPr>
            <p:nvPr/>
          </p:nvGrpSpPr>
          <p:grpSpPr bwMode="auto">
            <a:xfrm>
              <a:off x="3120" y="2352"/>
              <a:ext cx="0" cy="480"/>
              <a:chOff x="2352" y="1872"/>
              <a:chExt cx="0" cy="480"/>
            </a:xfrm>
          </p:grpSpPr>
          <p:sp>
            <p:nvSpPr>
              <p:cNvPr id="18450" name="Line 314"/>
              <p:cNvSpPr>
                <a:spLocks noChangeShapeType="1"/>
              </p:cNvSpPr>
              <p:nvPr/>
            </p:nvSpPr>
            <p:spPr bwMode="auto">
              <a:xfrm flipV="1">
                <a:off x="2352" y="187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1" name="Line 315"/>
              <p:cNvSpPr>
                <a:spLocks noChangeShapeType="1"/>
              </p:cNvSpPr>
              <p:nvPr/>
            </p:nvSpPr>
            <p:spPr bwMode="auto">
              <a:xfrm>
                <a:off x="2352" y="211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444" name="Text Box 316"/>
          <p:cNvSpPr txBox="1">
            <a:spLocks noChangeArrowheads="1"/>
          </p:cNvSpPr>
          <p:nvPr/>
        </p:nvSpPr>
        <p:spPr bwMode="auto">
          <a:xfrm>
            <a:off x="1295400" y="32766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QT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18445" name="Text Box 317"/>
          <p:cNvSpPr txBox="1">
            <a:spLocks noChangeArrowheads="1"/>
          </p:cNvSpPr>
          <p:nvPr/>
        </p:nvSpPr>
        <p:spPr bwMode="auto">
          <a:xfrm>
            <a:off x="1295400" y="393065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PT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324600" y="4711013"/>
            <a:ext cx="106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Patella</a:t>
            </a:r>
            <a:r>
              <a:rPr lang="hu-HU" b="1" dirty="0" smtClean="0"/>
              <a:t> ín</a:t>
            </a:r>
            <a:endParaRPr lang="en-US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6521450" y="3008868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Achilles ín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34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8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8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637" grpId="0" animBg="1" autoUpdateAnimBg="0"/>
      <p:bldP spid="18638" grpId="0" animBg="1" autoUpdateAnimBg="0"/>
      <p:bldP spid="18639" grpId="0" build="p" autoUpdateAnimBg="0" advAuto="0"/>
      <p:bldP spid="18640" grpId="0" build="p" autoUpdateAnimBg="0" advAuto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27088" y="1330325"/>
            <a:ext cx="3600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>
                <a:latin typeface="Times New Roman" pitchFamily="18" charset="0"/>
              </a:rPr>
              <a:t>Cavagna et al. 1968, Cavagna and Citterio 1974, Alexander and Bennet-Clark 1977, Edman et al. 1978, </a:t>
            </a:r>
            <a:endParaRPr lang="en-US" b="1" i="1">
              <a:latin typeface="Times New Roman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00113" y="3429000"/>
            <a:ext cx="3671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i="1">
                <a:latin typeface="Times New Roman" pitchFamily="18" charset="0"/>
              </a:rPr>
              <a:t>Asmussen and Bonde-Pettersen 1974, Komi and Bosco 1978</a:t>
            </a:r>
            <a:endParaRPr lang="en-US" b="1" i="1">
              <a:latin typeface="Times New Roman" pitchFamily="18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71550" y="5019675"/>
            <a:ext cx="3671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latin typeface="Times New Roman" pitchFamily="18" charset="0"/>
              </a:rPr>
              <a:t>Van Ingen Schenau, Bobbert and de Haan 1993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300788" y="4724400"/>
            <a:ext cx="8636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8800" b="1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8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8199" name="sj_m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316538" y="3019425"/>
            <a:ext cx="6953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cmj_m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651625" y="3019425"/>
            <a:ext cx="6572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1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88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688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50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438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43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6" grpId="0"/>
      <p:bldP spid="81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7503" y="980728"/>
            <a:ext cx="5817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 nagyobb teljesítmény okai lehetnek:</a:t>
            </a:r>
            <a:endParaRPr lang="en-US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428386" y="2430180"/>
            <a:ext cx="387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Elasztikus energia tárolás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24162" y="2996952"/>
            <a:ext cx="379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Nagyobb aktivációs szint</a:t>
            </a:r>
            <a:endParaRPr lang="en-US" sz="2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28387" y="4149517"/>
            <a:ext cx="227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Stretch</a:t>
            </a:r>
            <a:r>
              <a:rPr lang="hu-HU" sz="2800" dirty="0" smtClean="0"/>
              <a:t> reflex</a:t>
            </a:r>
            <a:endParaRPr lang="en-US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424162" y="3561035"/>
            <a:ext cx="600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Nagyobb feszülés a kontrakció kezdetén</a:t>
            </a:r>
            <a:endParaRPr lang="en-US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24162" y="4682966"/>
            <a:ext cx="4600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Hosszabb aktivációs időtartam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25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838200" y="457200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800" b="1">
                <a:latin typeface="Times New Roman" pitchFamily="18" charset="0"/>
              </a:rPr>
              <a:t>MECHANICAL WORK EFFICIENCY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298473"/>
              </p:ext>
            </p:extLst>
          </p:nvPr>
        </p:nvGraphicFramePr>
        <p:xfrm>
          <a:off x="4572000" y="3352800"/>
          <a:ext cx="4572000" cy="304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Diagram" r:id="rId4" imgW="6095913" imgH="4069087" progId="MSGraph.Chart.8">
                  <p:embed followColorScheme="full"/>
                </p:oleObj>
              </mc:Choice>
              <mc:Fallback>
                <p:oleObj name="Diagram" r:id="rId4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352800"/>
                        <a:ext cx="4572000" cy="30495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364612"/>
              </p:ext>
            </p:extLst>
          </p:nvPr>
        </p:nvGraphicFramePr>
        <p:xfrm>
          <a:off x="228600" y="3429000"/>
          <a:ext cx="4343400" cy="289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Diagram" r:id="rId6" imgW="6095913" imgH="4069087" progId="MSGraph.Chart.8">
                  <p:embed followColorScheme="full"/>
                </p:oleObj>
              </mc:Choice>
              <mc:Fallback>
                <p:oleObj name="Diagram" r:id="rId6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429000"/>
                        <a:ext cx="4343400" cy="28971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1371600" y="1143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Normal</a:t>
            </a:r>
          </a:p>
        </p:txBody>
      </p:sp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5562600" y="1143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Fast</a:t>
            </a:r>
          </a:p>
        </p:txBody>
      </p:sp>
      <p:graphicFrame>
        <p:nvGraphicFramePr>
          <p:cNvPr id="266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540491"/>
              </p:ext>
            </p:extLst>
          </p:nvPr>
        </p:nvGraphicFramePr>
        <p:xfrm>
          <a:off x="4876800" y="1630363"/>
          <a:ext cx="3575050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Worksheet" r:id="rId8" imgW="3553231" imgH="1705457" progId="Excel.Sheet.8">
                  <p:embed/>
                </p:oleObj>
              </mc:Choice>
              <mc:Fallback>
                <p:oleObj name="Worksheet" r:id="rId8" imgW="3553231" imgH="17054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630363"/>
                        <a:ext cx="3575050" cy="172243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052158"/>
              </p:ext>
            </p:extLst>
          </p:nvPr>
        </p:nvGraphicFramePr>
        <p:xfrm>
          <a:off x="685800" y="1655763"/>
          <a:ext cx="3595688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Worksheet" r:id="rId10" imgW="3343772" imgH="1534007" progId="Excel.Sheet.8">
                  <p:embed/>
                </p:oleObj>
              </mc:Choice>
              <mc:Fallback>
                <p:oleObj name="Worksheet" r:id="rId10" imgW="3343772" imgH="153400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55763"/>
                        <a:ext cx="3595688" cy="16938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295400" y="1600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chemeClr val="tx2"/>
                </a:solidFill>
                <a:latin typeface="Times New Roman" pitchFamily="18" charset="0"/>
              </a:rPr>
              <a:t>100%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257800" y="1600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chemeClr val="tx2"/>
                </a:solidFill>
                <a:latin typeface="Times New Roman" pitchFamily="18" charset="0"/>
              </a:rPr>
              <a:t>100%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895600" y="1752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40%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7162800" y="1752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310970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26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6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6627" grpId="0" bld="category"/>
      <p:bldOleChart spid="26628" grpId="0" bld="seriesEl"/>
      <p:bldP spid="26633" grpId="0" build="p" autoUpdateAnimBg="0" advAuto="0"/>
      <p:bldP spid="26634" grpId="0" build="p" autoUpdateAnimBg="0" advAuto="0"/>
      <p:bldP spid="26635" grpId="0" build="p" autoUpdateAnimBg="0" advAuto="0"/>
      <p:bldP spid="26636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print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2030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>
                <a:solidFill>
                  <a:srgbClr val="00FFFF"/>
                </a:solidFill>
                <a:latin typeface="Times New Roman" pitchFamily="18" charset="0"/>
              </a:rPr>
              <a:t>THEORY</a:t>
            </a:r>
            <a:endParaRPr lang="en-US" sz="2800" b="1">
              <a:solidFill>
                <a:srgbClr val="00FFFF"/>
              </a:solidFill>
              <a:latin typeface="Times New Roman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23850" y="981075"/>
            <a:ext cx="2808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No pretension before shortening</a:t>
            </a:r>
            <a:endParaRPr lang="en-US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987675" y="981075"/>
            <a:ext cx="2808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Pretension before shortening</a:t>
            </a:r>
            <a:endParaRPr lang="en-US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795963" y="981075"/>
            <a:ext cx="28082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Muscle stretch before shortening</a:t>
            </a:r>
            <a:endParaRPr lang="en-US" sz="20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4" name="concentric.m1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quickrel.m1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81188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SC.m1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2974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centric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28543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quickrelease.avi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292600"/>
            <a:ext cx="28527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SCgyors3x.avi">
            <a:hlinkClick r:id="" action="ppaction://media"/>
          </p:cNvPr>
          <p:cNvPicPr>
            <a:picLocks noRot="1" noChangeAspect="1"/>
          </p:cNvPicPr>
          <p:nvPr>
            <a:videoFile r:link="rId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21163"/>
            <a:ext cx="296068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1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7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4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8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 err="1">
                <a:latin typeface="Times New Roman" pitchFamily="18" charset="0"/>
              </a:rPr>
              <a:t>Benefit</a:t>
            </a:r>
            <a:r>
              <a:rPr lang="hu-HU" sz="2400" b="1" dirty="0">
                <a:latin typeface="Times New Roman" pitchFamily="18" charset="0"/>
              </a:rPr>
              <a:t> of </a:t>
            </a:r>
            <a:r>
              <a:rPr lang="hu-HU" sz="2400" b="1" dirty="0" err="1">
                <a:latin typeface="Times New Roman" pitchFamily="18" charset="0"/>
              </a:rPr>
              <a:t>muscle</a:t>
            </a:r>
            <a:r>
              <a:rPr lang="hu-HU" sz="2400" b="1" dirty="0">
                <a:latin typeface="Times New Roman" pitchFamily="18" charset="0"/>
              </a:rPr>
              <a:t> </a:t>
            </a:r>
            <a:r>
              <a:rPr lang="hu-HU" sz="2400" b="1" dirty="0" err="1">
                <a:latin typeface="Times New Roman" pitchFamily="18" charset="0"/>
              </a:rPr>
              <a:t>stretch</a:t>
            </a:r>
            <a:endParaRPr lang="en-US" sz="2400" b="1" dirty="0">
              <a:latin typeface="Times New Roman" pitchFamily="18" charset="0"/>
            </a:endParaRP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91061"/>
              </p:ext>
            </p:extLst>
          </p:nvPr>
        </p:nvGraphicFramePr>
        <p:xfrm>
          <a:off x="4499992" y="157956"/>
          <a:ext cx="4105275" cy="290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hart" r:id="rId3" imgW="3686138" imgH="2609689" progId="Excel.Chart.8">
                  <p:embed/>
                </p:oleObj>
              </mc:Choice>
              <mc:Fallback>
                <p:oleObj name="Chart" r:id="rId3" imgW="3686138" imgH="260968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57956"/>
                        <a:ext cx="4105275" cy="290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23850" y="1412875"/>
            <a:ext cx="3600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dirty="0" err="1">
                <a:solidFill>
                  <a:srgbClr val="FF0000"/>
                </a:solidFill>
                <a:latin typeface="Times New Roman" pitchFamily="18" charset="0"/>
              </a:rPr>
              <a:t>Contraction</a:t>
            </a:r>
            <a:r>
              <a:rPr lang="hu-HU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time</a:t>
            </a:r>
            <a:r>
              <a:rPr lang="hu-HU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in</a:t>
            </a:r>
            <a:r>
              <a:rPr lang="hu-HU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concentric</a:t>
            </a:r>
            <a:r>
              <a:rPr lang="hu-HU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phase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4213" y="3141663"/>
            <a:ext cx="3384550" cy="3316287"/>
            <a:chOff x="2925" y="2614"/>
            <a:chExt cx="1361" cy="1454"/>
          </a:xfrm>
        </p:grpSpPr>
        <p:graphicFrame>
          <p:nvGraphicFramePr>
            <p:cNvPr id="4100" name="Object 7"/>
            <p:cNvGraphicFramePr>
              <a:graphicFrameLocks noChangeAspect="1"/>
            </p:cNvGraphicFramePr>
            <p:nvPr/>
          </p:nvGraphicFramePr>
          <p:xfrm>
            <a:off x="2925" y="2807"/>
            <a:ext cx="1361" cy="1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4" name="Chart" r:id="rId5" imgW="2466938" imgH="2286090" progId="Excel.Chart.8">
                    <p:embed/>
                  </p:oleObj>
                </mc:Choice>
                <mc:Fallback>
                  <p:oleObj name="Chart" r:id="rId5" imgW="2466938" imgH="228609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" y="2807"/>
                          <a:ext cx="1361" cy="1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7" name="Text Box 8"/>
            <p:cNvSpPr txBox="1">
              <a:spLocks noChangeArrowheads="1"/>
            </p:cNvSpPr>
            <p:nvPr/>
          </p:nvSpPr>
          <p:spPr bwMode="auto">
            <a:xfrm>
              <a:off x="3334" y="2614"/>
              <a:ext cx="63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2000" b="1" dirty="0">
                  <a:solidFill>
                    <a:srgbClr val="FF0000"/>
                  </a:solidFill>
                  <a:latin typeface="Times New Roman" pitchFamily="18" charset="0"/>
                </a:rPr>
                <a:t>1.0Mo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580063" y="2997200"/>
            <a:ext cx="3313112" cy="3473450"/>
            <a:chOff x="4253" y="2614"/>
            <a:chExt cx="1349" cy="1462"/>
          </a:xfrm>
        </p:grpSpPr>
        <p:graphicFrame>
          <p:nvGraphicFramePr>
            <p:cNvPr id="4099" name="Object 10"/>
            <p:cNvGraphicFramePr>
              <a:graphicFrameLocks noChangeAspect="1"/>
            </p:cNvGraphicFramePr>
            <p:nvPr/>
          </p:nvGraphicFramePr>
          <p:xfrm>
            <a:off x="4253" y="2807"/>
            <a:ext cx="1349" cy="1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5" name="Chart" r:id="rId7" imgW="2429008" imgH="2286090" progId="Excel.Chart.8">
                    <p:embed/>
                  </p:oleObj>
                </mc:Choice>
                <mc:Fallback>
                  <p:oleObj name="Chart" r:id="rId7" imgW="2429008" imgH="228609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3" y="2807"/>
                          <a:ext cx="1349" cy="1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6" name="Text Box 11"/>
            <p:cNvSpPr txBox="1">
              <a:spLocks noChangeArrowheads="1"/>
            </p:cNvSpPr>
            <p:nvPr/>
          </p:nvSpPr>
          <p:spPr bwMode="auto">
            <a:xfrm>
              <a:off x="4649" y="2614"/>
              <a:ext cx="635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2000" b="1" dirty="0">
                  <a:solidFill>
                    <a:srgbClr val="FF0000"/>
                  </a:solidFill>
                  <a:latin typeface="Times New Roman" pitchFamily="18" charset="0"/>
                </a:rPr>
                <a:t>0.5Mo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1548645" y="6488668"/>
            <a:ext cx="180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QR: </a:t>
            </a:r>
            <a:r>
              <a:rPr lang="hu-HU" dirty="0" err="1" smtClean="0">
                <a:solidFill>
                  <a:srgbClr val="FF0000"/>
                </a:solidFill>
              </a:rPr>
              <a:t>quick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release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0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292" grpId="0" bld="seriesEl"/>
      <p:bldP spid="122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539750" y="260350"/>
            <a:ext cx="352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 err="1">
                <a:solidFill>
                  <a:srgbClr val="C00000"/>
                </a:solidFill>
                <a:latin typeface="Times New Roman" pitchFamily="18" charset="0"/>
              </a:rPr>
              <a:t>Mechanical</a:t>
            </a:r>
            <a:r>
              <a:rPr lang="hu-HU" sz="2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hu-HU" sz="2400" b="1" dirty="0" err="1">
                <a:solidFill>
                  <a:srgbClr val="C00000"/>
                </a:solidFill>
                <a:latin typeface="Times New Roman" pitchFamily="18" charset="0"/>
              </a:rPr>
              <a:t>work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rgbClr val="C00000"/>
                </a:solidFill>
                <a:latin typeface="Times New Roman" pitchFamily="18" charset="0"/>
              </a:rPr>
              <a:t>Muscle tension 1.0M</a:t>
            </a:r>
            <a:r>
              <a:rPr lang="hu-HU" b="1" baseline="-25000">
                <a:solidFill>
                  <a:srgbClr val="C00000"/>
                </a:solidFill>
                <a:latin typeface="Times New Roman" pitchFamily="18" charset="0"/>
              </a:rPr>
              <a:t>0</a:t>
            </a:r>
            <a:r>
              <a:rPr lang="hu-HU" b="1">
                <a:solidFill>
                  <a:srgbClr val="C00000"/>
                </a:solidFill>
                <a:latin typeface="Times New Roman" pitchFamily="18" charset="0"/>
              </a:rPr>
              <a:t> at which the knee extension or muscle stretch started </a:t>
            </a:r>
            <a:endParaRPr lang="en-US" b="1">
              <a:solidFill>
                <a:srgbClr val="C00000"/>
              </a:solidFill>
              <a:latin typeface="Times New Roman" pitchFamily="18" charset="0"/>
            </a:endParaRPr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900113" y="4652963"/>
          <a:ext cx="30480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Chart" r:id="rId3" imgW="3048000" imgH="1638300" progId="Excel.Chart.8">
                  <p:embed/>
                </p:oleObj>
              </mc:Choice>
              <mc:Fallback>
                <p:oleObj name="Chart" r:id="rId3" imgW="3048000" imgH="16383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652963"/>
                        <a:ext cx="3048000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5257800" y="4652963"/>
          <a:ext cx="3059113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Chart" r:id="rId5" imgW="3057449" imgH="1619402" progId="Excel.Chart.8">
                  <p:embed/>
                </p:oleObj>
              </mc:Choice>
              <mc:Fallback>
                <p:oleObj name="Chart" r:id="rId5" imgW="3057449" imgH="16194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652963"/>
                        <a:ext cx="3059113" cy="161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395288" y="1844675"/>
          <a:ext cx="3781425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Chart" r:id="rId7" imgW="3781349" imgH="2610002" progId="Excel.Chart.8">
                  <p:embed/>
                </p:oleObj>
              </mc:Choice>
              <mc:Fallback>
                <p:oleObj name="Chart" r:id="rId7" imgW="3781349" imgH="2610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844675"/>
                        <a:ext cx="3781425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9"/>
          <p:cNvGraphicFramePr>
            <a:graphicFrameLocks noChangeAspect="1"/>
          </p:cNvGraphicFramePr>
          <p:nvPr/>
        </p:nvGraphicFramePr>
        <p:xfrm>
          <a:off x="4491038" y="1844675"/>
          <a:ext cx="4257675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Chart" r:id="rId9" imgW="4295851" imgH="2610002" progId="Excel.Chart.8">
                  <p:embed/>
                </p:oleObj>
              </mc:Choice>
              <mc:Fallback>
                <p:oleObj name="Chart" r:id="rId9" imgW="4295851" imgH="2610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038" y="1844675"/>
                        <a:ext cx="4257675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716463" y="1052513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rgbClr val="C00000"/>
                </a:solidFill>
                <a:latin typeface="Times New Roman" pitchFamily="18" charset="0"/>
              </a:rPr>
              <a:t>Muscle tension 0.5M</a:t>
            </a:r>
            <a:r>
              <a:rPr lang="hu-HU" b="1" baseline="-25000">
                <a:solidFill>
                  <a:srgbClr val="C00000"/>
                </a:solidFill>
                <a:latin typeface="Times New Roman" pitchFamily="18" charset="0"/>
              </a:rPr>
              <a:t>0</a:t>
            </a:r>
            <a:r>
              <a:rPr lang="hu-HU" b="1">
                <a:solidFill>
                  <a:srgbClr val="C00000"/>
                </a:solidFill>
                <a:latin typeface="Times New Roman" pitchFamily="18" charset="0"/>
              </a:rPr>
              <a:t> at which the knee extension or muscle stretch started </a:t>
            </a:r>
            <a:endParaRPr lang="en-US" b="1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OleChart spid="13318" grpId="0"/>
      <p:bldOleChart spid="13319" grpId="0"/>
      <p:bldOleChart spid="13320" grpId="0" bld="seriesEl"/>
      <p:bldOleChart spid="13321" grpId="0" bld="seriesEl"/>
      <p:bldP spid="133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914400" y="914400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Long and slow stretch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14400" y="1919288"/>
            <a:ext cx="3657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Short and fast stretch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953000" y="914400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 b="1">
                <a:solidFill>
                  <a:srgbClr val="FF3300"/>
                </a:solidFill>
                <a:latin typeface="Times New Roman" pitchFamily="18" charset="0"/>
              </a:rPr>
              <a:t> Slow muscle</a:t>
            </a:r>
            <a:endParaRPr lang="en-GB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953000" y="1919288"/>
            <a:ext cx="3657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 b="1">
                <a:solidFill>
                  <a:srgbClr val="FF3300"/>
                </a:solidFill>
                <a:latin typeface="Times New Roman" pitchFamily="18" charset="0"/>
              </a:rPr>
              <a:t> Fast muscle</a:t>
            </a:r>
            <a:endParaRPr lang="en-GB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9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 autoUpdateAnimBg="0"/>
      <p:bldP spid="21507" grpId="0" build="p" autoUpdateAnimBg="0"/>
      <p:bldP spid="21508" grpId="0" build="p" autoUpdateAnimBg="0"/>
      <p:bldP spid="2150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sj2p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4213" y="1739900"/>
            <a:ext cx="3429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cmj2p másolata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739900"/>
            <a:ext cx="3429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611188" y="1052513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 i="1"/>
              <a:t>Guggoló helyzetből felugrás</a:t>
            </a:r>
            <a:endParaRPr lang="en-US" b="1" i="1"/>
          </a:p>
        </p:txBody>
      </p:sp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4716463" y="1046163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 i="1"/>
              <a:t>Ízületi hajlítás-nyújtás-felugrás</a:t>
            </a:r>
            <a:endParaRPr lang="en-US" b="1" i="1"/>
          </a:p>
        </p:txBody>
      </p:sp>
    </p:spTree>
    <p:extLst>
      <p:ext uri="{BB962C8B-B14F-4D97-AF65-F5344CB8AC3E}">
        <p14:creationId xmlns:p14="http://schemas.microsoft.com/office/powerpoint/2010/main" val="376522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" fill="hold"/>
                                        <p:tgtEl>
                                          <p:spTgt spid="1259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1259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595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5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59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56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595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9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59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5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76200" y="2181225"/>
          <a:ext cx="4276725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Chart" r:id="rId4" imgW="4077005" imgH="2734011" progId="Excel.Chart.8">
                  <p:embed/>
                </p:oleObj>
              </mc:Choice>
              <mc:Fallback>
                <p:oleObj name="Chart" r:id="rId4" imgW="4077005" imgH="273401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181225"/>
                        <a:ext cx="4276725" cy="341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4581525" y="2133600"/>
          <a:ext cx="425767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Chart" r:id="rId6" imgW="4257988" imgH="3429495" progId="Excel.Chart.8">
                  <p:embed/>
                </p:oleObj>
              </mc:Choice>
              <mc:Fallback>
                <p:oleObj name="Chart" r:id="rId6" imgW="4257988" imgH="342949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2133600"/>
                        <a:ext cx="4257675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66800" y="457200"/>
            <a:ext cx="3124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>
                <a:solidFill>
                  <a:schemeClr val="bg1"/>
                </a:solidFill>
                <a:latin typeface="Times New Roman" pitchFamily="18" charset="0"/>
              </a:rPr>
              <a:t>Small amplitude (short stretch)</a:t>
            </a:r>
            <a:endParaRPr lang="en-GB" sz="2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334000" y="457200"/>
            <a:ext cx="274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>
                <a:solidFill>
                  <a:schemeClr val="bg1"/>
                </a:solidFill>
                <a:latin typeface="Times New Roman" pitchFamily="18" charset="0"/>
              </a:rPr>
              <a:t>Large amplitude (long stretch)</a:t>
            </a:r>
            <a:endParaRPr lang="en-GB" sz="2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447800" y="1752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bg1"/>
                </a:solidFill>
                <a:latin typeface="Times New Roman" pitchFamily="18" charset="0"/>
              </a:rPr>
              <a:t>R = 0.53, p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&lt; </a:t>
            </a:r>
            <a:r>
              <a:rPr lang="hu-HU" b="1">
                <a:solidFill>
                  <a:schemeClr val="bg1"/>
                </a:solidFill>
                <a:latin typeface="Times New Roman" pitchFamily="18" charset="0"/>
              </a:rPr>
              <a:t>0.05</a:t>
            </a:r>
            <a:endParaRPr lang="en-GB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172200" y="18288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chemeClr val="bg1"/>
                </a:solidFill>
                <a:latin typeface="Times New Roman" pitchFamily="18" charset="0"/>
              </a:rPr>
              <a:t>R = 0.66, p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&lt; </a:t>
            </a:r>
            <a:r>
              <a:rPr lang="hu-HU" b="1">
                <a:solidFill>
                  <a:schemeClr val="bg1"/>
                </a:solidFill>
                <a:latin typeface="Times New Roman" pitchFamily="18" charset="0"/>
              </a:rPr>
              <a:t>0.01</a:t>
            </a:r>
            <a:endParaRPr lang="en-GB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99592" y="5075892"/>
            <a:ext cx="13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Fast</a:t>
            </a:r>
            <a:r>
              <a:rPr lang="hu-HU" dirty="0" smtClean="0"/>
              <a:t> </a:t>
            </a:r>
            <a:r>
              <a:rPr lang="hu-HU" dirty="0" err="1" smtClean="0"/>
              <a:t>Twitch%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5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2531" grpId="0"/>
      <p:bldOleChart spid="22532" grpId="0"/>
      <p:bldP spid="22535" grpId="0" build="p" autoUpdateAnimBg="0" advAuto="0"/>
      <p:bldP spid="22536" grpId="0" build="p" autoUpdateAnimBg="0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1066800" y="3810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>
                <a:solidFill>
                  <a:schemeClr val="accent1"/>
                </a:solidFill>
                <a:latin typeface="Times New Roman" pitchFamily="18" charset="0"/>
              </a:rPr>
              <a:t>EFFECT OF EXHAUTION</a:t>
            </a:r>
            <a:endParaRPr lang="en-GB" sz="2400" b="1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66800" y="1371600"/>
            <a:ext cx="266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Before exhaution</a:t>
            </a:r>
            <a:endParaRPr lang="en-GB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105400" y="1371600"/>
            <a:ext cx="266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After exhaustion</a:t>
            </a:r>
            <a:endParaRPr lang="en-GB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362200" y="19050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solidFill>
                  <a:schemeClr val="bg1"/>
                </a:solidFill>
                <a:latin typeface="Times New Roman" pitchFamily="18" charset="0"/>
              </a:rPr>
              <a:t>R = 0.50, p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&lt; </a:t>
            </a:r>
            <a:r>
              <a:rPr lang="hu-HU" sz="1600" b="1">
                <a:solidFill>
                  <a:schemeClr val="bg1"/>
                </a:solidFill>
                <a:latin typeface="Times New Roman" pitchFamily="18" charset="0"/>
              </a:rPr>
              <a:t>0.05</a:t>
            </a:r>
            <a:endParaRPr lang="en-GB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324600" y="19050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solidFill>
                  <a:schemeClr val="bg1"/>
                </a:solidFill>
                <a:latin typeface="Times New Roman" pitchFamily="18" charset="0"/>
              </a:rPr>
              <a:t>R = 0.55, p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 &lt; </a:t>
            </a:r>
            <a:r>
              <a:rPr lang="hu-HU" sz="1600" b="1">
                <a:solidFill>
                  <a:schemeClr val="bg1"/>
                </a:solidFill>
                <a:latin typeface="Times New Roman" pitchFamily="18" charset="0"/>
              </a:rPr>
              <a:t>0.05</a:t>
            </a:r>
            <a:endParaRPr lang="en-GB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457200" y="2171700"/>
          <a:ext cx="4248150" cy="42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Diagram" r:id="rId5" imgW="4162620" imgH="3915254" progId="Excel.Chart.8">
                  <p:embed/>
                </p:oleObj>
              </mc:Choice>
              <mc:Fallback>
                <p:oleObj name="Diagram" r:id="rId5" imgW="4162620" imgH="391525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71700"/>
                        <a:ext cx="4248150" cy="421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4648200" y="2171700"/>
          <a:ext cx="4257675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Chart" r:id="rId7" imgW="4162620" imgH="3924623" progId="Excel.Chart.8">
                  <p:embed/>
                </p:oleObj>
              </mc:Choice>
              <mc:Fallback>
                <p:oleObj name="Chart" r:id="rId7" imgW="4162620" imgH="392462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71700"/>
                        <a:ext cx="4257675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865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utoUpdateAnimBg="0" advAuto="5000"/>
      <p:bldP spid="23557" grpId="0" build="p" autoUpdateAnimBg="0"/>
      <p:bldP spid="23558" grpId="0" build="p" autoUpdateAnimBg="0" advAuto="0"/>
      <p:bldP spid="23559" grpId="0" build="p" autoUpdateAnimBg="0" advAuto="0"/>
      <p:bldOleChart spid="23560" grpId="0" bld="series"/>
      <p:bldOleChart spid="23561" grpId="0" bld="series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079500"/>
            <a:ext cx="43545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1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2076450" y="1557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hu-HU"/>
          </a:p>
        </p:txBody>
      </p:sp>
      <p:pic>
        <p:nvPicPr>
          <p:cNvPr id="73731" name="Picture 3" descr="motor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8585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676400" y="228600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Stretch reflex</a:t>
            </a:r>
            <a:endParaRPr lang="en-GB" sz="28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752600" y="1524000"/>
            <a:ext cx="609600" cy="914400"/>
            <a:chOff x="1296" y="816"/>
            <a:chExt cx="432" cy="576"/>
          </a:xfrm>
        </p:grpSpPr>
        <p:sp>
          <p:nvSpPr>
            <p:cNvPr id="15675" name="Line 3"/>
            <p:cNvSpPr>
              <a:spLocks noChangeShapeType="1"/>
            </p:cNvSpPr>
            <p:nvPr/>
          </p:nvSpPr>
          <p:spPr bwMode="auto">
            <a:xfrm>
              <a:off x="1296" y="81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6" name="Line 4"/>
            <p:cNvSpPr>
              <a:spLocks noChangeShapeType="1"/>
            </p:cNvSpPr>
            <p:nvPr/>
          </p:nvSpPr>
          <p:spPr bwMode="auto">
            <a:xfrm>
              <a:off x="1296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7" name="Line 5"/>
            <p:cNvSpPr>
              <a:spLocks noChangeShapeType="1"/>
            </p:cNvSpPr>
            <p:nvPr/>
          </p:nvSpPr>
          <p:spPr bwMode="auto">
            <a:xfrm>
              <a:off x="1728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63" name="Group 6"/>
          <p:cNvGrpSpPr>
            <a:grpSpLocks/>
          </p:cNvGrpSpPr>
          <p:nvPr/>
        </p:nvGrpSpPr>
        <p:grpSpPr bwMode="auto">
          <a:xfrm flipV="1">
            <a:off x="1752600" y="2590800"/>
            <a:ext cx="609600" cy="914400"/>
            <a:chOff x="1296" y="576"/>
            <a:chExt cx="432" cy="576"/>
          </a:xfrm>
        </p:grpSpPr>
        <p:sp>
          <p:nvSpPr>
            <p:cNvPr id="15672" name="Line 7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3" name="Line 8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4" name="Line 9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4" name="Line 10"/>
          <p:cNvSpPr>
            <a:spLocks noChangeShapeType="1"/>
          </p:cNvSpPr>
          <p:nvPr/>
        </p:nvSpPr>
        <p:spPr bwMode="auto">
          <a:xfrm flipH="1">
            <a:off x="2041525" y="4011613"/>
            <a:ext cx="15875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5" name="Group 11"/>
          <p:cNvGrpSpPr>
            <a:grpSpLocks/>
          </p:cNvGrpSpPr>
          <p:nvPr/>
        </p:nvGrpSpPr>
        <p:grpSpPr bwMode="auto">
          <a:xfrm>
            <a:off x="1447800" y="2133600"/>
            <a:ext cx="609600" cy="2209800"/>
            <a:chOff x="1104" y="1200"/>
            <a:chExt cx="384" cy="1392"/>
          </a:xfrm>
        </p:grpSpPr>
        <p:grpSp>
          <p:nvGrpSpPr>
            <p:cNvPr id="15657" name="Group 12"/>
            <p:cNvGrpSpPr>
              <a:grpSpLocks/>
            </p:cNvGrpSpPr>
            <p:nvPr/>
          </p:nvGrpSpPr>
          <p:grpSpPr bwMode="auto">
            <a:xfrm>
              <a:off x="1104" y="1200"/>
              <a:ext cx="144" cy="528"/>
              <a:chOff x="816" y="1200"/>
              <a:chExt cx="240" cy="528"/>
            </a:xfrm>
          </p:grpSpPr>
          <p:grpSp>
            <p:nvGrpSpPr>
              <p:cNvPr id="15660" name="Group 13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15667" name="Oval 1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8" name="Oval 1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9" name="Oval 1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70" name="Oval 1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71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61" name="Group 19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15662" name="Oval 2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3" name="Oval 2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4" name="Oval 2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5" name="Oval 2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6" name="Oval 2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658" name="Line 25"/>
            <p:cNvSpPr>
              <a:spLocks noChangeShapeType="1"/>
            </p:cNvSpPr>
            <p:nvPr/>
          </p:nvSpPr>
          <p:spPr bwMode="auto">
            <a:xfrm>
              <a:off x="1152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59" name="Line 26"/>
            <p:cNvSpPr>
              <a:spLocks noChangeShapeType="1"/>
            </p:cNvSpPr>
            <p:nvPr/>
          </p:nvSpPr>
          <p:spPr bwMode="auto">
            <a:xfrm>
              <a:off x="1152" y="17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66" name="Group 27"/>
          <p:cNvGrpSpPr>
            <a:grpSpLocks/>
          </p:cNvGrpSpPr>
          <p:nvPr/>
        </p:nvGrpSpPr>
        <p:grpSpPr bwMode="auto">
          <a:xfrm>
            <a:off x="1524000" y="1219200"/>
            <a:ext cx="533400" cy="914400"/>
            <a:chOff x="1152" y="624"/>
            <a:chExt cx="336" cy="576"/>
          </a:xfrm>
        </p:grpSpPr>
        <p:sp>
          <p:nvSpPr>
            <p:cNvPr id="15654" name="Line 28"/>
            <p:cNvSpPr>
              <a:spLocks noChangeShapeType="1"/>
            </p:cNvSpPr>
            <p:nvPr/>
          </p:nvSpPr>
          <p:spPr bwMode="auto">
            <a:xfrm flipH="1" flipV="1">
              <a:off x="1152" y="6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55" name="Line 29"/>
            <p:cNvSpPr>
              <a:spLocks noChangeShapeType="1"/>
            </p:cNvSpPr>
            <p:nvPr/>
          </p:nvSpPr>
          <p:spPr bwMode="auto">
            <a:xfrm>
              <a:off x="1152" y="6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56" name="Line 30"/>
            <p:cNvSpPr>
              <a:spLocks noChangeShapeType="1"/>
            </p:cNvSpPr>
            <p:nvPr/>
          </p:nvSpPr>
          <p:spPr bwMode="auto">
            <a:xfrm>
              <a:off x="148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7" name="Line 31"/>
          <p:cNvSpPr>
            <a:spLocks noChangeShapeType="1"/>
          </p:cNvSpPr>
          <p:nvPr/>
        </p:nvSpPr>
        <p:spPr bwMode="auto">
          <a:xfrm>
            <a:off x="1219200" y="12192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Rectangle 32"/>
          <p:cNvSpPr>
            <a:spLocks noChangeArrowheads="1"/>
          </p:cNvSpPr>
          <p:nvPr/>
        </p:nvSpPr>
        <p:spPr bwMode="auto">
          <a:xfrm>
            <a:off x="1981200" y="1828800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9" name="Group 33"/>
          <p:cNvGrpSpPr>
            <a:grpSpLocks/>
          </p:cNvGrpSpPr>
          <p:nvPr/>
        </p:nvGrpSpPr>
        <p:grpSpPr bwMode="auto">
          <a:xfrm>
            <a:off x="1905000" y="3505200"/>
            <a:ext cx="228600" cy="533400"/>
            <a:chOff x="1392" y="2016"/>
            <a:chExt cx="144" cy="384"/>
          </a:xfrm>
        </p:grpSpPr>
        <p:grpSp>
          <p:nvGrpSpPr>
            <p:cNvPr id="15642" name="Group 34"/>
            <p:cNvGrpSpPr>
              <a:grpSpLocks/>
            </p:cNvGrpSpPr>
            <p:nvPr/>
          </p:nvGrpSpPr>
          <p:grpSpPr bwMode="auto">
            <a:xfrm>
              <a:off x="1392" y="2016"/>
              <a:ext cx="144" cy="192"/>
              <a:chOff x="1152" y="2400"/>
              <a:chExt cx="240" cy="288"/>
            </a:xfrm>
          </p:grpSpPr>
          <p:sp>
            <p:nvSpPr>
              <p:cNvPr id="15649" name="Oval 35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50" name="Oval 36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51" name="Oval 37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52" name="Oval 38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53" name="Oval 39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43" name="Group 40"/>
            <p:cNvGrpSpPr>
              <a:grpSpLocks/>
            </p:cNvGrpSpPr>
            <p:nvPr/>
          </p:nvGrpSpPr>
          <p:grpSpPr bwMode="auto">
            <a:xfrm>
              <a:off x="1392" y="2208"/>
              <a:ext cx="144" cy="192"/>
              <a:chOff x="1152" y="2400"/>
              <a:chExt cx="240" cy="288"/>
            </a:xfrm>
          </p:grpSpPr>
          <p:sp>
            <p:nvSpPr>
              <p:cNvPr id="15644" name="Oval 41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5" name="Oval 42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6" name="Oval 43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7" name="Oval 44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8" name="Oval 45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370" name="Line 46"/>
          <p:cNvSpPr>
            <a:spLocks noChangeShapeType="1"/>
          </p:cNvSpPr>
          <p:nvPr/>
        </p:nvSpPr>
        <p:spPr bwMode="auto">
          <a:xfrm>
            <a:off x="457200" y="43434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71" name="Group 47"/>
          <p:cNvGrpSpPr>
            <a:grpSpLocks/>
          </p:cNvGrpSpPr>
          <p:nvPr/>
        </p:nvGrpSpPr>
        <p:grpSpPr bwMode="auto">
          <a:xfrm>
            <a:off x="1981200" y="1981200"/>
            <a:ext cx="304800" cy="914400"/>
            <a:chOff x="1488" y="1152"/>
            <a:chExt cx="192" cy="576"/>
          </a:xfrm>
        </p:grpSpPr>
        <p:grpSp>
          <p:nvGrpSpPr>
            <p:cNvPr id="15630" name="Group 48"/>
            <p:cNvGrpSpPr>
              <a:grpSpLocks/>
            </p:cNvGrpSpPr>
            <p:nvPr/>
          </p:nvGrpSpPr>
          <p:grpSpPr bwMode="auto">
            <a:xfrm>
              <a:off x="1488" y="1296"/>
              <a:ext cx="192" cy="144"/>
              <a:chOff x="1392" y="3072"/>
              <a:chExt cx="192" cy="144"/>
            </a:xfrm>
          </p:grpSpPr>
          <p:sp>
            <p:nvSpPr>
              <p:cNvPr id="15640" name="Line 4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1" name="Oval 5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31" name="Group 51"/>
            <p:cNvGrpSpPr>
              <a:grpSpLocks/>
            </p:cNvGrpSpPr>
            <p:nvPr/>
          </p:nvGrpSpPr>
          <p:grpSpPr bwMode="auto">
            <a:xfrm>
              <a:off x="1488" y="1152"/>
              <a:ext cx="192" cy="144"/>
              <a:chOff x="1392" y="3072"/>
              <a:chExt cx="192" cy="144"/>
            </a:xfrm>
          </p:grpSpPr>
          <p:sp>
            <p:nvSpPr>
              <p:cNvPr id="15638" name="Line 5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39" name="Oval 5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32" name="Group 54"/>
            <p:cNvGrpSpPr>
              <a:grpSpLocks/>
            </p:cNvGrpSpPr>
            <p:nvPr/>
          </p:nvGrpSpPr>
          <p:grpSpPr bwMode="auto">
            <a:xfrm flipV="1">
              <a:off x="1488" y="1584"/>
              <a:ext cx="192" cy="144"/>
              <a:chOff x="1392" y="3072"/>
              <a:chExt cx="192" cy="144"/>
            </a:xfrm>
          </p:grpSpPr>
          <p:sp>
            <p:nvSpPr>
              <p:cNvPr id="15636" name="Line 5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37" name="Oval 5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33" name="Group 57"/>
            <p:cNvGrpSpPr>
              <a:grpSpLocks/>
            </p:cNvGrpSpPr>
            <p:nvPr/>
          </p:nvGrpSpPr>
          <p:grpSpPr bwMode="auto">
            <a:xfrm flipV="1">
              <a:off x="1488" y="1488"/>
              <a:ext cx="192" cy="144"/>
              <a:chOff x="1392" y="3072"/>
              <a:chExt cx="192" cy="144"/>
            </a:xfrm>
          </p:grpSpPr>
          <p:sp>
            <p:nvSpPr>
              <p:cNvPr id="15634" name="Line 58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35" name="Oval 59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5372" name="Group 60"/>
          <p:cNvGrpSpPr>
            <a:grpSpLocks/>
          </p:cNvGrpSpPr>
          <p:nvPr/>
        </p:nvGrpSpPr>
        <p:grpSpPr bwMode="auto">
          <a:xfrm>
            <a:off x="1828800" y="1981200"/>
            <a:ext cx="304800" cy="914400"/>
            <a:chOff x="1296" y="1152"/>
            <a:chExt cx="192" cy="576"/>
          </a:xfrm>
        </p:grpSpPr>
        <p:grpSp>
          <p:nvGrpSpPr>
            <p:cNvPr id="15618" name="Group 61"/>
            <p:cNvGrpSpPr>
              <a:grpSpLocks/>
            </p:cNvGrpSpPr>
            <p:nvPr/>
          </p:nvGrpSpPr>
          <p:grpSpPr bwMode="auto">
            <a:xfrm flipH="1">
              <a:off x="1296" y="1296"/>
              <a:ext cx="192" cy="144"/>
              <a:chOff x="1392" y="3072"/>
              <a:chExt cx="192" cy="144"/>
            </a:xfrm>
          </p:grpSpPr>
          <p:sp>
            <p:nvSpPr>
              <p:cNvPr id="15628" name="Line 6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29" name="Oval 6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19" name="Group 64"/>
            <p:cNvGrpSpPr>
              <a:grpSpLocks/>
            </p:cNvGrpSpPr>
            <p:nvPr/>
          </p:nvGrpSpPr>
          <p:grpSpPr bwMode="auto">
            <a:xfrm flipH="1">
              <a:off x="1296" y="1152"/>
              <a:ext cx="192" cy="144"/>
              <a:chOff x="1392" y="3072"/>
              <a:chExt cx="192" cy="144"/>
            </a:xfrm>
          </p:grpSpPr>
          <p:sp>
            <p:nvSpPr>
              <p:cNvPr id="15626" name="Line 6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27" name="Oval 6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20" name="Group 67"/>
            <p:cNvGrpSpPr>
              <a:grpSpLocks/>
            </p:cNvGrpSpPr>
            <p:nvPr/>
          </p:nvGrpSpPr>
          <p:grpSpPr bwMode="auto">
            <a:xfrm flipH="1" flipV="1">
              <a:off x="1296" y="1584"/>
              <a:ext cx="192" cy="144"/>
              <a:chOff x="1392" y="3072"/>
              <a:chExt cx="192" cy="144"/>
            </a:xfrm>
          </p:grpSpPr>
          <p:sp>
            <p:nvSpPr>
              <p:cNvPr id="15624" name="Line 68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25" name="Oval 69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21" name="Group 70"/>
            <p:cNvGrpSpPr>
              <a:grpSpLocks/>
            </p:cNvGrpSpPr>
            <p:nvPr/>
          </p:nvGrpSpPr>
          <p:grpSpPr bwMode="auto">
            <a:xfrm flipH="1" flipV="1">
              <a:off x="1296" y="1488"/>
              <a:ext cx="192" cy="144"/>
              <a:chOff x="1392" y="3072"/>
              <a:chExt cx="192" cy="144"/>
            </a:xfrm>
          </p:grpSpPr>
          <p:sp>
            <p:nvSpPr>
              <p:cNvPr id="15622" name="Line 71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23" name="Oval 72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93" name="Line 73"/>
          <p:cNvSpPr>
            <a:spLocks noChangeShapeType="1"/>
          </p:cNvSpPr>
          <p:nvPr/>
        </p:nvSpPr>
        <p:spPr bwMode="auto">
          <a:xfrm>
            <a:off x="5638800" y="47244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4" name="Text Box 74"/>
          <p:cNvSpPr txBox="1">
            <a:spLocks noChangeArrowheads="1"/>
          </p:cNvSpPr>
          <p:nvPr/>
        </p:nvSpPr>
        <p:spPr bwMode="auto">
          <a:xfrm>
            <a:off x="5867400" y="47244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>
                <a:latin typeface="Times New Roman" pitchFamily="18" charset="0"/>
              </a:rPr>
              <a:t>F</a:t>
            </a:r>
            <a:r>
              <a:rPr lang="en-GB" sz="2800" b="1" baseline="-25000">
                <a:latin typeface="Times New Roman" pitchFamily="18" charset="0"/>
              </a:rPr>
              <a:t>ex</a:t>
            </a:r>
            <a:endParaRPr lang="en-GB" sz="2800" b="1">
              <a:latin typeface="Times New Roman" pitchFamily="18" charset="0"/>
            </a:endParaRPr>
          </a:p>
        </p:txBody>
      </p:sp>
      <p:grpSp>
        <p:nvGrpSpPr>
          <p:cNvPr id="22" name="Group 75"/>
          <p:cNvGrpSpPr>
            <a:grpSpLocks/>
          </p:cNvGrpSpPr>
          <p:nvPr/>
        </p:nvGrpSpPr>
        <p:grpSpPr bwMode="auto">
          <a:xfrm>
            <a:off x="4724400" y="609600"/>
            <a:ext cx="1600200" cy="4038600"/>
            <a:chOff x="2976" y="384"/>
            <a:chExt cx="1008" cy="2544"/>
          </a:xfrm>
        </p:grpSpPr>
        <p:sp>
          <p:nvSpPr>
            <p:cNvPr id="15542" name="Line 76"/>
            <p:cNvSpPr>
              <a:spLocks noChangeShapeType="1"/>
            </p:cNvSpPr>
            <p:nvPr/>
          </p:nvSpPr>
          <p:spPr bwMode="auto">
            <a:xfrm flipH="1">
              <a:off x="3504" y="2736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543" name="Group 77"/>
            <p:cNvGrpSpPr>
              <a:grpSpLocks/>
            </p:cNvGrpSpPr>
            <p:nvPr/>
          </p:nvGrpSpPr>
          <p:grpSpPr bwMode="auto">
            <a:xfrm>
              <a:off x="2976" y="384"/>
              <a:ext cx="1008" cy="2544"/>
              <a:chOff x="2976" y="384"/>
              <a:chExt cx="1008" cy="2544"/>
            </a:xfrm>
          </p:grpSpPr>
          <p:grpSp>
            <p:nvGrpSpPr>
              <p:cNvPr id="15544" name="Group 78"/>
              <p:cNvGrpSpPr>
                <a:grpSpLocks/>
              </p:cNvGrpSpPr>
              <p:nvPr/>
            </p:nvGrpSpPr>
            <p:grpSpPr bwMode="auto">
              <a:xfrm>
                <a:off x="3312" y="960"/>
                <a:ext cx="384" cy="576"/>
                <a:chOff x="1296" y="816"/>
                <a:chExt cx="432" cy="576"/>
              </a:xfrm>
            </p:grpSpPr>
            <p:sp>
              <p:nvSpPr>
                <p:cNvPr id="15615" name="Line 7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16" name="Line 8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17" name="Line 81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45" name="Group 82"/>
              <p:cNvGrpSpPr>
                <a:grpSpLocks/>
              </p:cNvGrpSpPr>
              <p:nvPr/>
            </p:nvGrpSpPr>
            <p:grpSpPr bwMode="auto">
              <a:xfrm>
                <a:off x="3120" y="1344"/>
                <a:ext cx="144" cy="655"/>
                <a:chOff x="816" y="1200"/>
                <a:chExt cx="240" cy="528"/>
              </a:xfrm>
            </p:grpSpPr>
            <p:grpSp>
              <p:nvGrpSpPr>
                <p:cNvPr id="15603" name="Group 83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5610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1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2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3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4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604" name="Group 89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5605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6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7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8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9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546" name="Group 95"/>
              <p:cNvGrpSpPr>
                <a:grpSpLocks/>
              </p:cNvGrpSpPr>
              <p:nvPr/>
            </p:nvGrpSpPr>
            <p:grpSpPr bwMode="auto">
              <a:xfrm>
                <a:off x="3168" y="1999"/>
                <a:ext cx="336" cy="929"/>
                <a:chOff x="3360" y="1855"/>
                <a:chExt cx="336" cy="1073"/>
              </a:xfrm>
            </p:grpSpPr>
            <p:sp>
              <p:nvSpPr>
                <p:cNvPr id="15601" name="Line 96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02" name="Line 97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47" name="Group 98"/>
              <p:cNvGrpSpPr>
                <a:grpSpLocks/>
              </p:cNvGrpSpPr>
              <p:nvPr/>
            </p:nvGrpSpPr>
            <p:grpSpPr bwMode="auto">
              <a:xfrm>
                <a:off x="3168" y="768"/>
                <a:ext cx="336" cy="576"/>
                <a:chOff x="1152" y="624"/>
                <a:chExt cx="336" cy="576"/>
              </a:xfrm>
            </p:grpSpPr>
            <p:sp>
              <p:nvSpPr>
                <p:cNvPr id="15598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9" name="Line 100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00" name="Line 101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548" name="Line 102"/>
              <p:cNvSpPr>
                <a:spLocks noChangeShapeType="1"/>
              </p:cNvSpPr>
              <p:nvPr/>
            </p:nvSpPr>
            <p:spPr bwMode="auto">
              <a:xfrm>
                <a:off x="2976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9" name="Rectangle 103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550" name="Group 104"/>
              <p:cNvGrpSpPr>
                <a:grpSpLocks/>
              </p:cNvGrpSpPr>
              <p:nvPr/>
            </p:nvGrpSpPr>
            <p:grpSpPr bwMode="auto">
              <a:xfrm flipV="1">
                <a:off x="3312" y="1632"/>
                <a:ext cx="384" cy="576"/>
                <a:chOff x="1296" y="576"/>
                <a:chExt cx="432" cy="576"/>
              </a:xfrm>
            </p:grpSpPr>
            <p:sp>
              <p:nvSpPr>
                <p:cNvPr id="15595" name="Line 105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6" name="Line 106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7" name="Line 107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51" name="Group 108"/>
              <p:cNvGrpSpPr>
                <a:grpSpLocks/>
              </p:cNvGrpSpPr>
              <p:nvPr/>
            </p:nvGrpSpPr>
            <p:grpSpPr bwMode="auto">
              <a:xfrm>
                <a:off x="3552" y="1152"/>
                <a:ext cx="144" cy="768"/>
                <a:chOff x="4848" y="2544"/>
                <a:chExt cx="96" cy="768"/>
              </a:xfrm>
            </p:grpSpPr>
            <p:grpSp>
              <p:nvGrpSpPr>
                <p:cNvPr id="15581" name="Group 109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5589" name="Group 110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93" name="Line 1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94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90" name="Group 11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91" name="Line 1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92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582" name="Group 116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5583" name="Group 117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87" name="Line 1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88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84" name="Group 120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85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86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552" name="Group 123"/>
              <p:cNvGrpSpPr>
                <a:grpSpLocks/>
              </p:cNvGrpSpPr>
              <p:nvPr/>
            </p:nvGrpSpPr>
            <p:grpSpPr bwMode="auto">
              <a:xfrm flipH="1">
                <a:off x="3312" y="1152"/>
                <a:ext cx="144" cy="768"/>
                <a:chOff x="4848" y="2544"/>
                <a:chExt cx="96" cy="768"/>
              </a:xfrm>
            </p:grpSpPr>
            <p:grpSp>
              <p:nvGrpSpPr>
                <p:cNvPr id="15567" name="Group 124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5575" name="Group 125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79" name="Line 1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80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76" name="Group 12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77" name="Line 1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78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568" name="Group 131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5569" name="Group 132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73" name="Line 1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74" name="Oval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70" name="Group 135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71" name="Line 1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72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553" name="Group 138"/>
              <p:cNvGrpSpPr>
                <a:grpSpLocks/>
              </p:cNvGrpSpPr>
              <p:nvPr/>
            </p:nvGrpSpPr>
            <p:grpSpPr bwMode="auto">
              <a:xfrm>
                <a:off x="3456" y="2208"/>
                <a:ext cx="144" cy="528"/>
                <a:chOff x="1392" y="2016"/>
                <a:chExt cx="144" cy="384"/>
              </a:xfrm>
            </p:grpSpPr>
            <p:grpSp>
              <p:nvGrpSpPr>
                <p:cNvPr id="15555" name="Group 139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5562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3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4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5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6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56" name="Group 145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5557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58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59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1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554" name="Text Box 151"/>
              <p:cNvSpPr txBox="1">
                <a:spLocks noChangeArrowheads="1"/>
              </p:cNvSpPr>
              <p:nvPr/>
            </p:nvSpPr>
            <p:spPr bwMode="auto">
              <a:xfrm>
                <a:off x="3312" y="384"/>
                <a:ext cx="4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400" b="1">
                    <a:latin typeface="Times New Roman" pitchFamily="18" charset="0"/>
                  </a:rPr>
                  <a:t>EC</a:t>
                </a:r>
              </a:p>
            </p:txBody>
          </p:sp>
        </p:grpSp>
      </p:grpSp>
      <p:grpSp>
        <p:nvGrpSpPr>
          <p:cNvPr id="5190" name="Group 152"/>
          <p:cNvGrpSpPr>
            <a:grpSpLocks/>
          </p:cNvGrpSpPr>
          <p:nvPr/>
        </p:nvGrpSpPr>
        <p:grpSpPr bwMode="auto">
          <a:xfrm>
            <a:off x="5867400" y="3505200"/>
            <a:ext cx="0" cy="762000"/>
            <a:chOff x="3696" y="2208"/>
            <a:chExt cx="0" cy="480"/>
          </a:xfrm>
        </p:grpSpPr>
        <p:sp>
          <p:nvSpPr>
            <p:cNvPr id="15540" name="Line 153"/>
            <p:cNvSpPr>
              <a:spLocks noChangeShapeType="1"/>
            </p:cNvSpPr>
            <p:nvPr/>
          </p:nvSpPr>
          <p:spPr bwMode="auto">
            <a:xfrm flipV="1">
              <a:off x="3696" y="220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41" name="Line 154"/>
            <p:cNvSpPr>
              <a:spLocks noChangeShapeType="1"/>
            </p:cNvSpPr>
            <p:nvPr/>
          </p:nvSpPr>
          <p:spPr bwMode="auto">
            <a:xfrm>
              <a:off x="3696" y="244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91" name="Group 155"/>
          <p:cNvGrpSpPr>
            <a:grpSpLocks/>
          </p:cNvGrpSpPr>
          <p:nvPr/>
        </p:nvGrpSpPr>
        <p:grpSpPr bwMode="auto">
          <a:xfrm>
            <a:off x="4800600" y="2286000"/>
            <a:ext cx="0" cy="762000"/>
            <a:chOff x="3024" y="1440"/>
            <a:chExt cx="0" cy="480"/>
          </a:xfrm>
        </p:grpSpPr>
        <p:sp>
          <p:nvSpPr>
            <p:cNvPr id="15538" name="Line 156"/>
            <p:cNvSpPr>
              <a:spLocks noChangeShapeType="1"/>
            </p:cNvSpPr>
            <p:nvPr/>
          </p:nvSpPr>
          <p:spPr bwMode="auto">
            <a:xfrm flipV="1">
              <a:off x="3024" y="1440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39" name="Line 157"/>
            <p:cNvSpPr>
              <a:spLocks noChangeShapeType="1"/>
            </p:cNvSpPr>
            <p:nvPr/>
          </p:nvSpPr>
          <p:spPr bwMode="auto">
            <a:xfrm>
              <a:off x="3024" y="168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92" name="Group 158"/>
          <p:cNvGrpSpPr>
            <a:grpSpLocks/>
          </p:cNvGrpSpPr>
          <p:nvPr/>
        </p:nvGrpSpPr>
        <p:grpSpPr bwMode="auto">
          <a:xfrm>
            <a:off x="6096000" y="1981200"/>
            <a:ext cx="0" cy="1219200"/>
            <a:chOff x="3840" y="1248"/>
            <a:chExt cx="0" cy="768"/>
          </a:xfrm>
        </p:grpSpPr>
        <p:sp>
          <p:nvSpPr>
            <p:cNvPr id="15536" name="Line 159"/>
            <p:cNvSpPr>
              <a:spLocks noChangeShapeType="1"/>
            </p:cNvSpPr>
            <p:nvPr/>
          </p:nvSpPr>
          <p:spPr bwMode="auto">
            <a:xfrm flipV="1">
              <a:off x="3840" y="124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37" name="Line 160"/>
            <p:cNvSpPr>
              <a:spLocks noChangeShapeType="1"/>
            </p:cNvSpPr>
            <p:nvPr/>
          </p:nvSpPr>
          <p:spPr bwMode="auto">
            <a:xfrm>
              <a:off x="3840" y="177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95" name="Group 161"/>
          <p:cNvGrpSpPr>
            <a:grpSpLocks/>
          </p:cNvGrpSpPr>
          <p:nvPr/>
        </p:nvGrpSpPr>
        <p:grpSpPr bwMode="auto">
          <a:xfrm>
            <a:off x="2971800" y="609600"/>
            <a:ext cx="1600200" cy="3733800"/>
            <a:chOff x="1872" y="384"/>
            <a:chExt cx="1008" cy="2352"/>
          </a:xfrm>
        </p:grpSpPr>
        <p:grpSp>
          <p:nvGrpSpPr>
            <p:cNvPr id="15460" name="Group 162"/>
            <p:cNvGrpSpPr>
              <a:grpSpLocks/>
            </p:cNvGrpSpPr>
            <p:nvPr/>
          </p:nvGrpSpPr>
          <p:grpSpPr bwMode="auto">
            <a:xfrm flipV="1">
              <a:off x="2208" y="1536"/>
              <a:ext cx="384" cy="576"/>
              <a:chOff x="1296" y="576"/>
              <a:chExt cx="432" cy="576"/>
            </a:xfrm>
          </p:grpSpPr>
          <p:sp>
            <p:nvSpPr>
              <p:cNvPr id="15533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4" name="Line 16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5" name="Line 16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461" name="Text Box 166"/>
            <p:cNvSpPr txBox="1">
              <a:spLocks noChangeArrowheads="1"/>
            </p:cNvSpPr>
            <p:nvPr/>
          </p:nvSpPr>
          <p:spPr bwMode="auto">
            <a:xfrm>
              <a:off x="2256" y="38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IC</a:t>
              </a:r>
            </a:p>
          </p:txBody>
        </p:sp>
        <p:grpSp>
          <p:nvGrpSpPr>
            <p:cNvPr id="15462" name="Group 167"/>
            <p:cNvGrpSpPr>
              <a:grpSpLocks/>
            </p:cNvGrpSpPr>
            <p:nvPr/>
          </p:nvGrpSpPr>
          <p:grpSpPr bwMode="auto">
            <a:xfrm>
              <a:off x="1872" y="768"/>
              <a:ext cx="1008" cy="1968"/>
              <a:chOff x="1872" y="768"/>
              <a:chExt cx="1008" cy="1968"/>
            </a:xfrm>
          </p:grpSpPr>
          <p:grpSp>
            <p:nvGrpSpPr>
              <p:cNvPr id="15463" name="Group 168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15530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1" name="Line 17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2" name="Line 171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64" name="Group 172"/>
              <p:cNvGrpSpPr>
                <a:grpSpLocks/>
              </p:cNvGrpSpPr>
              <p:nvPr/>
            </p:nvGrpSpPr>
            <p:grpSpPr bwMode="auto">
              <a:xfrm>
                <a:off x="2016" y="1344"/>
                <a:ext cx="384" cy="1392"/>
                <a:chOff x="1104" y="1200"/>
                <a:chExt cx="384" cy="1392"/>
              </a:xfrm>
            </p:grpSpPr>
            <p:grpSp>
              <p:nvGrpSpPr>
                <p:cNvPr id="15515" name="Group 173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15518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5525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6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7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8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9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19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5520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1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2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3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4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516" name="Line 186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17" name="Line 187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65" name="Group 188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576"/>
                <a:chOff x="1152" y="624"/>
                <a:chExt cx="336" cy="576"/>
              </a:xfrm>
            </p:grpSpPr>
            <p:sp>
              <p:nvSpPr>
                <p:cNvPr id="15512" name="Line 1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13" name="Line 190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14" name="Line 191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466" name="Line 192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467" name="Group 193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15500" name="Group 194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5510" name="Line 1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11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1" name="Group 197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5508" name="Line 1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09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2" name="Group 200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5506" name="Line 2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07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3" name="Group 203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5504" name="Line 2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05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468" name="Rectangle 206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469" name="Group 207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15488" name="Group 208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5498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99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" name="Group 211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5496" name="Line 2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97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" name="Group 214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5494" name="Line 2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95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491" name="Group 217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5492" name="Line 2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93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470" name="Line 220"/>
              <p:cNvSpPr>
                <a:spLocks noChangeShapeType="1"/>
              </p:cNvSpPr>
              <p:nvPr/>
            </p:nvSpPr>
            <p:spPr bwMode="auto">
              <a:xfrm flipH="1">
                <a:off x="2400" y="2544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471" name="Group 221"/>
              <p:cNvGrpSpPr>
                <a:grpSpLocks/>
              </p:cNvGrpSpPr>
              <p:nvPr/>
            </p:nvGrpSpPr>
            <p:grpSpPr bwMode="auto">
              <a:xfrm>
                <a:off x="2304" y="2112"/>
                <a:ext cx="144" cy="432"/>
                <a:chOff x="1392" y="2016"/>
                <a:chExt cx="144" cy="384"/>
              </a:xfrm>
            </p:grpSpPr>
            <p:grpSp>
              <p:nvGrpSpPr>
                <p:cNvPr id="15476" name="Group 222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5483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4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7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477" name="Group 228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5478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79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0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1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2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472" name="Line 234"/>
              <p:cNvSpPr>
                <a:spLocks noChangeShapeType="1"/>
              </p:cNvSpPr>
              <p:nvPr/>
            </p:nvSpPr>
            <p:spPr bwMode="auto">
              <a:xfrm>
                <a:off x="2688" y="96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3" name="Line 235"/>
              <p:cNvSpPr>
                <a:spLocks noChangeShapeType="1"/>
              </p:cNvSpPr>
              <p:nvPr/>
            </p:nvSpPr>
            <p:spPr bwMode="auto">
              <a:xfrm flipV="1">
                <a:off x="2688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4" name="Line 236"/>
              <p:cNvSpPr>
                <a:spLocks noChangeShapeType="1"/>
              </p:cNvSpPr>
              <p:nvPr/>
            </p:nvSpPr>
            <p:spPr bwMode="auto">
              <a:xfrm flipV="1">
                <a:off x="2496" y="211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5" name="Line 237"/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380" name="Line 238"/>
          <p:cNvSpPr>
            <a:spLocks noChangeShapeType="1"/>
          </p:cNvSpPr>
          <p:nvPr/>
        </p:nvSpPr>
        <p:spPr bwMode="auto">
          <a:xfrm flipH="1">
            <a:off x="7315200" y="38862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89" name="Group 239"/>
          <p:cNvGrpSpPr>
            <a:grpSpLocks/>
          </p:cNvGrpSpPr>
          <p:nvPr/>
        </p:nvGrpSpPr>
        <p:grpSpPr bwMode="auto">
          <a:xfrm>
            <a:off x="6553200" y="1524000"/>
            <a:ext cx="1219200" cy="2514600"/>
            <a:chOff x="4128" y="960"/>
            <a:chExt cx="768" cy="1584"/>
          </a:xfrm>
        </p:grpSpPr>
        <p:sp>
          <p:nvSpPr>
            <p:cNvPr id="15454" name="Line 240"/>
            <p:cNvSpPr>
              <a:spLocks noChangeShapeType="1"/>
            </p:cNvSpPr>
            <p:nvPr/>
          </p:nvSpPr>
          <p:spPr bwMode="auto">
            <a:xfrm>
              <a:off x="4896" y="96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5" name="Line 241"/>
            <p:cNvSpPr>
              <a:spLocks noChangeShapeType="1"/>
            </p:cNvSpPr>
            <p:nvPr/>
          </p:nvSpPr>
          <p:spPr bwMode="auto">
            <a:xfrm flipV="1">
              <a:off x="4896" y="158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6" name="Line 242"/>
            <p:cNvSpPr>
              <a:spLocks noChangeShapeType="1"/>
            </p:cNvSpPr>
            <p:nvPr/>
          </p:nvSpPr>
          <p:spPr bwMode="auto">
            <a:xfrm flipV="1">
              <a:off x="4752" y="235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7" name="Line 243"/>
            <p:cNvSpPr>
              <a:spLocks noChangeShapeType="1"/>
            </p:cNvSpPr>
            <p:nvPr/>
          </p:nvSpPr>
          <p:spPr bwMode="auto">
            <a:xfrm>
              <a:off x="4752" y="211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8" name="Line 244"/>
            <p:cNvSpPr>
              <a:spLocks noChangeShapeType="1"/>
            </p:cNvSpPr>
            <p:nvPr/>
          </p:nvSpPr>
          <p:spPr bwMode="auto">
            <a:xfrm flipV="1">
              <a:off x="4128" y="163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9" name="Line 245"/>
            <p:cNvSpPr>
              <a:spLocks noChangeShapeType="1"/>
            </p:cNvSpPr>
            <p:nvPr/>
          </p:nvSpPr>
          <p:spPr bwMode="auto">
            <a:xfrm>
              <a:off x="4128" y="139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490" name="Group 246"/>
          <p:cNvGrpSpPr>
            <a:grpSpLocks/>
          </p:cNvGrpSpPr>
          <p:nvPr/>
        </p:nvGrpSpPr>
        <p:grpSpPr bwMode="auto">
          <a:xfrm>
            <a:off x="6477000" y="609600"/>
            <a:ext cx="1600200" cy="3581400"/>
            <a:chOff x="4080" y="384"/>
            <a:chExt cx="1008" cy="2256"/>
          </a:xfrm>
        </p:grpSpPr>
        <p:grpSp>
          <p:nvGrpSpPr>
            <p:cNvPr id="15385" name="Group 247"/>
            <p:cNvGrpSpPr>
              <a:grpSpLocks/>
            </p:cNvGrpSpPr>
            <p:nvPr/>
          </p:nvGrpSpPr>
          <p:grpSpPr bwMode="auto">
            <a:xfrm>
              <a:off x="4416" y="960"/>
              <a:ext cx="384" cy="576"/>
              <a:chOff x="1296" y="816"/>
              <a:chExt cx="432" cy="576"/>
            </a:xfrm>
          </p:grpSpPr>
          <p:sp>
            <p:nvSpPr>
              <p:cNvPr id="15451" name="Line 248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2" name="Line 249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3" name="Line 250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6" name="Group 251"/>
            <p:cNvGrpSpPr>
              <a:grpSpLocks/>
            </p:cNvGrpSpPr>
            <p:nvPr/>
          </p:nvGrpSpPr>
          <p:grpSpPr bwMode="auto">
            <a:xfrm>
              <a:off x="4224" y="1344"/>
              <a:ext cx="144" cy="528"/>
              <a:chOff x="816" y="1200"/>
              <a:chExt cx="240" cy="528"/>
            </a:xfrm>
          </p:grpSpPr>
          <p:grpSp>
            <p:nvGrpSpPr>
              <p:cNvPr id="15439" name="Group 252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15446" name="Oval 25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7" name="Oval 25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8" name="Oval 25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9" name="Oval 25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50" name="Oval 25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40" name="Group 258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15441" name="Oval 259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2" name="Oval 260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3" name="Oval 261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4" name="Oval 262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5" name="Oval 263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387" name="Line 264"/>
            <p:cNvSpPr>
              <a:spLocks noChangeShapeType="1"/>
            </p:cNvSpPr>
            <p:nvPr/>
          </p:nvSpPr>
          <p:spPr bwMode="auto">
            <a:xfrm>
              <a:off x="4272" y="264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Line 265"/>
            <p:cNvSpPr>
              <a:spLocks noChangeShapeType="1"/>
            </p:cNvSpPr>
            <p:nvPr/>
          </p:nvSpPr>
          <p:spPr bwMode="auto">
            <a:xfrm>
              <a:off x="4272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89" name="Group 266"/>
            <p:cNvGrpSpPr>
              <a:grpSpLocks/>
            </p:cNvGrpSpPr>
            <p:nvPr/>
          </p:nvGrpSpPr>
          <p:grpSpPr bwMode="auto">
            <a:xfrm>
              <a:off x="4272" y="768"/>
              <a:ext cx="336" cy="576"/>
              <a:chOff x="1152" y="624"/>
              <a:chExt cx="336" cy="576"/>
            </a:xfrm>
          </p:grpSpPr>
          <p:sp>
            <p:nvSpPr>
              <p:cNvPr id="15436" name="Line 267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7" name="Line 268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8" name="Line 269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90" name="Line 270"/>
            <p:cNvSpPr>
              <a:spLocks noChangeShapeType="1"/>
            </p:cNvSpPr>
            <p:nvPr/>
          </p:nvSpPr>
          <p:spPr bwMode="auto">
            <a:xfrm>
              <a:off x="4080" y="768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91" name="Group 271"/>
            <p:cNvGrpSpPr>
              <a:grpSpLocks/>
            </p:cNvGrpSpPr>
            <p:nvPr/>
          </p:nvGrpSpPr>
          <p:grpSpPr bwMode="auto">
            <a:xfrm>
              <a:off x="4608" y="1248"/>
              <a:ext cx="192" cy="576"/>
              <a:chOff x="1488" y="1152"/>
              <a:chExt cx="192" cy="576"/>
            </a:xfrm>
          </p:grpSpPr>
          <p:grpSp>
            <p:nvGrpSpPr>
              <p:cNvPr id="15424" name="Group 272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15434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35" name="Oval 27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25" name="Group 275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15432" name="Line 276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33" name="Oval 277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26" name="Group 278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15430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31" name="Oval 280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27" name="Group 281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1542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29" name="Oval 283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392" name="Rectangle 284"/>
            <p:cNvSpPr>
              <a:spLocks noChangeArrowheads="1"/>
            </p:cNvSpPr>
            <p:nvPr/>
          </p:nvSpPr>
          <p:spPr bwMode="auto">
            <a:xfrm>
              <a:off x="4560" y="1152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93" name="Group 285"/>
            <p:cNvGrpSpPr>
              <a:grpSpLocks/>
            </p:cNvGrpSpPr>
            <p:nvPr/>
          </p:nvGrpSpPr>
          <p:grpSpPr bwMode="auto">
            <a:xfrm>
              <a:off x="4416" y="1248"/>
              <a:ext cx="192" cy="576"/>
              <a:chOff x="1296" y="1152"/>
              <a:chExt cx="192" cy="576"/>
            </a:xfrm>
          </p:grpSpPr>
          <p:grpSp>
            <p:nvGrpSpPr>
              <p:cNvPr id="15412" name="Group 286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15422" name="Line 28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23" name="Oval 28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13" name="Group 289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15420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21" name="Oval 29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14" name="Group 292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15418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19" name="Oval 29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15" name="Group 295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15416" name="Line 296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17" name="Oval 297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394" name="Group 298"/>
            <p:cNvGrpSpPr>
              <a:grpSpLocks/>
            </p:cNvGrpSpPr>
            <p:nvPr/>
          </p:nvGrpSpPr>
          <p:grpSpPr bwMode="auto">
            <a:xfrm flipV="1">
              <a:off x="4416" y="1536"/>
              <a:ext cx="384" cy="576"/>
              <a:chOff x="1296" y="576"/>
              <a:chExt cx="432" cy="576"/>
            </a:xfrm>
          </p:grpSpPr>
          <p:sp>
            <p:nvSpPr>
              <p:cNvPr id="15409" name="Line 29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0" name="Line 30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1" name="Line 301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95" name="Group 302"/>
            <p:cNvGrpSpPr>
              <a:grpSpLocks/>
            </p:cNvGrpSpPr>
            <p:nvPr/>
          </p:nvGrpSpPr>
          <p:grpSpPr bwMode="auto">
            <a:xfrm>
              <a:off x="4560" y="2112"/>
              <a:ext cx="144" cy="336"/>
              <a:chOff x="1392" y="2016"/>
              <a:chExt cx="144" cy="384"/>
            </a:xfrm>
          </p:grpSpPr>
          <p:grpSp>
            <p:nvGrpSpPr>
              <p:cNvPr id="15397" name="Group 303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5404" name="Oval 30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5" name="Oval 30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6" name="Oval 30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7" name="Oval 30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8" name="Oval 30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8" name="Group 309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5399" name="Oval 31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0" name="Oval 31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1" name="Oval 31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2" name="Oval 31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3" name="Oval 31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396" name="Text Box 315"/>
            <p:cNvSpPr txBox="1">
              <a:spLocks noChangeArrowheads="1"/>
            </p:cNvSpPr>
            <p:nvPr/>
          </p:nvSpPr>
          <p:spPr bwMode="auto">
            <a:xfrm>
              <a:off x="4416" y="384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CC</a:t>
              </a:r>
            </a:p>
          </p:txBody>
        </p:sp>
      </p:grpSp>
      <p:sp>
        <p:nvSpPr>
          <p:cNvPr id="15383" name="Text Box 316"/>
          <p:cNvSpPr txBox="1">
            <a:spLocks noChangeArrowheads="1"/>
          </p:cNvSpPr>
          <p:nvPr/>
        </p:nvSpPr>
        <p:spPr bwMode="auto">
          <a:xfrm>
            <a:off x="6172200" y="228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SSC</a:t>
            </a:r>
          </a:p>
        </p:txBody>
      </p:sp>
    </p:spTree>
    <p:extLst>
      <p:ext uri="{BB962C8B-B14F-4D97-AF65-F5344CB8AC3E}">
        <p14:creationId xmlns:p14="http://schemas.microsoft.com/office/powerpoint/2010/main" val="212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5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5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5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3" grpId="0" animBg="1"/>
      <p:bldP spid="5194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0" y="1371600"/>
            <a:ext cx="1600200" cy="3124200"/>
            <a:chOff x="4368" y="624"/>
            <a:chExt cx="1008" cy="1968"/>
          </a:xfrm>
        </p:grpSpPr>
        <p:grpSp>
          <p:nvGrpSpPr>
            <p:cNvPr id="16658" name="Group 3"/>
            <p:cNvGrpSpPr>
              <a:grpSpLocks/>
            </p:cNvGrpSpPr>
            <p:nvPr/>
          </p:nvGrpSpPr>
          <p:grpSpPr bwMode="auto">
            <a:xfrm>
              <a:off x="4368" y="624"/>
              <a:ext cx="1008" cy="1968"/>
              <a:chOff x="4368" y="624"/>
              <a:chExt cx="1008" cy="1968"/>
            </a:xfrm>
          </p:grpSpPr>
          <p:grpSp>
            <p:nvGrpSpPr>
              <p:cNvPr id="16673" name="Group 4"/>
              <p:cNvGrpSpPr>
                <a:grpSpLocks/>
              </p:cNvGrpSpPr>
              <p:nvPr/>
            </p:nvGrpSpPr>
            <p:grpSpPr bwMode="auto">
              <a:xfrm>
                <a:off x="4848" y="1008"/>
                <a:ext cx="192" cy="144"/>
                <a:chOff x="1392" y="3072"/>
                <a:chExt cx="192" cy="144"/>
              </a:xfrm>
            </p:grpSpPr>
            <p:sp>
              <p:nvSpPr>
                <p:cNvPr id="16739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40" name="Oval 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4" name="Group 7"/>
              <p:cNvGrpSpPr>
                <a:grpSpLocks/>
              </p:cNvGrpSpPr>
              <p:nvPr/>
            </p:nvGrpSpPr>
            <p:grpSpPr bwMode="auto">
              <a:xfrm flipV="1">
                <a:off x="4848" y="1632"/>
                <a:ext cx="192" cy="144"/>
                <a:chOff x="1392" y="3072"/>
                <a:chExt cx="192" cy="144"/>
              </a:xfrm>
            </p:grpSpPr>
            <p:sp>
              <p:nvSpPr>
                <p:cNvPr id="16737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8" name="Oval 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5" name="Group 10"/>
              <p:cNvGrpSpPr>
                <a:grpSpLocks/>
              </p:cNvGrpSpPr>
              <p:nvPr/>
            </p:nvGrpSpPr>
            <p:grpSpPr bwMode="auto">
              <a:xfrm flipH="1">
                <a:off x="4752" y="1008"/>
                <a:ext cx="192" cy="144"/>
                <a:chOff x="1392" y="3072"/>
                <a:chExt cx="192" cy="144"/>
              </a:xfrm>
            </p:grpSpPr>
            <p:sp>
              <p:nvSpPr>
                <p:cNvPr id="16735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6" name="Oval 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6" name="Group 13"/>
              <p:cNvGrpSpPr>
                <a:grpSpLocks/>
              </p:cNvGrpSpPr>
              <p:nvPr/>
            </p:nvGrpSpPr>
            <p:grpSpPr bwMode="auto">
              <a:xfrm flipH="1" flipV="1">
                <a:off x="4752" y="1632"/>
                <a:ext cx="192" cy="144"/>
                <a:chOff x="1392" y="3072"/>
                <a:chExt cx="192" cy="144"/>
              </a:xfrm>
            </p:grpSpPr>
            <p:sp>
              <p:nvSpPr>
                <p:cNvPr id="16733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4" name="Oval 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7" name="Group 16"/>
              <p:cNvGrpSpPr>
                <a:grpSpLocks/>
              </p:cNvGrpSpPr>
              <p:nvPr/>
            </p:nvGrpSpPr>
            <p:grpSpPr bwMode="auto">
              <a:xfrm>
                <a:off x="4704" y="816"/>
                <a:ext cx="384" cy="576"/>
                <a:chOff x="1296" y="816"/>
                <a:chExt cx="432" cy="576"/>
              </a:xfrm>
            </p:grpSpPr>
            <p:sp>
              <p:nvSpPr>
                <p:cNvPr id="16730" name="Line 1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1" name="Line 1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2" name="Line 19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8" name="Group 20"/>
              <p:cNvGrpSpPr>
                <a:grpSpLocks/>
              </p:cNvGrpSpPr>
              <p:nvPr/>
            </p:nvGrpSpPr>
            <p:grpSpPr bwMode="auto">
              <a:xfrm flipV="1">
                <a:off x="4704" y="1392"/>
                <a:ext cx="384" cy="576"/>
                <a:chOff x="1296" y="576"/>
                <a:chExt cx="432" cy="576"/>
              </a:xfrm>
            </p:grpSpPr>
            <p:sp>
              <p:nvSpPr>
                <p:cNvPr id="16727" name="Line 2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28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29" name="Line 23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9" name="Group 24"/>
              <p:cNvGrpSpPr>
                <a:grpSpLocks/>
              </p:cNvGrpSpPr>
              <p:nvPr/>
            </p:nvGrpSpPr>
            <p:grpSpPr bwMode="auto">
              <a:xfrm>
                <a:off x="4512" y="1200"/>
                <a:ext cx="384" cy="1392"/>
                <a:chOff x="1104" y="1200"/>
                <a:chExt cx="384" cy="1392"/>
              </a:xfrm>
            </p:grpSpPr>
            <p:grpSp>
              <p:nvGrpSpPr>
                <p:cNvPr id="16712" name="Group 25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16715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6722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3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4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5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6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716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6717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18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19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0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1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713" name="Line 38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14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80" name="Group 40"/>
              <p:cNvGrpSpPr>
                <a:grpSpLocks/>
              </p:cNvGrpSpPr>
              <p:nvPr/>
            </p:nvGrpSpPr>
            <p:grpSpPr bwMode="auto">
              <a:xfrm>
                <a:off x="4560" y="624"/>
                <a:ext cx="336" cy="576"/>
                <a:chOff x="1152" y="624"/>
                <a:chExt cx="336" cy="576"/>
              </a:xfrm>
            </p:grpSpPr>
            <p:sp>
              <p:nvSpPr>
                <p:cNvPr id="16709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10" name="Line 4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11" name="Line 4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681" name="Line 44"/>
              <p:cNvSpPr>
                <a:spLocks noChangeShapeType="1"/>
              </p:cNvSpPr>
              <p:nvPr/>
            </p:nvSpPr>
            <p:spPr bwMode="auto">
              <a:xfrm>
                <a:off x="4368" y="62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682" name="Group 45"/>
              <p:cNvGrpSpPr>
                <a:grpSpLocks/>
              </p:cNvGrpSpPr>
              <p:nvPr/>
            </p:nvGrpSpPr>
            <p:grpSpPr bwMode="auto">
              <a:xfrm>
                <a:off x="4896" y="1104"/>
                <a:ext cx="192" cy="576"/>
                <a:chOff x="1488" y="1152"/>
                <a:chExt cx="192" cy="576"/>
              </a:xfrm>
            </p:grpSpPr>
            <p:grpSp>
              <p:nvGrpSpPr>
                <p:cNvPr id="16697" name="Group 46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6707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08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98" name="Group 49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6705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06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99" name="Group 52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6703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04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700" name="Group 55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6701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02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683" name="Line 58"/>
              <p:cNvSpPr>
                <a:spLocks noChangeShapeType="1"/>
              </p:cNvSpPr>
              <p:nvPr/>
            </p:nvSpPr>
            <p:spPr bwMode="auto">
              <a:xfrm flipH="1">
                <a:off x="4896" y="240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684" name="Group 59"/>
              <p:cNvGrpSpPr>
                <a:grpSpLocks/>
              </p:cNvGrpSpPr>
              <p:nvPr/>
            </p:nvGrpSpPr>
            <p:grpSpPr bwMode="auto">
              <a:xfrm>
                <a:off x="4800" y="1968"/>
                <a:ext cx="144" cy="432"/>
                <a:chOff x="1392" y="2016"/>
                <a:chExt cx="144" cy="384"/>
              </a:xfrm>
            </p:grpSpPr>
            <p:grpSp>
              <p:nvGrpSpPr>
                <p:cNvPr id="16685" name="Group 6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692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3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5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6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86" name="Group 6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687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8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8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0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1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6659" name="Rectangle 72"/>
            <p:cNvSpPr>
              <a:spLocks noChangeArrowheads="1"/>
            </p:cNvSpPr>
            <p:nvPr/>
          </p:nvSpPr>
          <p:spPr bwMode="auto">
            <a:xfrm>
              <a:off x="4848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660" name="Group 73"/>
            <p:cNvGrpSpPr>
              <a:grpSpLocks/>
            </p:cNvGrpSpPr>
            <p:nvPr/>
          </p:nvGrpSpPr>
          <p:grpSpPr bwMode="auto">
            <a:xfrm>
              <a:off x="4704" y="1104"/>
              <a:ext cx="192" cy="576"/>
              <a:chOff x="1296" y="1152"/>
              <a:chExt cx="192" cy="576"/>
            </a:xfrm>
          </p:grpSpPr>
          <p:grpSp>
            <p:nvGrpSpPr>
              <p:cNvPr id="16661" name="Group 7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16671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72" name="Oval 7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62" name="Group 7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16669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70" name="Oval 7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63" name="Group 8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16667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8" name="Oval 8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64" name="Group 8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16665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6" name="Oval 8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387" name="Group 127"/>
          <p:cNvGrpSpPr>
            <a:grpSpLocks/>
          </p:cNvGrpSpPr>
          <p:nvPr/>
        </p:nvGrpSpPr>
        <p:grpSpPr bwMode="auto">
          <a:xfrm>
            <a:off x="1828800" y="1981200"/>
            <a:ext cx="304800" cy="228600"/>
            <a:chOff x="1392" y="3072"/>
            <a:chExt cx="192" cy="144"/>
          </a:xfrm>
        </p:grpSpPr>
        <p:sp>
          <p:nvSpPr>
            <p:cNvPr id="16656" name="Line 128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7" name="Oval 129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88" name="Group 130"/>
          <p:cNvGrpSpPr>
            <a:grpSpLocks/>
          </p:cNvGrpSpPr>
          <p:nvPr/>
        </p:nvGrpSpPr>
        <p:grpSpPr bwMode="auto">
          <a:xfrm flipH="1" flipV="1">
            <a:off x="1676400" y="2971800"/>
            <a:ext cx="304800" cy="228600"/>
            <a:chOff x="1392" y="3072"/>
            <a:chExt cx="192" cy="144"/>
          </a:xfrm>
        </p:grpSpPr>
        <p:sp>
          <p:nvSpPr>
            <p:cNvPr id="16654" name="Line 131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5" name="Oval 132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89" name="Group 133"/>
          <p:cNvGrpSpPr>
            <a:grpSpLocks/>
          </p:cNvGrpSpPr>
          <p:nvPr/>
        </p:nvGrpSpPr>
        <p:grpSpPr bwMode="auto">
          <a:xfrm flipH="1">
            <a:off x="1676400" y="1981200"/>
            <a:ext cx="304800" cy="228600"/>
            <a:chOff x="1392" y="3072"/>
            <a:chExt cx="192" cy="144"/>
          </a:xfrm>
        </p:grpSpPr>
        <p:sp>
          <p:nvSpPr>
            <p:cNvPr id="16652" name="Line 134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3" name="Oval 135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90" name="Group 136"/>
          <p:cNvGrpSpPr>
            <a:grpSpLocks/>
          </p:cNvGrpSpPr>
          <p:nvPr/>
        </p:nvGrpSpPr>
        <p:grpSpPr bwMode="auto">
          <a:xfrm flipV="1">
            <a:off x="1828800" y="2971800"/>
            <a:ext cx="304800" cy="228600"/>
            <a:chOff x="1392" y="3072"/>
            <a:chExt cx="192" cy="144"/>
          </a:xfrm>
        </p:grpSpPr>
        <p:sp>
          <p:nvSpPr>
            <p:cNvPr id="16650" name="Line 137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1" name="Oval 138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824" name="Group 368"/>
          <p:cNvGrpSpPr>
            <a:grpSpLocks/>
          </p:cNvGrpSpPr>
          <p:nvPr/>
        </p:nvGrpSpPr>
        <p:grpSpPr bwMode="auto">
          <a:xfrm>
            <a:off x="5029200" y="1371600"/>
            <a:ext cx="1600200" cy="3429000"/>
            <a:chOff x="3168" y="864"/>
            <a:chExt cx="1008" cy="2160"/>
          </a:xfrm>
        </p:grpSpPr>
        <p:grpSp>
          <p:nvGrpSpPr>
            <p:cNvPr id="16565" name="Group 86"/>
            <p:cNvGrpSpPr>
              <a:grpSpLocks/>
            </p:cNvGrpSpPr>
            <p:nvPr/>
          </p:nvGrpSpPr>
          <p:grpSpPr bwMode="auto">
            <a:xfrm>
              <a:off x="3504" y="1200"/>
              <a:ext cx="384" cy="864"/>
              <a:chOff x="3504" y="1200"/>
              <a:chExt cx="384" cy="864"/>
            </a:xfrm>
          </p:grpSpPr>
          <p:sp>
            <p:nvSpPr>
              <p:cNvPr id="16610" name="Rectangle 87"/>
              <p:cNvSpPr>
                <a:spLocks noChangeArrowheads="1"/>
              </p:cNvSpPr>
              <p:nvPr/>
            </p:nvSpPr>
            <p:spPr bwMode="auto">
              <a:xfrm>
                <a:off x="3648" y="1248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611" name="Group 88"/>
              <p:cNvGrpSpPr>
                <a:grpSpLocks/>
              </p:cNvGrpSpPr>
              <p:nvPr/>
            </p:nvGrpSpPr>
            <p:grpSpPr bwMode="auto">
              <a:xfrm>
                <a:off x="3504" y="1200"/>
                <a:ext cx="384" cy="864"/>
                <a:chOff x="4032" y="1200"/>
                <a:chExt cx="384" cy="864"/>
              </a:xfrm>
            </p:grpSpPr>
            <p:grpSp>
              <p:nvGrpSpPr>
                <p:cNvPr id="16612" name="Group 89"/>
                <p:cNvGrpSpPr>
                  <a:grpSpLocks/>
                </p:cNvGrpSpPr>
                <p:nvPr/>
              </p:nvGrpSpPr>
              <p:grpSpPr bwMode="auto">
                <a:xfrm>
                  <a:off x="4224" y="1344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16638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8" name="Line 9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9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39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6" name="Line 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7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40" name="Group 96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4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5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41" name="Group 99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2" name="Line 1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3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613" name="Group 102"/>
                <p:cNvGrpSpPr>
                  <a:grpSpLocks/>
                </p:cNvGrpSpPr>
                <p:nvPr/>
              </p:nvGrpSpPr>
              <p:grpSpPr bwMode="auto">
                <a:xfrm>
                  <a:off x="4032" y="1344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16626" name="Group 103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36" name="Line 1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37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27" name="Group 106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34" name="Line 10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35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28" name="Group 109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32" name="Line 1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33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29" name="Group 112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30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31" name="Oval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614" name="Group 115"/>
                <p:cNvGrpSpPr>
                  <a:grpSpLocks/>
                </p:cNvGrpSpPr>
                <p:nvPr/>
              </p:nvGrpSpPr>
              <p:grpSpPr bwMode="auto">
                <a:xfrm flipH="1">
                  <a:off x="4032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16624" name="Line 1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2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15" name="Group 118"/>
                <p:cNvGrpSpPr>
                  <a:grpSpLocks/>
                </p:cNvGrpSpPr>
                <p:nvPr/>
              </p:nvGrpSpPr>
              <p:grpSpPr bwMode="auto">
                <a:xfrm flipH="1" flipV="1">
                  <a:off x="4032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16622" name="Line 1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23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16" name="Group 121"/>
                <p:cNvGrpSpPr>
                  <a:grpSpLocks/>
                </p:cNvGrpSpPr>
                <p:nvPr/>
              </p:nvGrpSpPr>
              <p:grpSpPr bwMode="auto">
                <a:xfrm>
                  <a:off x="4224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16620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2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17" name="Group 124"/>
                <p:cNvGrpSpPr>
                  <a:grpSpLocks/>
                </p:cNvGrpSpPr>
                <p:nvPr/>
              </p:nvGrpSpPr>
              <p:grpSpPr bwMode="auto">
                <a:xfrm flipV="1">
                  <a:off x="4224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16618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9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6566" name="Group 139"/>
            <p:cNvGrpSpPr>
              <a:grpSpLocks/>
            </p:cNvGrpSpPr>
            <p:nvPr/>
          </p:nvGrpSpPr>
          <p:grpSpPr bwMode="auto">
            <a:xfrm>
              <a:off x="3168" y="864"/>
              <a:ext cx="1008" cy="2160"/>
              <a:chOff x="3696" y="864"/>
              <a:chExt cx="1008" cy="2160"/>
            </a:xfrm>
          </p:grpSpPr>
          <p:grpSp>
            <p:nvGrpSpPr>
              <p:cNvPr id="16567" name="Group 140"/>
              <p:cNvGrpSpPr>
                <a:grpSpLocks/>
              </p:cNvGrpSpPr>
              <p:nvPr/>
            </p:nvGrpSpPr>
            <p:grpSpPr bwMode="auto">
              <a:xfrm>
                <a:off x="4032" y="1056"/>
                <a:ext cx="384" cy="576"/>
                <a:chOff x="1296" y="816"/>
                <a:chExt cx="432" cy="576"/>
              </a:xfrm>
            </p:grpSpPr>
            <p:sp>
              <p:nvSpPr>
                <p:cNvPr id="16607" name="Line 141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08" name="Line 14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09" name="Line 143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68" name="Group 144"/>
              <p:cNvGrpSpPr>
                <a:grpSpLocks/>
              </p:cNvGrpSpPr>
              <p:nvPr/>
            </p:nvGrpSpPr>
            <p:grpSpPr bwMode="auto">
              <a:xfrm>
                <a:off x="3840" y="1440"/>
                <a:ext cx="144" cy="655"/>
                <a:chOff x="816" y="1200"/>
                <a:chExt cx="240" cy="528"/>
              </a:xfrm>
            </p:grpSpPr>
            <p:grpSp>
              <p:nvGrpSpPr>
                <p:cNvPr id="16595" name="Group 145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6602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3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4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5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6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96" name="Group 151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6597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8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9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0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1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69" name="Group 157"/>
              <p:cNvGrpSpPr>
                <a:grpSpLocks/>
              </p:cNvGrpSpPr>
              <p:nvPr/>
            </p:nvGrpSpPr>
            <p:grpSpPr bwMode="auto">
              <a:xfrm>
                <a:off x="3888" y="2095"/>
                <a:ext cx="336" cy="929"/>
                <a:chOff x="3360" y="1855"/>
                <a:chExt cx="336" cy="1073"/>
              </a:xfrm>
            </p:grpSpPr>
            <p:sp>
              <p:nvSpPr>
                <p:cNvPr id="16593" name="Line 158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4" name="Line 159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570" name="Line 160"/>
              <p:cNvSpPr>
                <a:spLocks noChangeShapeType="1"/>
              </p:cNvSpPr>
              <p:nvPr/>
            </p:nvSpPr>
            <p:spPr bwMode="auto">
              <a:xfrm>
                <a:off x="369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571" name="Group 161"/>
              <p:cNvGrpSpPr>
                <a:grpSpLocks/>
              </p:cNvGrpSpPr>
              <p:nvPr/>
            </p:nvGrpSpPr>
            <p:grpSpPr bwMode="auto">
              <a:xfrm flipV="1">
                <a:off x="4032" y="1632"/>
                <a:ext cx="384" cy="576"/>
                <a:chOff x="1296" y="576"/>
                <a:chExt cx="432" cy="576"/>
              </a:xfrm>
            </p:grpSpPr>
            <p:sp>
              <p:nvSpPr>
                <p:cNvPr id="16590" name="Line 16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1" name="Line 163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2" name="Line 164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572" name="Line 165"/>
              <p:cNvSpPr>
                <a:spLocks noChangeShapeType="1"/>
              </p:cNvSpPr>
              <p:nvPr/>
            </p:nvSpPr>
            <p:spPr bwMode="auto">
              <a:xfrm flipH="1">
                <a:off x="4224" y="2832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573" name="Group 166"/>
              <p:cNvGrpSpPr>
                <a:grpSpLocks/>
              </p:cNvGrpSpPr>
              <p:nvPr/>
            </p:nvGrpSpPr>
            <p:grpSpPr bwMode="auto">
              <a:xfrm>
                <a:off x="4176" y="2208"/>
                <a:ext cx="144" cy="624"/>
                <a:chOff x="1392" y="2016"/>
                <a:chExt cx="144" cy="384"/>
              </a:xfrm>
            </p:grpSpPr>
            <p:grpSp>
              <p:nvGrpSpPr>
                <p:cNvPr id="16578" name="Group 167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585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6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7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8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9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79" name="Group 173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580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1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2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3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4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74" name="Group 179"/>
              <p:cNvGrpSpPr>
                <a:grpSpLocks/>
              </p:cNvGrpSpPr>
              <p:nvPr/>
            </p:nvGrpSpPr>
            <p:grpSpPr bwMode="auto">
              <a:xfrm>
                <a:off x="3888" y="864"/>
                <a:ext cx="336" cy="576"/>
                <a:chOff x="1152" y="624"/>
                <a:chExt cx="336" cy="576"/>
              </a:xfrm>
            </p:grpSpPr>
            <p:sp>
              <p:nvSpPr>
                <p:cNvPr id="16575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76" name="Line 181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77" name="Line 182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392" name="Group 183"/>
          <p:cNvGrpSpPr>
            <a:grpSpLocks/>
          </p:cNvGrpSpPr>
          <p:nvPr/>
        </p:nvGrpSpPr>
        <p:grpSpPr bwMode="auto">
          <a:xfrm>
            <a:off x="304800" y="1371600"/>
            <a:ext cx="3962400" cy="3124200"/>
            <a:chOff x="480" y="624"/>
            <a:chExt cx="2496" cy="1968"/>
          </a:xfrm>
        </p:grpSpPr>
        <p:grpSp>
          <p:nvGrpSpPr>
            <p:cNvPr id="16494" name="Group 184"/>
            <p:cNvGrpSpPr>
              <a:grpSpLocks/>
            </p:cNvGrpSpPr>
            <p:nvPr/>
          </p:nvGrpSpPr>
          <p:grpSpPr bwMode="auto">
            <a:xfrm>
              <a:off x="1296" y="816"/>
              <a:ext cx="384" cy="576"/>
              <a:chOff x="1296" y="816"/>
              <a:chExt cx="432" cy="576"/>
            </a:xfrm>
          </p:grpSpPr>
          <p:sp>
            <p:nvSpPr>
              <p:cNvPr id="16562" name="Line 185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63" name="Line 186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64" name="Line 187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95" name="Group 188"/>
            <p:cNvGrpSpPr>
              <a:grpSpLocks/>
            </p:cNvGrpSpPr>
            <p:nvPr/>
          </p:nvGrpSpPr>
          <p:grpSpPr bwMode="auto">
            <a:xfrm flipV="1">
              <a:off x="1296" y="1488"/>
              <a:ext cx="384" cy="576"/>
              <a:chOff x="1296" y="576"/>
              <a:chExt cx="432" cy="576"/>
            </a:xfrm>
          </p:grpSpPr>
          <p:sp>
            <p:nvSpPr>
              <p:cNvPr id="16559" name="Line 18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60" name="Line 19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61" name="Line 191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496" name="Line 192"/>
            <p:cNvSpPr>
              <a:spLocks noChangeShapeType="1"/>
            </p:cNvSpPr>
            <p:nvPr/>
          </p:nvSpPr>
          <p:spPr bwMode="auto">
            <a:xfrm flipH="1">
              <a:off x="1478" y="2383"/>
              <a:ext cx="10" cy="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97" name="Group 193"/>
            <p:cNvGrpSpPr>
              <a:grpSpLocks/>
            </p:cNvGrpSpPr>
            <p:nvPr/>
          </p:nvGrpSpPr>
          <p:grpSpPr bwMode="auto">
            <a:xfrm>
              <a:off x="1104" y="1200"/>
              <a:ext cx="384" cy="1392"/>
              <a:chOff x="1104" y="1200"/>
              <a:chExt cx="384" cy="1392"/>
            </a:xfrm>
          </p:grpSpPr>
          <p:grpSp>
            <p:nvGrpSpPr>
              <p:cNvPr id="16544" name="Group 194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16547" name="Group 195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6554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5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6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7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8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48" name="Group 201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6549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0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1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2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3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545" name="Line 207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6" name="Line 208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98" name="Group 209"/>
            <p:cNvGrpSpPr>
              <a:grpSpLocks/>
            </p:cNvGrpSpPr>
            <p:nvPr/>
          </p:nvGrpSpPr>
          <p:grpSpPr bwMode="auto">
            <a:xfrm>
              <a:off x="1152" y="624"/>
              <a:ext cx="336" cy="576"/>
              <a:chOff x="1152" y="624"/>
              <a:chExt cx="336" cy="576"/>
            </a:xfrm>
          </p:grpSpPr>
          <p:sp>
            <p:nvSpPr>
              <p:cNvPr id="16541" name="Line 210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2" name="Line 211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3" name="Line 212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499" name="Line 213"/>
            <p:cNvSpPr>
              <a:spLocks noChangeShapeType="1"/>
            </p:cNvSpPr>
            <p:nvPr/>
          </p:nvSpPr>
          <p:spPr bwMode="auto">
            <a:xfrm>
              <a:off x="960" y="62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0" name="Rectangle 214"/>
            <p:cNvSpPr>
              <a:spLocks noChangeArrowheads="1"/>
            </p:cNvSpPr>
            <p:nvPr/>
          </p:nvSpPr>
          <p:spPr bwMode="auto">
            <a:xfrm>
              <a:off x="1440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501" name="Group 215"/>
            <p:cNvGrpSpPr>
              <a:grpSpLocks/>
            </p:cNvGrpSpPr>
            <p:nvPr/>
          </p:nvGrpSpPr>
          <p:grpSpPr bwMode="auto">
            <a:xfrm>
              <a:off x="1392" y="2064"/>
              <a:ext cx="144" cy="336"/>
              <a:chOff x="1392" y="2016"/>
              <a:chExt cx="144" cy="384"/>
            </a:xfrm>
          </p:grpSpPr>
          <p:grpSp>
            <p:nvGrpSpPr>
              <p:cNvPr id="16529" name="Group 216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6536" name="Oval 21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7" name="Oval 21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8" name="Oval 21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9" name="Oval 22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40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30" name="Group 222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6531" name="Oval 22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2" name="Oval 22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3" name="Oval 22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4" name="Oval 22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5" name="Oval 22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502" name="Line 228"/>
            <p:cNvSpPr>
              <a:spLocks noChangeShapeType="1"/>
            </p:cNvSpPr>
            <p:nvPr/>
          </p:nvSpPr>
          <p:spPr bwMode="auto">
            <a:xfrm>
              <a:off x="480" y="2592"/>
              <a:ext cx="2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503" name="Group 229"/>
            <p:cNvGrpSpPr>
              <a:grpSpLocks/>
            </p:cNvGrpSpPr>
            <p:nvPr/>
          </p:nvGrpSpPr>
          <p:grpSpPr bwMode="auto">
            <a:xfrm>
              <a:off x="1440" y="1104"/>
              <a:ext cx="192" cy="576"/>
              <a:chOff x="1488" y="1152"/>
              <a:chExt cx="192" cy="576"/>
            </a:xfrm>
          </p:grpSpPr>
          <p:grpSp>
            <p:nvGrpSpPr>
              <p:cNvPr id="16517" name="Group 23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16527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8" name="Oval 23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18" name="Group 23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16525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6" name="Oval 23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19" name="Group 23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16523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4" name="Oval 23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20" name="Group 23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16521" name="Line 24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2" name="Oval 24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504" name="Group 242"/>
            <p:cNvGrpSpPr>
              <a:grpSpLocks/>
            </p:cNvGrpSpPr>
            <p:nvPr/>
          </p:nvGrpSpPr>
          <p:grpSpPr bwMode="auto">
            <a:xfrm>
              <a:off x="1344" y="1104"/>
              <a:ext cx="192" cy="576"/>
              <a:chOff x="1296" y="1152"/>
              <a:chExt cx="192" cy="576"/>
            </a:xfrm>
          </p:grpSpPr>
          <p:grpSp>
            <p:nvGrpSpPr>
              <p:cNvPr id="16505" name="Group 243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16515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6" name="Oval 24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06" name="Group 246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16513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4" name="Oval 24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07" name="Group 249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16511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2" name="Oval 25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08" name="Group 252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16509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0" name="Oval 25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5855" name="Text Box 255"/>
          <p:cNvSpPr txBox="1">
            <a:spLocks noChangeArrowheads="1"/>
          </p:cNvSpPr>
          <p:nvPr/>
        </p:nvSpPr>
        <p:spPr bwMode="auto">
          <a:xfrm>
            <a:off x="3505200" y="685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sp>
        <p:nvSpPr>
          <p:cNvPr id="25856" name="Text Box 256"/>
          <p:cNvSpPr txBox="1">
            <a:spLocks noChangeArrowheads="1"/>
          </p:cNvSpPr>
          <p:nvPr/>
        </p:nvSpPr>
        <p:spPr bwMode="auto">
          <a:xfrm>
            <a:off x="5562600" y="6858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EC</a:t>
            </a:r>
          </a:p>
        </p:txBody>
      </p:sp>
      <p:sp>
        <p:nvSpPr>
          <p:cNvPr id="25857" name="Line 257"/>
          <p:cNvSpPr>
            <a:spLocks noChangeShapeType="1"/>
          </p:cNvSpPr>
          <p:nvPr/>
        </p:nvSpPr>
        <p:spPr bwMode="auto">
          <a:xfrm>
            <a:off x="5867400" y="47244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58" name="Line 258"/>
          <p:cNvSpPr>
            <a:spLocks noChangeShapeType="1"/>
          </p:cNvSpPr>
          <p:nvPr/>
        </p:nvSpPr>
        <p:spPr bwMode="auto">
          <a:xfrm>
            <a:off x="4419600" y="1676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59" name="Line 259"/>
          <p:cNvSpPr>
            <a:spLocks noChangeShapeType="1"/>
          </p:cNvSpPr>
          <p:nvPr/>
        </p:nvSpPr>
        <p:spPr bwMode="auto">
          <a:xfrm flipV="1">
            <a:off x="4419600" y="27432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0" name="Line 260"/>
          <p:cNvSpPr>
            <a:spLocks noChangeShapeType="1"/>
          </p:cNvSpPr>
          <p:nvPr/>
        </p:nvSpPr>
        <p:spPr bwMode="auto">
          <a:xfrm flipV="1">
            <a:off x="4114800" y="3581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1" name="Line 261"/>
          <p:cNvSpPr>
            <a:spLocks noChangeShapeType="1"/>
          </p:cNvSpPr>
          <p:nvPr/>
        </p:nvSpPr>
        <p:spPr bwMode="auto">
          <a:xfrm>
            <a:off x="4114800" y="3886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3" name="Line 263"/>
          <p:cNvSpPr>
            <a:spLocks noChangeShapeType="1"/>
          </p:cNvSpPr>
          <p:nvPr/>
        </p:nvSpPr>
        <p:spPr bwMode="auto">
          <a:xfrm>
            <a:off x="6172200" y="4038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6" name="Line 266"/>
          <p:cNvSpPr>
            <a:spLocks noChangeShapeType="1"/>
          </p:cNvSpPr>
          <p:nvPr/>
        </p:nvSpPr>
        <p:spPr bwMode="auto">
          <a:xfrm flipV="1">
            <a:off x="5105400" y="2438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7" name="Line 267"/>
          <p:cNvSpPr>
            <a:spLocks noChangeShapeType="1"/>
          </p:cNvSpPr>
          <p:nvPr/>
        </p:nvSpPr>
        <p:spPr bwMode="auto">
          <a:xfrm>
            <a:off x="5105400" y="2819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8" name="Text Box 268"/>
          <p:cNvSpPr txBox="1">
            <a:spLocks noChangeArrowheads="1"/>
          </p:cNvSpPr>
          <p:nvPr/>
        </p:nvSpPr>
        <p:spPr bwMode="auto">
          <a:xfrm>
            <a:off x="6324600" y="47244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>
                <a:latin typeface="Times New Roman" pitchFamily="18" charset="0"/>
              </a:rPr>
              <a:t>F</a:t>
            </a:r>
            <a:r>
              <a:rPr lang="en-GB" sz="2800" b="1" baseline="-25000">
                <a:latin typeface="Times New Roman" pitchFamily="18" charset="0"/>
              </a:rPr>
              <a:t>ex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16404" name="Line 296"/>
          <p:cNvSpPr>
            <a:spLocks noChangeShapeType="1"/>
          </p:cNvSpPr>
          <p:nvPr/>
        </p:nvSpPr>
        <p:spPr bwMode="auto">
          <a:xfrm flipH="1">
            <a:off x="7770813" y="414972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884" name="Group 369"/>
          <p:cNvGrpSpPr>
            <a:grpSpLocks/>
          </p:cNvGrpSpPr>
          <p:nvPr/>
        </p:nvGrpSpPr>
        <p:grpSpPr bwMode="auto">
          <a:xfrm>
            <a:off x="6932613" y="1341438"/>
            <a:ext cx="1600200" cy="3095625"/>
            <a:chOff x="4367" y="845"/>
            <a:chExt cx="1008" cy="1950"/>
          </a:xfrm>
        </p:grpSpPr>
        <p:grpSp>
          <p:nvGrpSpPr>
            <p:cNvPr id="16410" name="Group 355"/>
            <p:cNvGrpSpPr>
              <a:grpSpLocks/>
            </p:cNvGrpSpPr>
            <p:nvPr/>
          </p:nvGrpSpPr>
          <p:grpSpPr bwMode="auto">
            <a:xfrm>
              <a:off x="4367" y="845"/>
              <a:ext cx="1008" cy="1950"/>
              <a:chOff x="4367" y="845"/>
              <a:chExt cx="1008" cy="1950"/>
            </a:xfrm>
          </p:grpSpPr>
          <p:grpSp>
            <p:nvGrpSpPr>
              <p:cNvPr id="16452" name="Group 271"/>
              <p:cNvGrpSpPr>
                <a:grpSpLocks/>
              </p:cNvGrpSpPr>
              <p:nvPr/>
            </p:nvGrpSpPr>
            <p:grpSpPr bwMode="auto">
              <a:xfrm>
                <a:off x="4703" y="1037"/>
                <a:ext cx="384" cy="576"/>
                <a:chOff x="1296" y="816"/>
                <a:chExt cx="432" cy="576"/>
              </a:xfrm>
            </p:grpSpPr>
            <p:sp>
              <p:nvSpPr>
                <p:cNvPr id="16491" name="Line 27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92" name="Line 273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93" name="Line 274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53" name="Group 275"/>
              <p:cNvGrpSpPr>
                <a:grpSpLocks/>
              </p:cNvGrpSpPr>
              <p:nvPr/>
            </p:nvGrpSpPr>
            <p:grpSpPr bwMode="auto">
              <a:xfrm>
                <a:off x="4511" y="1421"/>
                <a:ext cx="138" cy="512"/>
                <a:chOff x="816" y="1200"/>
                <a:chExt cx="240" cy="528"/>
              </a:xfrm>
            </p:grpSpPr>
            <p:grpSp>
              <p:nvGrpSpPr>
                <p:cNvPr id="16479" name="Group 276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6486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7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8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9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90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80" name="Group 282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6481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2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3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4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5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454" name="Group 288"/>
              <p:cNvGrpSpPr>
                <a:grpSpLocks/>
              </p:cNvGrpSpPr>
              <p:nvPr/>
            </p:nvGrpSpPr>
            <p:grpSpPr bwMode="auto">
              <a:xfrm>
                <a:off x="4558" y="1888"/>
                <a:ext cx="337" cy="907"/>
                <a:chOff x="3360" y="1855"/>
                <a:chExt cx="336" cy="1073"/>
              </a:xfrm>
            </p:grpSpPr>
            <p:sp>
              <p:nvSpPr>
                <p:cNvPr id="16477" name="Line 289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78" name="Line 290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455" name="Line 291"/>
              <p:cNvSpPr>
                <a:spLocks noChangeShapeType="1"/>
              </p:cNvSpPr>
              <p:nvPr/>
            </p:nvSpPr>
            <p:spPr bwMode="auto">
              <a:xfrm>
                <a:off x="4367" y="845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456" name="Group 292"/>
              <p:cNvGrpSpPr>
                <a:grpSpLocks/>
              </p:cNvGrpSpPr>
              <p:nvPr/>
            </p:nvGrpSpPr>
            <p:grpSpPr bwMode="auto">
              <a:xfrm flipV="1">
                <a:off x="4703" y="1613"/>
                <a:ext cx="384" cy="576"/>
                <a:chOff x="1296" y="576"/>
                <a:chExt cx="432" cy="576"/>
              </a:xfrm>
            </p:grpSpPr>
            <p:sp>
              <p:nvSpPr>
                <p:cNvPr id="16474" name="Line 293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75" name="Line 294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76" name="Line 295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57" name="Group 297"/>
              <p:cNvGrpSpPr>
                <a:grpSpLocks/>
              </p:cNvGrpSpPr>
              <p:nvPr/>
            </p:nvGrpSpPr>
            <p:grpSpPr bwMode="auto">
              <a:xfrm>
                <a:off x="4830" y="2189"/>
                <a:ext cx="137" cy="425"/>
                <a:chOff x="1392" y="2016"/>
                <a:chExt cx="144" cy="384"/>
              </a:xfrm>
            </p:grpSpPr>
            <p:grpSp>
              <p:nvGrpSpPr>
                <p:cNvPr id="16462" name="Group 298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469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70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71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72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73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63" name="Group 304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464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5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6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7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8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458" name="Group 310"/>
              <p:cNvGrpSpPr>
                <a:grpSpLocks/>
              </p:cNvGrpSpPr>
              <p:nvPr/>
            </p:nvGrpSpPr>
            <p:grpSpPr bwMode="auto">
              <a:xfrm>
                <a:off x="4559" y="845"/>
                <a:ext cx="336" cy="576"/>
                <a:chOff x="1152" y="624"/>
                <a:chExt cx="336" cy="576"/>
              </a:xfrm>
            </p:grpSpPr>
            <p:sp>
              <p:nvSpPr>
                <p:cNvPr id="16459" name="Line 31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60" name="Line 31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61" name="Line 31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1" name="Group 314"/>
            <p:cNvGrpSpPr>
              <a:grpSpLocks/>
            </p:cNvGrpSpPr>
            <p:nvPr/>
          </p:nvGrpSpPr>
          <p:grpSpPr bwMode="auto">
            <a:xfrm>
              <a:off x="4703" y="1207"/>
              <a:ext cx="384" cy="864"/>
              <a:chOff x="3504" y="1200"/>
              <a:chExt cx="384" cy="864"/>
            </a:xfrm>
          </p:grpSpPr>
          <p:sp>
            <p:nvSpPr>
              <p:cNvPr id="16412" name="Rectangle 315"/>
              <p:cNvSpPr>
                <a:spLocks noChangeArrowheads="1"/>
              </p:cNvSpPr>
              <p:nvPr/>
            </p:nvSpPr>
            <p:spPr bwMode="auto">
              <a:xfrm>
                <a:off x="3648" y="1248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413" name="Group 316"/>
              <p:cNvGrpSpPr>
                <a:grpSpLocks/>
              </p:cNvGrpSpPr>
              <p:nvPr/>
            </p:nvGrpSpPr>
            <p:grpSpPr bwMode="auto">
              <a:xfrm>
                <a:off x="3504" y="1200"/>
                <a:ext cx="384" cy="864"/>
                <a:chOff x="4032" y="1200"/>
                <a:chExt cx="384" cy="864"/>
              </a:xfrm>
            </p:grpSpPr>
            <p:grpSp>
              <p:nvGrpSpPr>
                <p:cNvPr id="16414" name="Group 317"/>
                <p:cNvGrpSpPr>
                  <a:grpSpLocks/>
                </p:cNvGrpSpPr>
                <p:nvPr/>
              </p:nvGrpSpPr>
              <p:grpSpPr bwMode="auto">
                <a:xfrm>
                  <a:off x="4224" y="1344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16440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50" name="Line 3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1" name="Oval 3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41" name="Group 321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48" name="Line 3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9" name="Oval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42" name="Group 324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46" name="Line 3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7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43" name="Group 327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44" name="Line 3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5" name="Oval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415" name="Group 330"/>
                <p:cNvGrpSpPr>
                  <a:grpSpLocks/>
                </p:cNvGrpSpPr>
                <p:nvPr/>
              </p:nvGrpSpPr>
              <p:grpSpPr bwMode="auto">
                <a:xfrm>
                  <a:off x="4032" y="1344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16428" name="Group 331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38" name="Line 3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9" name="Oval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29" name="Group 334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36" name="Line 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7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30" name="Group 337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34" name="Line 3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5" name="Oval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31" name="Group 340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32" name="Line 3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3" name="Oval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416" name="Group 343"/>
                <p:cNvGrpSpPr>
                  <a:grpSpLocks/>
                </p:cNvGrpSpPr>
                <p:nvPr/>
              </p:nvGrpSpPr>
              <p:grpSpPr bwMode="auto">
                <a:xfrm flipH="1">
                  <a:off x="4032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16426" name="Line 3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7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17" name="Group 346"/>
                <p:cNvGrpSpPr>
                  <a:grpSpLocks/>
                </p:cNvGrpSpPr>
                <p:nvPr/>
              </p:nvGrpSpPr>
              <p:grpSpPr bwMode="auto">
                <a:xfrm flipH="1" flipV="1">
                  <a:off x="4032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16424" name="Line 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5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18" name="Group 349"/>
                <p:cNvGrpSpPr>
                  <a:grpSpLocks/>
                </p:cNvGrpSpPr>
                <p:nvPr/>
              </p:nvGrpSpPr>
              <p:grpSpPr bwMode="auto">
                <a:xfrm>
                  <a:off x="4224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16422" name="Line 3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3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19" name="Group 352"/>
                <p:cNvGrpSpPr>
                  <a:grpSpLocks/>
                </p:cNvGrpSpPr>
                <p:nvPr/>
              </p:nvGrpSpPr>
              <p:grpSpPr bwMode="auto">
                <a:xfrm flipV="1">
                  <a:off x="4224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16420" name="Line 3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1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25963" name="Line 363"/>
          <p:cNvSpPr>
            <a:spLocks noChangeShapeType="1"/>
          </p:cNvSpPr>
          <p:nvPr/>
        </p:nvSpPr>
        <p:spPr bwMode="auto">
          <a:xfrm flipV="1">
            <a:off x="8027988" y="3716338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65" name="Line 365"/>
          <p:cNvSpPr>
            <a:spLocks noChangeShapeType="1"/>
          </p:cNvSpPr>
          <p:nvPr/>
        </p:nvSpPr>
        <p:spPr bwMode="auto">
          <a:xfrm flipV="1">
            <a:off x="7019925" y="2708275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66" name="Line 366"/>
          <p:cNvSpPr>
            <a:spLocks noChangeShapeType="1"/>
          </p:cNvSpPr>
          <p:nvPr/>
        </p:nvSpPr>
        <p:spPr bwMode="auto">
          <a:xfrm>
            <a:off x="7019925" y="2255838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67" name="Text Box 367"/>
          <p:cNvSpPr txBox="1">
            <a:spLocks noChangeArrowheads="1"/>
          </p:cNvSpPr>
          <p:nvPr/>
        </p:nvSpPr>
        <p:spPr bwMode="auto">
          <a:xfrm>
            <a:off x="7410450" y="69215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C</a:t>
            </a:r>
            <a:r>
              <a:rPr lang="en-GB" sz="2400" b="1">
                <a:latin typeface="Times New Roman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512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55" grpId="0"/>
      <p:bldP spid="25857" grpId="0" animBg="1"/>
      <p:bldP spid="25858" grpId="0" animBg="1"/>
      <p:bldP spid="25859" grpId="0" animBg="1"/>
      <p:bldP spid="25860" grpId="0" animBg="1"/>
      <p:bldP spid="25861" grpId="0" animBg="1"/>
      <p:bldP spid="25863" grpId="0" animBg="1"/>
      <p:bldP spid="25866" grpId="0" animBg="1"/>
      <p:bldP spid="25867" grpId="0" animBg="1"/>
      <p:bldP spid="25868" grpId="0"/>
      <p:bldP spid="25963" grpId="0" animBg="1"/>
      <p:bldP spid="25965" grpId="0" animBg="1"/>
      <p:bldP spid="25966" grpId="0" animBg="1"/>
      <p:bldP spid="259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914882"/>
              </p:ext>
            </p:extLst>
          </p:nvPr>
        </p:nvGraphicFramePr>
        <p:xfrm>
          <a:off x="496888" y="815975"/>
          <a:ext cx="5715000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Munkalap" r:id="rId4" imgW="3448078" imgH="1609704" progId="Excel.Sheet.8">
                  <p:embed/>
                </p:oleObj>
              </mc:Choice>
              <mc:Fallback>
                <p:oleObj name="Munkalap" r:id="rId4" imgW="3448078" imgH="160970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815975"/>
                        <a:ext cx="5715000" cy="28416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86927"/>
              </p:ext>
            </p:extLst>
          </p:nvPr>
        </p:nvGraphicFramePr>
        <p:xfrm>
          <a:off x="465138" y="3306763"/>
          <a:ext cx="5762625" cy="286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Munkalap" r:id="rId6" imgW="3448078" imgH="1609704" progId="Excel.Sheet.8">
                  <p:embed/>
                </p:oleObj>
              </mc:Choice>
              <mc:Fallback>
                <p:oleObj name="Munkalap" r:id="rId6" imgW="3448078" imgH="160970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3306763"/>
                        <a:ext cx="5762625" cy="286543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Line 4"/>
          <p:cNvSpPr>
            <a:spLocks noChangeShapeType="1"/>
          </p:cNvSpPr>
          <p:nvPr/>
        </p:nvSpPr>
        <p:spPr bwMode="auto">
          <a:xfrm>
            <a:off x="4503738" y="1628775"/>
            <a:ext cx="0" cy="3200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>
            <a:off x="5157788" y="1447800"/>
            <a:ext cx="0" cy="3200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>
            <a:off x="2370138" y="21336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>
            <a:off x="5722938" y="16002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900113" y="180498"/>
            <a:ext cx="76327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NYÚJTÁSOS – RÖVIDÜLÉSES CIKLUS</a:t>
            </a:r>
            <a:endParaRPr lang="en-GB" sz="2400" b="1" dirty="0">
              <a:latin typeface="Times New Roman" pitchFamily="18" charset="0"/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4667250" y="1628775"/>
            <a:ext cx="0" cy="3313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8" name="Szövegdoboz 11"/>
          <p:cNvSpPr txBox="1">
            <a:spLocks noChangeArrowheads="1"/>
          </p:cNvSpPr>
          <p:nvPr/>
        </p:nvSpPr>
        <p:spPr bwMode="auto">
          <a:xfrm>
            <a:off x="4348163" y="1268413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B</a:t>
            </a:r>
            <a:endParaRPr lang="en-US" sz="1400" b="1" i="1"/>
          </a:p>
        </p:txBody>
      </p:sp>
      <p:sp>
        <p:nvSpPr>
          <p:cNvPr id="68619" name="Szövegdoboz 12"/>
          <p:cNvSpPr txBox="1">
            <a:spLocks noChangeArrowheads="1"/>
          </p:cNvSpPr>
          <p:nvPr/>
        </p:nvSpPr>
        <p:spPr bwMode="auto">
          <a:xfrm>
            <a:off x="4564063" y="1268413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C</a:t>
            </a:r>
            <a:endParaRPr lang="en-US" sz="1400" b="1" i="1"/>
          </a:p>
        </p:txBody>
      </p:sp>
      <p:sp>
        <p:nvSpPr>
          <p:cNvPr id="68620" name="Szövegdoboz 13"/>
          <p:cNvSpPr txBox="1">
            <a:spLocks noChangeArrowheads="1"/>
          </p:cNvSpPr>
          <p:nvPr/>
        </p:nvSpPr>
        <p:spPr bwMode="auto">
          <a:xfrm>
            <a:off x="4995863" y="1196975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D</a:t>
            </a:r>
            <a:endParaRPr lang="en-US" sz="1400" b="1" i="1"/>
          </a:p>
        </p:txBody>
      </p:sp>
      <p:sp>
        <p:nvSpPr>
          <p:cNvPr id="68621" name="Szövegdoboz 14"/>
          <p:cNvSpPr txBox="1">
            <a:spLocks noChangeArrowheads="1"/>
          </p:cNvSpPr>
          <p:nvPr/>
        </p:nvSpPr>
        <p:spPr bwMode="auto">
          <a:xfrm>
            <a:off x="5572125" y="1268413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E</a:t>
            </a:r>
            <a:endParaRPr lang="en-US" sz="1400" b="1" i="1"/>
          </a:p>
        </p:txBody>
      </p:sp>
      <p:sp>
        <p:nvSpPr>
          <p:cNvPr id="68622" name="Szövegdoboz 15"/>
          <p:cNvSpPr txBox="1">
            <a:spLocks noChangeArrowheads="1"/>
          </p:cNvSpPr>
          <p:nvPr/>
        </p:nvSpPr>
        <p:spPr bwMode="auto">
          <a:xfrm>
            <a:off x="2260600" y="1412875"/>
            <a:ext cx="28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A</a:t>
            </a:r>
            <a:endParaRPr lang="en-US" sz="1400" b="1" i="1"/>
          </a:p>
        </p:txBody>
      </p:sp>
      <p:sp>
        <p:nvSpPr>
          <p:cNvPr id="17" name="Szövegdoboz 16"/>
          <p:cNvSpPr txBox="1"/>
          <p:nvPr/>
        </p:nvSpPr>
        <p:spPr>
          <a:xfrm>
            <a:off x="6011863" y="1628775"/>
            <a:ext cx="2987675" cy="10779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sz="1600" dirty="0"/>
              <a:t>A-B: izometriás kontrakció</a:t>
            </a:r>
          </a:p>
          <a:p>
            <a:pPr>
              <a:defRPr/>
            </a:pPr>
            <a:r>
              <a:rPr lang="hu-HU" sz="1600" dirty="0"/>
              <a:t>B-D: Excentrikus kontrakció</a:t>
            </a:r>
          </a:p>
          <a:p>
            <a:pPr>
              <a:defRPr/>
            </a:pPr>
            <a:r>
              <a:rPr lang="hu-HU" sz="1600" dirty="0"/>
              <a:t>D-E: Koncentrikus kontrakció</a:t>
            </a:r>
          </a:p>
          <a:p>
            <a:pPr>
              <a:defRPr/>
            </a:pPr>
            <a:r>
              <a:rPr lang="hu-HU" sz="1600" dirty="0"/>
              <a:t>B-C: </a:t>
            </a:r>
            <a:r>
              <a:rPr lang="hu-HU" sz="1600" dirty="0" err="1"/>
              <a:t>short</a:t>
            </a:r>
            <a:r>
              <a:rPr lang="hu-HU" sz="1600" dirty="0"/>
              <a:t> </a:t>
            </a:r>
            <a:r>
              <a:rPr lang="hu-HU" sz="1600" dirty="0" err="1"/>
              <a:t>rahge</a:t>
            </a:r>
            <a:r>
              <a:rPr lang="hu-HU" sz="1600" dirty="0"/>
              <a:t> </a:t>
            </a:r>
            <a:r>
              <a:rPr lang="hu-HU" sz="1600" dirty="0" err="1"/>
              <a:t>stiffness</a:t>
            </a:r>
            <a:r>
              <a:rPr lang="hu-HU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34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animBg="1"/>
      <p:bldP spid="78853" grpId="0" animBg="1"/>
      <p:bldP spid="78854" grpId="0" animBg="1"/>
      <p:bldP spid="788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944015"/>
              </p:ext>
            </p:extLst>
          </p:nvPr>
        </p:nvGraphicFramePr>
        <p:xfrm>
          <a:off x="3128963" y="44450"/>
          <a:ext cx="5481637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Worksheet" r:id="rId7" imgW="3648572" imgH="1724266" progId="Excel.Sheet.8">
                  <p:embed/>
                </p:oleObj>
              </mc:Choice>
              <mc:Fallback>
                <p:oleObj name="Worksheet" r:id="rId7" imgW="3648572" imgH="172426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44450"/>
                        <a:ext cx="5481637" cy="33512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609999"/>
              </p:ext>
            </p:extLst>
          </p:nvPr>
        </p:nvGraphicFramePr>
        <p:xfrm>
          <a:off x="3124200" y="2940050"/>
          <a:ext cx="54864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Worksheet" r:id="rId9" imgW="3657961" imgH="1724266" progId="Excel.Sheet.8">
                  <p:embed/>
                </p:oleObj>
              </mc:Choice>
              <mc:Fallback>
                <p:oleObj name="Worksheet" r:id="rId9" imgW="3657961" imgH="172426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940050"/>
                        <a:ext cx="5486400" cy="2895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77416" y="3397250"/>
            <a:ext cx="2743200" cy="94615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800" b="1" dirty="0">
                <a:latin typeface="Times New Roman" pitchFamily="18" charset="0"/>
              </a:rPr>
              <a:t>EMG</a:t>
            </a:r>
            <a:r>
              <a:rPr lang="hu-HU" sz="2800" b="1" dirty="0">
                <a:latin typeface="Times New Roman" pitchFamily="18" charset="0"/>
              </a:rPr>
              <a:t>,</a:t>
            </a:r>
            <a:r>
              <a:rPr lang="en-GB" sz="2800" b="1" dirty="0">
                <a:latin typeface="Times New Roman" pitchFamily="18" charset="0"/>
              </a:rPr>
              <a:t> </a:t>
            </a:r>
            <a:r>
              <a:rPr lang="en-GB" sz="2800" b="1" dirty="0" err="1">
                <a:latin typeface="Times New Roman" pitchFamily="18" charset="0"/>
              </a:rPr>
              <a:t>Vastus</a:t>
            </a:r>
            <a:r>
              <a:rPr lang="en-GB" sz="2800" b="1" dirty="0">
                <a:latin typeface="Times New Roman" pitchFamily="18" charset="0"/>
              </a:rPr>
              <a:t> </a:t>
            </a:r>
            <a:r>
              <a:rPr lang="en-GB" sz="2800" b="1" dirty="0" err="1">
                <a:latin typeface="Times New Roman" pitchFamily="18" charset="0"/>
              </a:rPr>
              <a:t>lateralis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>
            <a:off x="6096000" y="806450"/>
            <a:ext cx="457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>
            <a:off x="6683375" y="3397250"/>
            <a:ext cx="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6629400" y="1968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en-GB" sz="2400" b="1" baseline="-25000">
                <a:solidFill>
                  <a:schemeClr val="bg1"/>
                </a:solidFill>
                <a:latin typeface="Times New Roman" pitchFamily="18" charset="0"/>
              </a:rPr>
              <a:t>ecc</a:t>
            </a:r>
            <a:endParaRPr lang="en-GB" sz="2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5791200" y="14160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  <a:latin typeface="Times New Roman" pitchFamily="18" charset="0"/>
              </a:rPr>
              <a:t>IC</a:t>
            </a:r>
          </a:p>
        </p:txBody>
      </p:sp>
      <p:sp>
        <p:nvSpPr>
          <p:cNvPr id="112650" name="Line 10"/>
          <p:cNvSpPr>
            <a:spLocks noChangeShapeType="1"/>
          </p:cNvSpPr>
          <p:nvPr/>
        </p:nvSpPr>
        <p:spPr bwMode="auto">
          <a:xfrm>
            <a:off x="6629400" y="1187450"/>
            <a:ext cx="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1" name="Line 11"/>
          <p:cNvSpPr>
            <a:spLocks noChangeShapeType="1"/>
          </p:cNvSpPr>
          <p:nvPr/>
        </p:nvSpPr>
        <p:spPr bwMode="auto">
          <a:xfrm>
            <a:off x="7010400" y="806450"/>
            <a:ext cx="0" cy="1219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6553200" y="156845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  <a:latin typeface="Times New Roman" pitchFamily="18" charset="0"/>
              </a:rPr>
              <a:t>EC</a:t>
            </a:r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7086600" y="156845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  <a:latin typeface="Times New Roman" pitchFamily="18" charset="0"/>
              </a:rPr>
              <a:t>CC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6588125" y="708025"/>
            <a:ext cx="431800" cy="4248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539552" y="5589240"/>
            <a:ext cx="799306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/>
              <a:t>Feltételezhetően a </a:t>
            </a:r>
            <a:r>
              <a:rPr lang="hu-HU" dirty="0" err="1"/>
              <a:t>short</a:t>
            </a:r>
            <a:r>
              <a:rPr lang="hu-HU" dirty="0"/>
              <a:t> </a:t>
            </a:r>
            <a:r>
              <a:rPr lang="hu-HU" dirty="0" err="1"/>
              <a:t>range</a:t>
            </a:r>
            <a:r>
              <a:rPr lang="hu-HU" dirty="0"/>
              <a:t> </a:t>
            </a:r>
            <a:r>
              <a:rPr lang="hu-HU" dirty="0" err="1"/>
              <a:t>stiffnessnek</a:t>
            </a:r>
            <a:r>
              <a:rPr lang="hu-HU" dirty="0"/>
              <a:t> </a:t>
            </a:r>
            <a:r>
              <a:rPr lang="hu-HU" dirty="0" err="1"/>
              <a:t>a</a:t>
            </a:r>
            <a:r>
              <a:rPr lang="hu-HU" dirty="0"/>
              <a:t> passzív elasztikus elemek megnyújtása az oka. Ezt követően  a nyújtás hatására a nyújtási reflex révén  új motoros egység is bekapcsolásra került, amit a megnövekedett EMG </a:t>
            </a:r>
            <a:r>
              <a:rPr lang="hu-HU" dirty="0" smtClean="0"/>
              <a:t>amplitúdó </a:t>
            </a:r>
            <a:r>
              <a:rPr lang="hu-HU" dirty="0"/>
              <a:t>jelez.</a:t>
            </a:r>
            <a:endParaRPr 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1216" y="157162"/>
            <a:ext cx="2895600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</a:rPr>
              <a:t>Forgatónyomaték – idő görbe</a:t>
            </a:r>
            <a:endParaRPr lang="en-GB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9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12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112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112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12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 animBg="1"/>
      <p:bldP spid="112647" grpId="0" animBg="1"/>
      <p:bldP spid="112648" grpId="0" build="p" autoUpdateAnimBg="0" advAuto="1000"/>
      <p:bldP spid="112649" grpId="0" build="p" autoUpdateAnimBg="0"/>
      <p:bldP spid="112650" grpId="0" animBg="1"/>
      <p:bldP spid="112651" grpId="0" animBg="1"/>
      <p:bldP spid="112652" grpId="0" build="p" autoUpdateAnimBg="0"/>
      <p:bldP spid="112653" grpId="0" build="p" autoUpdateAnimBg="0"/>
      <p:bldP spid="1126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128963" y="533400"/>
          <a:ext cx="5367337" cy="312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Worksheet" r:id="rId7" imgW="3571858" imgH="1609614" progId="Excel.Sheet.8">
                  <p:embed/>
                </p:oleObj>
              </mc:Choice>
              <mc:Fallback>
                <p:oleObj name="Worksheet" r:id="rId7" imgW="3571858" imgH="160961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533400"/>
                        <a:ext cx="5367337" cy="312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041664"/>
              </p:ext>
            </p:extLst>
          </p:nvPr>
        </p:nvGraphicFramePr>
        <p:xfrm>
          <a:off x="3124200" y="3429000"/>
          <a:ext cx="54864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Worksheet" r:id="rId9" imgW="3657961" imgH="1724266" progId="Excel.Sheet.8">
                  <p:embed/>
                </p:oleObj>
              </mc:Choice>
              <mc:Fallback>
                <p:oleObj name="Worksheet" r:id="rId9" imgW="3657961" imgH="172426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429000"/>
                        <a:ext cx="5486400" cy="28956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1392" y="1392872"/>
            <a:ext cx="2895600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</a:rPr>
              <a:t>Forgatónyomaték – idő görbe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1000" y="3886200"/>
            <a:ext cx="274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800" b="1">
                <a:solidFill>
                  <a:schemeClr val="bg1"/>
                </a:solidFill>
                <a:latin typeface="Times New Roman" pitchFamily="18" charset="0"/>
              </a:rPr>
              <a:t>EMG</a:t>
            </a:r>
            <a:r>
              <a:rPr lang="hu-HU" sz="2800" b="1">
                <a:solidFill>
                  <a:schemeClr val="bg1"/>
                </a:solidFill>
                <a:latin typeface="Times New Roman" pitchFamily="18" charset="0"/>
              </a:rPr>
              <a:t>,</a:t>
            </a:r>
            <a:r>
              <a:rPr lang="en-GB" sz="2800" b="1">
                <a:solidFill>
                  <a:schemeClr val="bg1"/>
                </a:solidFill>
                <a:latin typeface="Times New Roman" pitchFamily="18" charset="0"/>
              </a:rPr>
              <a:t> Vastus lateralis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6096000" y="1295400"/>
            <a:ext cx="457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6683375" y="3886200"/>
            <a:ext cx="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629400" y="6858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M</a:t>
            </a:r>
            <a:r>
              <a:rPr lang="en-GB" sz="2400" b="1" baseline="-25000">
                <a:latin typeface="Times New Roman" pitchFamily="18" charset="0"/>
              </a:rPr>
              <a:t>ecc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791200" y="1905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66294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7010400" y="12954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6553200" y="20574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latin typeface="Times New Roman" pitchFamily="18" charset="0"/>
              </a:rPr>
              <a:t>EC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086600" y="20574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latin typeface="Times New Roman" pitchFamily="18" charset="0"/>
              </a:rPr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106900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8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8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39" grpId="0" animBg="1"/>
      <p:bldP spid="18440" grpId="0" build="p" autoUpdateAnimBg="0" advAuto="1000"/>
      <p:bldP spid="18441" grpId="0" build="p" autoUpdateAnimBg="0"/>
      <p:bldP spid="18442" grpId="0" animBg="1"/>
      <p:bldP spid="18443" grpId="0" animBg="1"/>
      <p:bldP spid="18444" grpId="0" build="p" autoUpdateAnimBg="0"/>
      <p:bldP spid="1844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648200" y="1219200"/>
          <a:ext cx="45339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Chart" r:id="rId6" imgW="4534340" imgH="2486447" progId="Excel.Chart.8">
                  <p:embed/>
                </p:oleObj>
              </mc:Choice>
              <mc:Fallback>
                <p:oleObj name="Chart" r:id="rId6" imgW="4534340" imgH="24864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5339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648200" y="3505200"/>
          <a:ext cx="45339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Chart" r:id="rId8" imgW="4534340" imgH="2486447" progId="Excel.Chart.8">
                  <p:embed/>
                </p:oleObj>
              </mc:Choice>
              <mc:Fallback>
                <p:oleObj name="Chart" r:id="rId8" imgW="4534340" imgH="24864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505200"/>
                        <a:ext cx="45339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314950" y="2438400"/>
            <a:ext cx="91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229350" y="2438400"/>
            <a:ext cx="0" cy="2971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91150" y="2133600"/>
            <a:ext cx="1752600" cy="274638"/>
            <a:chOff x="1920" y="1183"/>
            <a:chExt cx="1104" cy="173"/>
          </a:xfrm>
        </p:grpSpPr>
        <p:sp>
          <p:nvSpPr>
            <p:cNvPr id="2078" name="Text Box 7"/>
            <p:cNvSpPr txBox="1">
              <a:spLocks noChangeArrowheads="1"/>
            </p:cNvSpPr>
            <p:nvPr/>
          </p:nvSpPr>
          <p:spPr bwMode="auto">
            <a:xfrm>
              <a:off x="2544" y="1183"/>
              <a:ext cx="4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200">
                  <a:latin typeface="Times New Roman" pitchFamily="18" charset="0"/>
                </a:rPr>
                <a:t>0.6 M</a:t>
              </a:r>
              <a:r>
                <a:rPr lang="hu-HU" sz="1200" baseline="-25000">
                  <a:latin typeface="Times New Roman" pitchFamily="18" charset="0"/>
                </a:rPr>
                <a:t>0</a:t>
              </a:r>
              <a:endParaRPr lang="en-GB" sz="1200" baseline="-25000">
                <a:latin typeface="Times New Roman" pitchFamily="18" charset="0"/>
              </a:endParaRPr>
            </a:p>
          </p:txBody>
        </p:sp>
        <p:sp>
          <p:nvSpPr>
            <p:cNvPr id="2079" name="Text Box 8"/>
            <p:cNvSpPr txBox="1">
              <a:spLocks noChangeArrowheads="1"/>
            </p:cNvSpPr>
            <p:nvPr/>
          </p:nvSpPr>
          <p:spPr bwMode="auto">
            <a:xfrm>
              <a:off x="1920" y="1183"/>
              <a:ext cx="6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200">
                  <a:latin typeface="Times New Roman" pitchFamily="18" charset="0"/>
                </a:rPr>
                <a:t>Thereshold</a:t>
              </a:r>
              <a:endParaRPr lang="en-GB" sz="1200">
                <a:latin typeface="Times New Roman" pitchFamily="18" charset="0"/>
              </a:endParaRPr>
            </a:p>
          </p:txBody>
        </p:sp>
      </p:grp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543550" y="48768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IC</a:t>
            </a:r>
            <a:endParaRPr lang="en-GB" sz="1400" b="1">
              <a:latin typeface="Times New Roman" pitchFamily="18" charset="0"/>
            </a:endParaRPr>
          </a:p>
        </p:txBody>
      </p:sp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4648200" y="1219200"/>
          <a:ext cx="45339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Chart" r:id="rId10" imgW="4534340" imgH="2486447" progId="Excel.Chart.8">
                  <p:embed/>
                </p:oleObj>
              </mc:Choice>
              <mc:Fallback>
                <p:oleObj name="Chart" r:id="rId10" imgW="4534340" imgH="24864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5339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57725" y="2133600"/>
            <a:ext cx="4467225" cy="3886200"/>
            <a:chOff x="1458" y="1152"/>
            <a:chExt cx="2814" cy="2448"/>
          </a:xfrm>
        </p:grpSpPr>
        <p:graphicFrame>
          <p:nvGraphicFramePr>
            <p:cNvPr id="2055" name="Object 12"/>
            <p:cNvGraphicFramePr>
              <a:graphicFrameLocks noChangeAspect="1"/>
            </p:cNvGraphicFramePr>
            <p:nvPr/>
          </p:nvGraphicFramePr>
          <p:xfrm>
            <a:off x="1458" y="2028"/>
            <a:ext cx="2814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7" name="Chart" r:id="rId12" imgW="4543733" imgH="2495817" progId="Excel.Chart.8">
                    <p:embed/>
                  </p:oleObj>
                </mc:Choice>
                <mc:Fallback>
                  <p:oleObj name="Chart" r:id="rId12" imgW="4543733" imgH="2495817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8" y="2028"/>
                          <a:ext cx="2814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71" name="Group 13"/>
            <p:cNvGrpSpPr>
              <a:grpSpLocks/>
            </p:cNvGrpSpPr>
            <p:nvPr/>
          </p:nvGrpSpPr>
          <p:grpSpPr bwMode="auto">
            <a:xfrm>
              <a:off x="1872" y="1152"/>
              <a:ext cx="1152" cy="2064"/>
              <a:chOff x="1968" y="1248"/>
              <a:chExt cx="1152" cy="2064"/>
            </a:xfrm>
          </p:grpSpPr>
          <p:sp>
            <p:nvSpPr>
              <p:cNvPr id="2072" name="Line 14"/>
              <p:cNvSpPr>
                <a:spLocks noChangeShapeType="1"/>
              </p:cNvSpPr>
              <p:nvPr/>
            </p:nvSpPr>
            <p:spPr bwMode="auto">
              <a:xfrm>
                <a:off x="1968" y="1440"/>
                <a:ext cx="576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Line 15"/>
              <p:cNvSpPr>
                <a:spLocks noChangeShapeType="1"/>
              </p:cNvSpPr>
              <p:nvPr/>
            </p:nvSpPr>
            <p:spPr bwMode="auto">
              <a:xfrm>
                <a:off x="2544" y="1440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4" name="Group 16"/>
              <p:cNvGrpSpPr>
                <a:grpSpLocks/>
              </p:cNvGrpSpPr>
              <p:nvPr/>
            </p:nvGrpSpPr>
            <p:grpSpPr bwMode="auto">
              <a:xfrm>
                <a:off x="2016" y="1248"/>
                <a:ext cx="1104" cy="173"/>
                <a:chOff x="1920" y="1183"/>
                <a:chExt cx="1104" cy="173"/>
              </a:xfrm>
            </p:grpSpPr>
            <p:sp>
              <p:nvSpPr>
                <p:cNvPr id="207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544" y="1183"/>
                  <a:ext cx="48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hu-HU" sz="1200">
                      <a:latin typeface="Times New Roman" pitchFamily="18" charset="0"/>
                    </a:rPr>
                    <a:t>0.6 M</a:t>
                  </a:r>
                  <a:r>
                    <a:rPr lang="hu-HU" sz="1200" baseline="-25000">
                      <a:latin typeface="Times New Roman" pitchFamily="18" charset="0"/>
                    </a:rPr>
                    <a:t>0</a:t>
                  </a:r>
                  <a:endParaRPr lang="en-GB" sz="1200" baseline="-25000">
                    <a:latin typeface="Times New Roman" pitchFamily="18" charset="0"/>
                  </a:endParaRPr>
                </a:p>
              </p:txBody>
            </p:sp>
            <p:sp>
              <p:nvSpPr>
                <p:cNvPr id="207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920" y="1183"/>
                  <a:ext cx="62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hu-HU" sz="1200">
                      <a:latin typeface="Times New Roman" pitchFamily="18" charset="0"/>
                    </a:rPr>
                    <a:t>Thereshold</a:t>
                  </a:r>
                  <a:endParaRPr lang="en-GB" sz="12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075" name="Text Box 19"/>
              <p:cNvSpPr txBox="1">
                <a:spLocks noChangeArrowheads="1"/>
              </p:cNvSpPr>
              <p:nvPr/>
            </p:nvSpPr>
            <p:spPr bwMode="auto">
              <a:xfrm>
                <a:off x="2112" y="2976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hu-HU" sz="1400" b="1">
                    <a:latin typeface="Times New Roman" pitchFamily="18" charset="0"/>
                  </a:rPr>
                  <a:t>IC</a:t>
                </a:r>
                <a:endParaRPr lang="en-GB" sz="1400" b="1">
                  <a:latin typeface="Times New Roman" pitchFamily="18" charset="0"/>
                </a:endParaRPr>
              </a:p>
            </p:txBody>
          </p:sp>
        </p:grpSp>
      </p:grp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7600950" y="1752600"/>
            <a:ext cx="0" cy="3581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762750" y="48768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  <a:latin typeface="Times New Roman" pitchFamily="18" charset="0"/>
              </a:rPr>
              <a:t>EC</a:t>
            </a:r>
            <a:endParaRPr lang="en-GB" sz="1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15382" name="Object 22"/>
          <p:cNvGraphicFramePr>
            <a:graphicFrameLocks noChangeAspect="1"/>
          </p:cNvGraphicFramePr>
          <p:nvPr/>
        </p:nvGraphicFramePr>
        <p:xfrm>
          <a:off x="4648200" y="1219200"/>
          <a:ext cx="45339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Chart" r:id="rId14" imgW="4534340" imgH="2486447" progId="Excel.Chart.8">
                  <p:embed/>
                </p:oleObj>
              </mc:Choice>
              <mc:Fallback>
                <p:oleObj name="Chart" r:id="rId14" imgW="4534340" imgH="24864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5339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4657725" y="3524250"/>
            <a:ext cx="4467225" cy="2495550"/>
            <a:chOff x="1458" y="2028"/>
            <a:chExt cx="2814" cy="1572"/>
          </a:xfrm>
        </p:grpSpPr>
        <p:graphicFrame>
          <p:nvGraphicFramePr>
            <p:cNvPr id="2054" name="Object 24"/>
            <p:cNvGraphicFramePr>
              <a:graphicFrameLocks noChangeAspect="1"/>
            </p:cNvGraphicFramePr>
            <p:nvPr/>
          </p:nvGraphicFramePr>
          <p:xfrm>
            <a:off x="1458" y="2028"/>
            <a:ext cx="2814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9" name="Chart" r:id="rId16" imgW="4543733" imgH="2495817" progId="Excel.Chart.8">
                    <p:embed/>
                  </p:oleObj>
                </mc:Choice>
                <mc:Fallback>
                  <p:oleObj name="Chart" r:id="rId16" imgW="4543733" imgH="2495817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8" y="2028"/>
                          <a:ext cx="2814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7" name="Line 25"/>
            <p:cNvSpPr>
              <a:spLocks noChangeShapeType="1"/>
            </p:cNvSpPr>
            <p:nvPr/>
          </p:nvSpPr>
          <p:spPr bwMode="auto">
            <a:xfrm>
              <a:off x="3312" y="2064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Text Box 26"/>
            <p:cNvSpPr txBox="1">
              <a:spLocks noChangeArrowheads="1"/>
            </p:cNvSpPr>
            <p:nvPr/>
          </p:nvSpPr>
          <p:spPr bwMode="auto">
            <a:xfrm>
              <a:off x="2016" y="2832"/>
              <a:ext cx="3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400" b="1">
                  <a:latin typeface="Times New Roman" pitchFamily="18" charset="0"/>
                </a:rPr>
                <a:t>IC</a:t>
              </a:r>
              <a:endParaRPr lang="en-GB" sz="1400" b="1">
                <a:latin typeface="Times New Roman" pitchFamily="18" charset="0"/>
              </a:endParaRPr>
            </a:p>
          </p:txBody>
        </p:sp>
        <p:sp>
          <p:nvSpPr>
            <p:cNvPr id="2069" name="Text Box 27"/>
            <p:cNvSpPr txBox="1">
              <a:spLocks noChangeArrowheads="1"/>
            </p:cNvSpPr>
            <p:nvPr/>
          </p:nvSpPr>
          <p:spPr bwMode="auto">
            <a:xfrm>
              <a:off x="2832" y="2832"/>
              <a:ext cx="3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400" b="1">
                  <a:solidFill>
                    <a:srgbClr val="FF0000"/>
                  </a:solidFill>
                  <a:latin typeface="Times New Roman" pitchFamily="18" charset="0"/>
                </a:rPr>
                <a:t>EC</a:t>
              </a:r>
              <a:endParaRPr lang="en-GB" sz="14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070" name="Line 28"/>
            <p:cNvSpPr>
              <a:spLocks noChangeShapeType="1"/>
            </p:cNvSpPr>
            <p:nvPr/>
          </p:nvSpPr>
          <p:spPr bwMode="auto">
            <a:xfrm>
              <a:off x="2448" y="2064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7753350" y="4800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solidFill>
                  <a:schemeClr val="bg1"/>
                </a:solidFill>
                <a:latin typeface="Times New Roman" pitchFamily="18" charset="0"/>
              </a:rPr>
              <a:t>CC</a:t>
            </a:r>
            <a:endParaRPr lang="en-GB" sz="1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8362950" y="2590800"/>
            <a:ext cx="0" cy="2743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533400" y="5334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ELASTIC ENERGY STORAGE</a:t>
            </a:r>
            <a:endParaRPr lang="en-US" sz="24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4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5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5362" grpId="0"/>
      <p:bldOleChart spid="15363" grpId="0"/>
      <p:bldP spid="15364" grpId="0" animBg="1"/>
      <p:bldP spid="15365" grpId="0" animBg="1"/>
      <p:bldP spid="15369" grpId="0" build="p" autoUpdateAnimBg="0" advAuto="0"/>
      <p:bldOleChart spid="15370" grpId="0"/>
      <p:bldP spid="15380" grpId="0" animBg="1"/>
      <p:bldP spid="15381" grpId="0" build="p" autoUpdateAnimBg="0" advAuto="0"/>
      <p:bldOleChart spid="15382" grpId="0"/>
      <p:bldP spid="15389" grpId="0" build="p" autoUpdateAnimBg="0" advAuto="0"/>
      <p:bldP spid="15390" grpId="0" animBg="1"/>
      <p:bldP spid="15392" grpId="0" build="p" autoUpdateAnimBg="0" advAuto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508</Words>
  <Application>Microsoft Office PowerPoint</Application>
  <PresentationFormat>Diavetítés a képernyőre (4:3 oldalarány)</PresentationFormat>
  <Paragraphs>140</Paragraphs>
  <Slides>33</Slides>
  <Notes>2</Notes>
  <HiddenSlides>3</HiddenSlides>
  <MMClips>20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33</vt:i4>
      </vt:variant>
    </vt:vector>
  </HeadingPairs>
  <TitlesOfParts>
    <vt:vector size="39" baseType="lpstr">
      <vt:lpstr>Office-téma</vt:lpstr>
      <vt:lpstr>Munkalap</vt:lpstr>
      <vt:lpstr>Worksheet</vt:lpstr>
      <vt:lpstr>Chart</vt:lpstr>
      <vt:lpstr>Equation</vt:lpstr>
      <vt:lpstr>Diagram</vt:lpstr>
      <vt:lpstr>Nyújtásos-rövidüléses ciklus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súlypont helyének meghatározása 4 szegmeses testmodell segítségével</vt:lpstr>
      <vt:lpstr>PowerPoint bemutató</vt:lpstr>
      <vt:lpstr>Eredmények   A tömegközéppont függőleges útja az idő függvényében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Nyújtásos-rövidüléses ciklus</dc:title>
  <dc:creator>Bence</dc:creator>
  <cp:lastModifiedBy>Bence</cp:lastModifiedBy>
  <cp:revision>21</cp:revision>
  <dcterms:created xsi:type="dcterms:W3CDTF">2012-09-19T11:11:38Z</dcterms:created>
  <dcterms:modified xsi:type="dcterms:W3CDTF">2012-12-18T12:27:13Z</dcterms:modified>
</cp:coreProperties>
</file>