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350" r:id="rId2"/>
    <p:sldId id="375" r:id="rId3"/>
    <p:sldId id="347" r:id="rId4"/>
    <p:sldId id="259" r:id="rId5"/>
    <p:sldId id="257" r:id="rId6"/>
    <p:sldId id="258" r:id="rId7"/>
    <p:sldId id="261" r:id="rId8"/>
    <p:sldId id="348" r:id="rId9"/>
    <p:sldId id="262" r:id="rId10"/>
    <p:sldId id="263" r:id="rId11"/>
    <p:sldId id="377" r:id="rId12"/>
    <p:sldId id="379" r:id="rId13"/>
    <p:sldId id="378" r:id="rId14"/>
    <p:sldId id="264" r:id="rId15"/>
    <p:sldId id="265" r:id="rId16"/>
    <p:sldId id="266" r:id="rId17"/>
    <p:sldId id="267" r:id="rId18"/>
    <p:sldId id="268" r:id="rId19"/>
    <p:sldId id="269" r:id="rId20"/>
    <p:sldId id="275" r:id="rId21"/>
    <p:sldId id="260" r:id="rId22"/>
    <p:sldId id="270" r:id="rId23"/>
    <p:sldId id="271" r:id="rId24"/>
    <p:sldId id="272" r:id="rId25"/>
    <p:sldId id="273" r:id="rId26"/>
    <p:sldId id="274" r:id="rId27"/>
    <p:sldId id="371" r:id="rId28"/>
    <p:sldId id="276" r:id="rId29"/>
    <p:sldId id="277" r:id="rId30"/>
    <p:sldId id="278" r:id="rId31"/>
    <p:sldId id="353" r:id="rId32"/>
    <p:sldId id="374" r:id="rId33"/>
    <p:sldId id="285" r:id="rId34"/>
    <p:sldId id="286" r:id="rId35"/>
    <p:sldId id="279" r:id="rId36"/>
    <p:sldId id="352" r:id="rId37"/>
    <p:sldId id="281" r:id="rId38"/>
    <p:sldId id="282" r:id="rId39"/>
    <p:sldId id="376" r:id="rId40"/>
    <p:sldId id="354" r:id="rId41"/>
    <p:sldId id="355" r:id="rId42"/>
    <p:sldId id="356" r:id="rId43"/>
    <p:sldId id="357" r:id="rId44"/>
    <p:sldId id="380" r:id="rId45"/>
    <p:sldId id="358" r:id="rId46"/>
    <p:sldId id="364" r:id="rId47"/>
    <p:sldId id="365" r:id="rId48"/>
    <p:sldId id="366" r:id="rId49"/>
    <p:sldId id="367" r:id="rId50"/>
    <p:sldId id="368" r:id="rId51"/>
    <p:sldId id="359" r:id="rId52"/>
    <p:sldId id="360" r:id="rId53"/>
    <p:sldId id="361" r:id="rId54"/>
    <p:sldId id="362" r:id="rId55"/>
    <p:sldId id="363" r:id="rId56"/>
    <p:sldId id="287" r:id="rId57"/>
    <p:sldId id="369" r:id="rId58"/>
    <p:sldId id="370" r:id="rId59"/>
    <p:sldId id="372" r:id="rId60"/>
    <p:sldId id="373" r:id="rId61"/>
    <p:sldId id="288" r:id="rId62"/>
    <p:sldId id="289" r:id="rId63"/>
    <p:sldId id="381" r:id="rId64"/>
    <p:sldId id="290" r:id="rId65"/>
    <p:sldId id="291" r:id="rId66"/>
    <p:sldId id="292" r:id="rId67"/>
    <p:sldId id="294" r:id="rId68"/>
    <p:sldId id="295" r:id="rId69"/>
    <p:sldId id="296" r:id="rId70"/>
    <p:sldId id="297" r:id="rId71"/>
    <p:sldId id="298" r:id="rId72"/>
    <p:sldId id="299" r:id="rId73"/>
    <p:sldId id="300" r:id="rId74"/>
    <p:sldId id="301" r:id="rId75"/>
    <p:sldId id="302" r:id="rId76"/>
    <p:sldId id="303" r:id="rId77"/>
    <p:sldId id="304" r:id="rId78"/>
    <p:sldId id="305" r:id="rId79"/>
    <p:sldId id="306"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82" r:id="rId101"/>
    <p:sldId id="328" r:id="rId102"/>
    <p:sldId id="387" r:id="rId103"/>
    <p:sldId id="329" r:id="rId104"/>
    <p:sldId id="330" r:id="rId105"/>
    <p:sldId id="331" r:id="rId106"/>
    <p:sldId id="332" r:id="rId107"/>
    <p:sldId id="335" r:id="rId108"/>
    <p:sldId id="334" r:id="rId109"/>
    <p:sldId id="336" r:id="rId110"/>
    <p:sldId id="383" r:id="rId111"/>
    <p:sldId id="337" r:id="rId112"/>
    <p:sldId id="338" r:id="rId113"/>
    <p:sldId id="339" r:id="rId114"/>
    <p:sldId id="384" r:id="rId115"/>
    <p:sldId id="385" r:id="rId116"/>
    <p:sldId id="346" r:id="rId117"/>
    <p:sldId id="386" r:id="rId118"/>
    <p:sldId id="343" r:id="rId119"/>
    <p:sldId id="344" r:id="rId120"/>
    <p:sldId id="345" r:id="rId121"/>
    <p:sldId id="256" r:id="rId122"/>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562"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Munkaf&#252;zet5"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1.%20ER&#336;%20-%20Munkalap"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unkaf&#252;zet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unkaf&#252;zet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Tihanyi%20J&#243;zsef\Documents\powerpoint\KONFERENCIA\2008\Talaj\27CMJH.xls"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Tihanyi%20J&#243;zsef\Documents\powerpoint\KONFERENCIA\2008\Talaj\27CMJH.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Tihanyi%20J&#243;zsef\Documents\powerpoint\KONFERENCIA\2008\Talaj\27CMJH.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Tihanyi%20J&#243;zsef\Documents\powerpoint\KONFERENCIA\2008\Talaj\27CMJH.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Munka1!$A$6</c:f>
              <c:strCache>
                <c:ptCount val="1"/>
                <c:pt idx="0">
                  <c:v>TF/TH</c:v>
                </c:pt>
              </c:strCache>
            </c:strRef>
          </c:tx>
          <c:invertIfNegative val="0"/>
          <c:dLbls>
            <c:numFmt formatCode="#,##0.0" sourceLinked="0"/>
            <c:txPr>
              <a:bodyPr/>
              <a:lstStyle/>
              <a:p>
                <a:pPr>
                  <a:defRPr sz="1100" b="1"/>
                </a:pPr>
                <a:endParaRPr lang="hu-HU"/>
              </a:p>
            </c:txPr>
            <c:dLblPos val="outEnd"/>
            <c:showLegendKey val="0"/>
            <c:showVal val="1"/>
            <c:showCatName val="0"/>
            <c:showSerName val="0"/>
            <c:showPercent val="0"/>
            <c:showBubbleSize val="0"/>
            <c:showLeaderLines val="0"/>
          </c:dLbls>
          <c:cat>
            <c:numRef>
              <c:f>Munka1!$B$5:$J$5</c:f>
              <c:numCache>
                <c:formatCode>General</c:formatCode>
                <c:ptCount val="9"/>
                <c:pt idx="0">
                  <c:v>5</c:v>
                </c:pt>
                <c:pt idx="1">
                  <c:v>15</c:v>
                </c:pt>
                <c:pt idx="2">
                  <c:v>30</c:v>
                </c:pt>
                <c:pt idx="3">
                  <c:v>45</c:v>
                </c:pt>
                <c:pt idx="4">
                  <c:v>60</c:v>
                </c:pt>
                <c:pt idx="5">
                  <c:v>75</c:v>
                </c:pt>
                <c:pt idx="6">
                  <c:v>90</c:v>
                </c:pt>
              </c:numCache>
            </c:numRef>
          </c:cat>
          <c:val>
            <c:numRef>
              <c:f>Munka1!$B$6:$J$6</c:f>
              <c:numCache>
                <c:formatCode>General</c:formatCode>
                <c:ptCount val="9"/>
                <c:pt idx="0">
                  <c:v>0.9668246445497658</c:v>
                </c:pt>
                <c:pt idx="1">
                  <c:v>1.4895470383275262</c:v>
                </c:pt>
                <c:pt idx="2">
                  <c:v>1.8875219683655537</c:v>
                </c:pt>
                <c:pt idx="3">
                  <c:v>2.4424242424242442</c:v>
                </c:pt>
                <c:pt idx="4">
                  <c:v>2.3663366336633627</c:v>
                </c:pt>
                <c:pt idx="5">
                  <c:v>2.5490196078431375</c:v>
                </c:pt>
                <c:pt idx="6">
                  <c:v>2.8781163434903045</c:v>
                </c:pt>
                <c:pt idx="8">
                  <c:v>1.9099526066350718</c:v>
                </c:pt>
              </c:numCache>
            </c:numRef>
          </c:val>
        </c:ser>
        <c:ser>
          <c:idx val="1"/>
          <c:order val="1"/>
          <c:tx>
            <c:strRef>
              <c:f>Munka1!$A$7</c:f>
              <c:strCache>
                <c:ptCount val="1"/>
                <c:pt idx="0">
                  <c:v>TH/TF</c:v>
                </c:pt>
              </c:strCache>
            </c:strRef>
          </c:tx>
          <c:invertIfNegative val="0"/>
          <c:dLbls>
            <c:dLbl>
              <c:idx val="0"/>
              <c:layout>
                <c:manualLayout>
                  <c:x val="8.3333333333333766E-3"/>
                  <c:y val="8.3333333333333565E-2"/>
                </c:manualLayout>
              </c:layout>
              <c:dLblPos val="outEnd"/>
              <c:showLegendKey val="0"/>
              <c:showVal val="1"/>
              <c:showCatName val="0"/>
              <c:showSerName val="0"/>
              <c:showPercent val="0"/>
              <c:showBubbleSize val="0"/>
            </c:dLbl>
            <c:numFmt formatCode="#,##0.0" sourceLinked="0"/>
            <c:txPr>
              <a:bodyPr/>
              <a:lstStyle/>
              <a:p>
                <a:pPr>
                  <a:defRPr sz="1100" b="1"/>
                </a:pPr>
                <a:endParaRPr lang="hu-HU"/>
              </a:p>
            </c:txPr>
            <c:dLblPos val="outEnd"/>
            <c:showLegendKey val="0"/>
            <c:showVal val="1"/>
            <c:showCatName val="0"/>
            <c:showSerName val="0"/>
            <c:showPercent val="0"/>
            <c:showBubbleSize val="0"/>
            <c:showLeaderLines val="0"/>
          </c:dLbls>
          <c:cat>
            <c:numRef>
              <c:f>Munka1!$B$5:$J$5</c:f>
              <c:numCache>
                <c:formatCode>General</c:formatCode>
                <c:ptCount val="9"/>
                <c:pt idx="0">
                  <c:v>5</c:v>
                </c:pt>
                <c:pt idx="1">
                  <c:v>15</c:v>
                </c:pt>
                <c:pt idx="2">
                  <c:v>30</c:v>
                </c:pt>
                <c:pt idx="3">
                  <c:v>45</c:v>
                </c:pt>
                <c:pt idx="4">
                  <c:v>60</c:v>
                </c:pt>
                <c:pt idx="5">
                  <c:v>75</c:v>
                </c:pt>
                <c:pt idx="6">
                  <c:v>90</c:v>
                </c:pt>
              </c:numCache>
            </c:numRef>
          </c:cat>
          <c:val>
            <c:numRef>
              <c:f>Munka1!$B$7:$J$7</c:f>
              <c:numCache>
                <c:formatCode>General</c:formatCode>
                <c:ptCount val="9"/>
                <c:pt idx="0">
                  <c:v>1.034313725490196</c:v>
                </c:pt>
                <c:pt idx="1">
                  <c:v>0.67134502923976835</c:v>
                </c:pt>
                <c:pt idx="2">
                  <c:v>0.52979515828678103</c:v>
                </c:pt>
                <c:pt idx="3">
                  <c:v>0.40942928039702375</c:v>
                </c:pt>
                <c:pt idx="4">
                  <c:v>0.42259414225941438</c:v>
                </c:pt>
                <c:pt idx="5">
                  <c:v>0.39230769230769452</c:v>
                </c:pt>
                <c:pt idx="6">
                  <c:v>0.34744947064485354</c:v>
                </c:pt>
                <c:pt idx="8">
                  <c:v>0.58938547486033477</c:v>
                </c:pt>
              </c:numCache>
            </c:numRef>
          </c:val>
        </c:ser>
        <c:ser>
          <c:idx val="2"/>
          <c:order val="2"/>
          <c:tx>
            <c:strRef>
              <c:f>Munka1!$A$8</c:f>
              <c:strCache>
                <c:ptCount val="1"/>
              </c:strCache>
            </c:strRef>
          </c:tx>
          <c:invertIfNegative val="0"/>
          <c:cat>
            <c:numRef>
              <c:f>Munka1!$B$5:$J$5</c:f>
              <c:numCache>
                <c:formatCode>General</c:formatCode>
                <c:ptCount val="9"/>
                <c:pt idx="0">
                  <c:v>5</c:v>
                </c:pt>
                <c:pt idx="1">
                  <c:v>15</c:v>
                </c:pt>
                <c:pt idx="2">
                  <c:v>30</c:v>
                </c:pt>
                <c:pt idx="3">
                  <c:v>45</c:v>
                </c:pt>
                <c:pt idx="4">
                  <c:v>60</c:v>
                </c:pt>
                <c:pt idx="5">
                  <c:v>75</c:v>
                </c:pt>
                <c:pt idx="6">
                  <c:v>90</c:v>
                </c:pt>
              </c:numCache>
            </c:numRef>
          </c:cat>
          <c:val>
            <c:numRef>
              <c:f>Munka1!$B$8:$J$8</c:f>
              <c:numCache>
                <c:formatCode>General</c:formatCode>
                <c:ptCount val="9"/>
              </c:numCache>
            </c:numRef>
          </c:val>
        </c:ser>
        <c:dLbls>
          <c:showLegendKey val="0"/>
          <c:showVal val="1"/>
          <c:showCatName val="0"/>
          <c:showSerName val="0"/>
          <c:showPercent val="0"/>
          <c:showBubbleSize val="0"/>
        </c:dLbls>
        <c:gapWidth val="150"/>
        <c:axId val="232688128"/>
        <c:axId val="236158976"/>
      </c:barChart>
      <c:catAx>
        <c:axId val="232688128"/>
        <c:scaling>
          <c:orientation val="minMax"/>
        </c:scaling>
        <c:delete val="0"/>
        <c:axPos val="b"/>
        <c:title>
          <c:tx>
            <c:rich>
              <a:bodyPr/>
              <a:lstStyle/>
              <a:p>
                <a:pPr>
                  <a:defRPr sz="1200"/>
                </a:pPr>
                <a:r>
                  <a:rPr lang="hu-HU" sz="1200"/>
                  <a:t>Ízületi</a:t>
                </a:r>
                <a:r>
                  <a:rPr lang="hu-HU" sz="1200" baseline="0"/>
                  <a:t> szög (fok)</a:t>
                </a:r>
                <a:endParaRPr lang="hu-HU" sz="1200"/>
              </a:p>
            </c:rich>
          </c:tx>
          <c:layout/>
          <c:overlay val="0"/>
        </c:title>
        <c:numFmt formatCode="General" sourceLinked="1"/>
        <c:majorTickMark val="out"/>
        <c:minorTickMark val="none"/>
        <c:tickLblPos val="nextTo"/>
        <c:crossAx val="236158976"/>
        <c:crosses val="autoZero"/>
        <c:auto val="1"/>
        <c:lblAlgn val="ctr"/>
        <c:lblOffset val="100"/>
        <c:noMultiLvlLbl val="0"/>
      </c:catAx>
      <c:valAx>
        <c:axId val="236158976"/>
        <c:scaling>
          <c:orientation val="minMax"/>
        </c:scaling>
        <c:delete val="0"/>
        <c:axPos val="l"/>
        <c:title>
          <c:tx>
            <c:rich>
              <a:bodyPr rot="-5400000" vert="horz"/>
              <a:lstStyle/>
              <a:p>
                <a:pPr>
                  <a:defRPr sz="1100"/>
                </a:pPr>
                <a:r>
                  <a:rPr lang="hu-HU" sz="1100"/>
                  <a:t>Arány</a:t>
                </a:r>
              </a:p>
            </c:rich>
          </c:tx>
          <c:layout/>
          <c:overlay val="0"/>
        </c:title>
        <c:numFmt formatCode="General" sourceLinked="1"/>
        <c:majorTickMark val="out"/>
        <c:minorTickMark val="none"/>
        <c:tickLblPos val="nextTo"/>
        <c:crossAx val="232688128"/>
        <c:crosses val="autoZero"/>
        <c:crossBetween val="between"/>
      </c:valAx>
    </c:plotArea>
    <c:legend>
      <c:legendPos val="r"/>
      <c:legendEntry>
        <c:idx val="2"/>
        <c:delete val="1"/>
      </c:legendEntry>
      <c:layout/>
      <c:overlay val="0"/>
      <c:txPr>
        <a:bodyPr/>
        <a:lstStyle/>
        <a:p>
          <a:pPr>
            <a:defRPr sz="1100"/>
          </a:pPr>
          <a:endParaRPr lang="hu-H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454597043368869"/>
          <c:y val="0.10217881292261456"/>
          <c:w val="0.76239861707102152"/>
          <c:h val="0.61006761833208112"/>
        </c:manualLayout>
      </c:layout>
      <c:barChart>
        <c:barDir val="col"/>
        <c:grouping val="clustered"/>
        <c:varyColors val="0"/>
        <c:ser>
          <c:idx val="0"/>
          <c:order val="0"/>
          <c:spPr>
            <a:solidFill>
              <a:srgbClr val="9999FF"/>
            </a:solidFill>
            <a:ln w="12700">
              <a:solidFill>
                <a:srgbClr val="000000"/>
              </a:solidFill>
              <a:prstDash val="solid"/>
            </a:ln>
          </c:spPr>
          <c:invertIfNegative val="0"/>
          <c:cat>
            <c:multiLvlStrRef>
              <c:f>'[1. ERŐ - Munkalap]Munka3'!$B$11:$I$12</c:f>
              <c:multiLvlStrCache>
                <c:ptCount val="8"/>
                <c:lvl>
                  <c:pt idx="0">
                    <c:v>H</c:v>
                  </c:pt>
                  <c:pt idx="1">
                    <c:v>Q</c:v>
                  </c:pt>
                  <c:pt idx="2">
                    <c:v>H</c:v>
                  </c:pt>
                  <c:pt idx="3">
                    <c:v>Q</c:v>
                  </c:pt>
                  <c:pt idx="4">
                    <c:v>H</c:v>
                  </c:pt>
                  <c:pt idx="5">
                    <c:v>Q</c:v>
                  </c:pt>
                  <c:pt idx="6">
                    <c:v>H</c:v>
                  </c:pt>
                  <c:pt idx="7">
                    <c:v>Q</c:v>
                  </c:pt>
                </c:lvl>
                <c:lvl>
                  <c:pt idx="0">
                    <c:v>60°/s</c:v>
                  </c:pt>
                  <c:pt idx="2">
                    <c:v>120°/s</c:v>
                  </c:pt>
                  <c:pt idx="4">
                    <c:v>300°/s</c:v>
                  </c:pt>
                  <c:pt idx="6">
                    <c:v>120°/s</c:v>
                  </c:pt>
                </c:lvl>
              </c:multiLvlStrCache>
            </c:multiLvlStrRef>
          </c:cat>
          <c:val>
            <c:numRef>
              <c:f>'[1. ERŐ - Munkalap]Munka3'!$B$13:$I$13</c:f>
              <c:numCache>
                <c:formatCode>General</c:formatCode>
                <c:ptCount val="8"/>
                <c:pt idx="0">
                  <c:v>126</c:v>
                </c:pt>
                <c:pt idx="1">
                  <c:v>231</c:v>
                </c:pt>
                <c:pt idx="2">
                  <c:v>109</c:v>
                </c:pt>
                <c:pt idx="3">
                  <c:v>183</c:v>
                </c:pt>
                <c:pt idx="4">
                  <c:v>100</c:v>
                </c:pt>
                <c:pt idx="5">
                  <c:v>131</c:v>
                </c:pt>
                <c:pt idx="6">
                  <c:v>136</c:v>
                </c:pt>
                <c:pt idx="7">
                  <c:v>221</c:v>
                </c:pt>
              </c:numCache>
            </c:numRef>
          </c:val>
        </c:ser>
        <c:dLbls>
          <c:showLegendKey val="0"/>
          <c:showVal val="0"/>
          <c:showCatName val="0"/>
          <c:showSerName val="0"/>
          <c:showPercent val="0"/>
          <c:showBubbleSize val="0"/>
        </c:dLbls>
        <c:gapWidth val="150"/>
        <c:axId val="232689152"/>
        <c:axId val="230054080"/>
      </c:barChart>
      <c:catAx>
        <c:axId val="23268915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hu-HU"/>
          </a:p>
        </c:txPr>
        <c:crossAx val="230054080"/>
        <c:crosses val="autoZero"/>
        <c:auto val="1"/>
        <c:lblAlgn val="ctr"/>
        <c:lblOffset val="100"/>
        <c:tickLblSkip val="1"/>
        <c:tickMarkSkip val="1"/>
        <c:noMultiLvlLbl val="0"/>
      </c:catAx>
      <c:valAx>
        <c:axId val="230054080"/>
        <c:scaling>
          <c:orientation val="minMax"/>
        </c:scaling>
        <c:delete val="0"/>
        <c:axPos val="l"/>
        <c:title>
          <c:tx>
            <c:rich>
              <a:bodyPr/>
              <a:lstStyle/>
              <a:p>
                <a:pPr>
                  <a:defRPr sz="1100" b="0" i="0" u="none" strike="noStrike" baseline="0">
                    <a:solidFill>
                      <a:srgbClr val="000000"/>
                    </a:solidFill>
                    <a:latin typeface="Arial"/>
                    <a:ea typeface="Arial"/>
                    <a:cs typeface="Arial"/>
                  </a:defRPr>
                </a:pPr>
                <a:r>
                  <a:rPr lang="hu-HU"/>
                  <a:t>Torque (Nm)</a:t>
                </a:r>
              </a:p>
            </c:rich>
          </c:tx>
          <c:layout>
            <c:manualLayout>
              <c:xMode val="edge"/>
              <c:yMode val="edge"/>
              <c:x val="3.9256297355960458E-2"/>
              <c:y val="0.2404207362885048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hu-HU"/>
          </a:p>
        </c:txPr>
        <c:crossAx val="232689152"/>
        <c:crosses val="autoZero"/>
        <c:crossBetween val="between"/>
      </c:valAx>
      <c:spPr>
        <a:noFill/>
        <a:ln w="25400">
          <a:noFill/>
        </a:ln>
      </c:spPr>
    </c:plotArea>
    <c:plotVisOnly val="1"/>
    <c:dispBlanksAs val="gap"/>
    <c:showDLblsOverMax val="0"/>
  </c:chart>
  <c:spPr>
    <a:solidFill>
      <a:srgbClr val="FFFFFF"/>
    </a:solidFill>
    <a:ln w="9525">
      <a:noFill/>
    </a:ln>
  </c:spPr>
  <c:txPr>
    <a:bodyPr/>
    <a:lstStyle/>
    <a:p>
      <a:pPr>
        <a:defRPr sz="1100" b="0" i="0" u="none" strike="noStrike" baseline="0">
          <a:solidFill>
            <a:srgbClr val="000000"/>
          </a:solidFill>
          <a:latin typeface="Arial"/>
          <a:ea typeface="Arial"/>
          <a:cs typeface="Arial"/>
        </a:defRPr>
      </a:pPr>
      <a:endParaRPr lang="hu-H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Munka2!$C$1</c:f>
              <c:strCache>
                <c:ptCount val="1"/>
                <c:pt idx="0">
                  <c:v>F</c:v>
                </c:pt>
              </c:strCache>
            </c:strRef>
          </c:tx>
          <c:invertIfNegative val="0"/>
          <c:cat>
            <c:multiLvlStrRef>
              <c:f>Munka2!$A$2:$B$18</c:f>
              <c:multiLvlStrCache>
                <c:ptCount val="17"/>
                <c:lvl>
                  <c:pt idx="0">
                    <c:v>J</c:v>
                  </c:pt>
                  <c:pt idx="1">
                    <c:v>B</c:v>
                  </c:pt>
                  <c:pt idx="3">
                    <c:v>J</c:v>
                  </c:pt>
                  <c:pt idx="4">
                    <c:v>B</c:v>
                  </c:pt>
                  <c:pt idx="6">
                    <c:v>J</c:v>
                  </c:pt>
                  <c:pt idx="7">
                    <c:v>B</c:v>
                  </c:pt>
                  <c:pt idx="9">
                    <c:v>J</c:v>
                  </c:pt>
                  <c:pt idx="10">
                    <c:v>B</c:v>
                  </c:pt>
                  <c:pt idx="12">
                    <c:v>J</c:v>
                  </c:pt>
                  <c:pt idx="13">
                    <c:v>B</c:v>
                  </c:pt>
                  <c:pt idx="15">
                    <c:v>J</c:v>
                  </c:pt>
                  <c:pt idx="16">
                    <c:v>B</c:v>
                  </c:pt>
                </c:lvl>
                <c:lvl>
                  <c:pt idx="0">
                    <c:v>20-24 </c:v>
                  </c:pt>
                  <c:pt idx="3">
                    <c:v>25-29 </c:v>
                  </c:pt>
                  <c:pt idx="6">
                    <c:v>30-34</c:v>
                  </c:pt>
                  <c:pt idx="9">
                    <c:v>35-39</c:v>
                  </c:pt>
                  <c:pt idx="12">
                    <c:v>40-44</c:v>
                  </c:pt>
                  <c:pt idx="15">
                    <c:v>45-49</c:v>
                  </c:pt>
                </c:lvl>
              </c:multiLvlStrCache>
            </c:multiLvlStrRef>
          </c:cat>
          <c:val>
            <c:numRef>
              <c:f>Munka2!$C$2:$C$18</c:f>
              <c:numCache>
                <c:formatCode>0.0</c:formatCode>
                <c:ptCount val="17"/>
                <c:pt idx="0">
                  <c:v>54.885600000000004</c:v>
                </c:pt>
                <c:pt idx="1">
                  <c:v>47.401200000000003</c:v>
                </c:pt>
                <c:pt idx="2">
                  <c:v>0</c:v>
                </c:pt>
                <c:pt idx="3">
                  <c:v>54.794880000000006</c:v>
                </c:pt>
                <c:pt idx="4">
                  <c:v>50.122800000000012</c:v>
                </c:pt>
                <c:pt idx="5">
                  <c:v>0</c:v>
                </c:pt>
                <c:pt idx="6">
                  <c:v>55.248480000000001</c:v>
                </c:pt>
                <c:pt idx="7">
                  <c:v>50.077440000000003</c:v>
                </c:pt>
                <c:pt idx="8">
                  <c:v>0</c:v>
                </c:pt>
                <c:pt idx="9">
                  <c:v>54.295920000000351</c:v>
                </c:pt>
                <c:pt idx="10">
                  <c:v>51.211440000000003</c:v>
                </c:pt>
                <c:pt idx="11">
                  <c:v>0</c:v>
                </c:pt>
                <c:pt idx="12">
                  <c:v>52.980479999999993</c:v>
                </c:pt>
                <c:pt idx="13">
                  <c:v>51.166080000000001</c:v>
                </c:pt>
                <c:pt idx="14">
                  <c:v>0</c:v>
                </c:pt>
                <c:pt idx="15">
                  <c:v>49.850639999999999</c:v>
                </c:pt>
                <c:pt idx="16">
                  <c:v>45.722880000000011</c:v>
                </c:pt>
              </c:numCache>
            </c:numRef>
          </c:val>
        </c:ser>
        <c:ser>
          <c:idx val="1"/>
          <c:order val="1"/>
          <c:tx>
            <c:strRef>
              <c:f>Munka2!$D$1</c:f>
              <c:strCache>
                <c:ptCount val="1"/>
                <c:pt idx="0">
                  <c:v>N</c:v>
                </c:pt>
              </c:strCache>
            </c:strRef>
          </c:tx>
          <c:invertIfNegative val="0"/>
          <c:cat>
            <c:multiLvlStrRef>
              <c:f>Munka2!$A$2:$B$18</c:f>
              <c:multiLvlStrCache>
                <c:ptCount val="17"/>
                <c:lvl>
                  <c:pt idx="0">
                    <c:v>J</c:v>
                  </c:pt>
                  <c:pt idx="1">
                    <c:v>B</c:v>
                  </c:pt>
                  <c:pt idx="3">
                    <c:v>J</c:v>
                  </c:pt>
                  <c:pt idx="4">
                    <c:v>B</c:v>
                  </c:pt>
                  <c:pt idx="6">
                    <c:v>J</c:v>
                  </c:pt>
                  <c:pt idx="7">
                    <c:v>B</c:v>
                  </c:pt>
                  <c:pt idx="9">
                    <c:v>J</c:v>
                  </c:pt>
                  <c:pt idx="10">
                    <c:v>B</c:v>
                  </c:pt>
                  <c:pt idx="12">
                    <c:v>J</c:v>
                  </c:pt>
                  <c:pt idx="13">
                    <c:v>B</c:v>
                  </c:pt>
                  <c:pt idx="15">
                    <c:v>J</c:v>
                  </c:pt>
                  <c:pt idx="16">
                    <c:v>B</c:v>
                  </c:pt>
                </c:lvl>
                <c:lvl>
                  <c:pt idx="0">
                    <c:v>20-24 </c:v>
                  </c:pt>
                  <c:pt idx="3">
                    <c:v>25-29 </c:v>
                  </c:pt>
                  <c:pt idx="6">
                    <c:v>30-34</c:v>
                  </c:pt>
                  <c:pt idx="9">
                    <c:v>35-39</c:v>
                  </c:pt>
                  <c:pt idx="12">
                    <c:v>40-44</c:v>
                  </c:pt>
                  <c:pt idx="15">
                    <c:v>45-49</c:v>
                  </c:pt>
                </c:lvl>
              </c:multiLvlStrCache>
            </c:multiLvlStrRef>
          </c:cat>
          <c:val>
            <c:numRef>
              <c:f>Munka2!$D$2:$D$18</c:f>
              <c:numCache>
                <c:formatCode>0.0</c:formatCode>
                <c:ptCount val="17"/>
                <c:pt idx="0">
                  <c:v>31.933439999999802</c:v>
                </c:pt>
                <c:pt idx="1">
                  <c:v>27.669599999999889</c:v>
                </c:pt>
                <c:pt idx="2">
                  <c:v>0</c:v>
                </c:pt>
                <c:pt idx="3">
                  <c:v>33.793200000000013</c:v>
                </c:pt>
                <c:pt idx="4">
                  <c:v>28.8</c:v>
                </c:pt>
                <c:pt idx="5">
                  <c:v>0</c:v>
                </c:pt>
                <c:pt idx="6">
                  <c:v>35.698320000000365</c:v>
                </c:pt>
                <c:pt idx="7">
                  <c:v>30.844799999999989</c:v>
                </c:pt>
                <c:pt idx="8">
                  <c:v>0</c:v>
                </c:pt>
                <c:pt idx="9">
                  <c:v>33.611760000000004</c:v>
                </c:pt>
                <c:pt idx="10">
                  <c:v>30.07368</c:v>
                </c:pt>
                <c:pt idx="11">
                  <c:v>0</c:v>
                </c:pt>
                <c:pt idx="12">
                  <c:v>31.933439999999802</c:v>
                </c:pt>
                <c:pt idx="13">
                  <c:v>28.25928</c:v>
                </c:pt>
                <c:pt idx="14">
                  <c:v>0</c:v>
                </c:pt>
                <c:pt idx="15">
                  <c:v>28.213920000000005</c:v>
                </c:pt>
                <c:pt idx="16">
                  <c:v>25.401600000000002</c:v>
                </c:pt>
              </c:numCache>
            </c:numRef>
          </c:val>
        </c:ser>
        <c:dLbls>
          <c:showLegendKey val="0"/>
          <c:showVal val="0"/>
          <c:showCatName val="0"/>
          <c:showSerName val="0"/>
          <c:showPercent val="0"/>
          <c:showBubbleSize val="0"/>
        </c:dLbls>
        <c:gapWidth val="150"/>
        <c:axId val="233040896"/>
        <c:axId val="236164736"/>
      </c:barChart>
      <c:catAx>
        <c:axId val="233040896"/>
        <c:scaling>
          <c:orientation val="minMax"/>
        </c:scaling>
        <c:delete val="0"/>
        <c:axPos val="b"/>
        <c:majorTickMark val="out"/>
        <c:minorTickMark val="none"/>
        <c:tickLblPos val="nextTo"/>
        <c:crossAx val="236164736"/>
        <c:crosses val="autoZero"/>
        <c:auto val="1"/>
        <c:lblAlgn val="ctr"/>
        <c:lblOffset val="100"/>
        <c:noMultiLvlLbl val="0"/>
      </c:catAx>
      <c:valAx>
        <c:axId val="236164736"/>
        <c:scaling>
          <c:orientation val="minMax"/>
        </c:scaling>
        <c:delete val="0"/>
        <c:axPos val="l"/>
        <c:majorGridlines/>
        <c:title>
          <c:tx>
            <c:rich>
              <a:bodyPr rot="-5400000" vert="horz"/>
              <a:lstStyle/>
              <a:p>
                <a:pPr>
                  <a:defRPr sz="1400"/>
                </a:pPr>
                <a:r>
                  <a:rPr lang="en-US" sz="1400"/>
                  <a:t>Kg</a:t>
                </a:r>
              </a:p>
            </c:rich>
          </c:tx>
          <c:layout/>
          <c:overlay val="0"/>
        </c:title>
        <c:numFmt formatCode="0" sourceLinked="0"/>
        <c:majorTickMark val="out"/>
        <c:minorTickMark val="none"/>
        <c:tickLblPos val="nextTo"/>
        <c:txPr>
          <a:bodyPr/>
          <a:lstStyle/>
          <a:p>
            <a:pPr>
              <a:defRPr sz="1400" b="1"/>
            </a:pPr>
            <a:endParaRPr lang="hu-HU"/>
          </a:p>
        </c:txPr>
        <c:crossAx val="233040896"/>
        <c:crosses val="autoZero"/>
        <c:crossBetween val="between"/>
      </c:valAx>
      <c:dTable>
        <c:showHorzBorder val="1"/>
        <c:showVertBorder val="1"/>
        <c:showOutline val="1"/>
        <c:showKeys val="0"/>
        <c:txPr>
          <a:bodyPr/>
          <a:lstStyle/>
          <a:p>
            <a:pPr rtl="0">
              <a:defRPr sz="1400" b="1"/>
            </a:pPr>
            <a:endParaRPr lang="hu-HU"/>
          </a:p>
        </c:txPr>
      </c:dTable>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Munka2!$C$19</c:f>
              <c:strCache>
                <c:ptCount val="1"/>
                <c:pt idx="0">
                  <c:v>F</c:v>
                </c:pt>
              </c:strCache>
            </c:strRef>
          </c:tx>
          <c:invertIfNegative val="0"/>
          <c:cat>
            <c:multiLvlStrRef>
              <c:f>Munka2!$A$20:$B$36</c:f>
              <c:multiLvlStrCache>
                <c:ptCount val="17"/>
                <c:lvl>
                  <c:pt idx="0">
                    <c:v>J</c:v>
                  </c:pt>
                  <c:pt idx="1">
                    <c:v>B</c:v>
                  </c:pt>
                  <c:pt idx="3">
                    <c:v>J</c:v>
                  </c:pt>
                  <c:pt idx="4">
                    <c:v>B</c:v>
                  </c:pt>
                  <c:pt idx="6">
                    <c:v>J</c:v>
                  </c:pt>
                  <c:pt idx="7">
                    <c:v>B</c:v>
                  </c:pt>
                  <c:pt idx="9">
                    <c:v>J</c:v>
                  </c:pt>
                  <c:pt idx="10">
                    <c:v>B</c:v>
                  </c:pt>
                  <c:pt idx="12">
                    <c:v>J</c:v>
                  </c:pt>
                  <c:pt idx="13">
                    <c:v>B</c:v>
                  </c:pt>
                  <c:pt idx="15">
                    <c:v>J</c:v>
                  </c:pt>
                  <c:pt idx="16">
                    <c:v>B</c:v>
                  </c:pt>
                </c:lvl>
                <c:lvl>
                  <c:pt idx="0">
                    <c:v>50-54</c:v>
                  </c:pt>
                  <c:pt idx="3">
                    <c:v>55-59</c:v>
                  </c:pt>
                  <c:pt idx="6">
                    <c:v>60-64</c:v>
                  </c:pt>
                  <c:pt idx="9">
                    <c:v>65-69</c:v>
                  </c:pt>
                  <c:pt idx="12">
                    <c:v>70-74</c:v>
                  </c:pt>
                  <c:pt idx="15">
                    <c:v>75+</c:v>
                  </c:pt>
                </c:lvl>
              </c:multiLvlStrCache>
            </c:multiLvlStrRef>
          </c:cat>
          <c:val>
            <c:numRef>
              <c:f>Munka2!$C$20:$C$36</c:f>
              <c:numCache>
                <c:formatCode>0.0</c:formatCode>
                <c:ptCount val="17"/>
                <c:pt idx="0">
                  <c:v>51.528960000000012</c:v>
                </c:pt>
                <c:pt idx="1">
                  <c:v>46.22184</c:v>
                </c:pt>
                <c:pt idx="2">
                  <c:v>0</c:v>
                </c:pt>
                <c:pt idx="3">
                  <c:v>45.858959999999996</c:v>
                </c:pt>
                <c:pt idx="4">
                  <c:v>37.739520000000013</c:v>
                </c:pt>
                <c:pt idx="5">
                  <c:v>0</c:v>
                </c:pt>
                <c:pt idx="6">
                  <c:v>40.687920000000005</c:v>
                </c:pt>
                <c:pt idx="7">
                  <c:v>34.836480000000002</c:v>
                </c:pt>
                <c:pt idx="8">
                  <c:v>0</c:v>
                </c:pt>
                <c:pt idx="9">
                  <c:v>41.322960000000009</c:v>
                </c:pt>
                <c:pt idx="10">
                  <c:v>34.836480000000002</c:v>
                </c:pt>
                <c:pt idx="11">
                  <c:v>0</c:v>
                </c:pt>
                <c:pt idx="12">
                  <c:v>34.156079999999996</c:v>
                </c:pt>
                <c:pt idx="13">
                  <c:v>29.393279999999987</c:v>
                </c:pt>
                <c:pt idx="14">
                  <c:v>0</c:v>
                </c:pt>
                <c:pt idx="15">
                  <c:v>29.80152</c:v>
                </c:pt>
                <c:pt idx="16">
                  <c:v>24.947999999999986</c:v>
                </c:pt>
              </c:numCache>
            </c:numRef>
          </c:val>
        </c:ser>
        <c:ser>
          <c:idx val="1"/>
          <c:order val="1"/>
          <c:tx>
            <c:strRef>
              <c:f>Munka2!$D$19</c:f>
              <c:strCache>
                <c:ptCount val="1"/>
                <c:pt idx="0">
                  <c:v>N</c:v>
                </c:pt>
              </c:strCache>
            </c:strRef>
          </c:tx>
          <c:invertIfNegative val="0"/>
          <c:cat>
            <c:multiLvlStrRef>
              <c:f>Munka2!$A$20:$B$36</c:f>
              <c:multiLvlStrCache>
                <c:ptCount val="17"/>
                <c:lvl>
                  <c:pt idx="0">
                    <c:v>J</c:v>
                  </c:pt>
                  <c:pt idx="1">
                    <c:v>B</c:v>
                  </c:pt>
                  <c:pt idx="3">
                    <c:v>J</c:v>
                  </c:pt>
                  <c:pt idx="4">
                    <c:v>B</c:v>
                  </c:pt>
                  <c:pt idx="6">
                    <c:v>J</c:v>
                  </c:pt>
                  <c:pt idx="7">
                    <c:v>B</c:v>
                  </c:pt>
                  <c:pt idx="9">
                    <c:v>J</c:v>
                  </c:pt>
                  <c:pt idx="10">
                    <c:v>B</c:v>
                  </c:pt>
                  <c:pt idx="12">
                    <c:v>J</c:v>
                  </c:pt>
                  <c:pt idx="13">
                    <c:v>B</c:v>
                  </c:pt>
                  <c:pt idx="15">
                    <c:v>J</c:v>
                  </c:pt>
                  <c:pt idx="16">
                    <c:v>B</c:v>
                  </c:pt>
                </c:lvl>
                <c:lvl>
                  <c:pt idx="0">
                    <c:v>50-54</c:v>
                  </c:pt>
                  <c:pt idx="3">
                    <c:v>55-59</c:v>
                  </c:pt>
                  <c:pt idx="6">
                    <c:v>60-64</c:v>
                  </c:pt>
                  <c:pt idx="9">
                    <c:v>65-69</c:v>
                  </c:pt>
                  <c:pt idx="12">
                    <c:v>70-74</c:v>
                  </c:pt>
                  <c:pt idx="15">
                    <c:v>75+</c:v>
                  </c:pt>
                </c:lvl>
              </c:multiLvlStrCache>
            </c:multiLvlStrRef>
          </c:cat>
          <c:val>
            <c:numRef>
              <c:f>Munka2!$D$20:$D$36</c:f>
              <c:numCache>
                <c:formatCode>0.0</c:formatCode>
                <c:ptCount val="17"/>
                <c:pt idx="0">
                  <c:v>29.846879999999999</c:v>
                </c:pt>
                <c:pt idx="1">
                  <c:v>25.99128</c:v>
                </c:pt>
                <c:pt idx="2">
                  <c:v>0</c:v>
                </c:pt>
                <c:pt idx="3">
                  <c:v>25.99128</c:v>
                </c:pt>
                <c:pt idx="4">
                  <c:v>21.455279999999821</c:v>
                </c:pt>
                <c:pt idx="5">
                  <c:v>0</c:v>
                </c:pt>
                <c:pt idx="6">
                  <c:v>24.993359999999889</c:v>
                </c:pt>
                <c:pt idx="7">
                  <c:v>20.729519999999791</c:v>
                </c:pt>
                <c:pt idx="8">
                  <c:v>0</c:v>
                </c:pt>
                <c:pt idx="9">
                  <c:v>22.498559999999809</c:v>
                </c:pt>
                <c:pt idx="10">
                  <c:v>18.824400000000001</c:v>
                </c:pt>
                <c:pt idx="11">
                  <c:v>0</c:v>
                </c:pt>
                <c:pt idx="12">
                  <c:v>19.323360000000001</c:v>
                </c:pt>
                <c:pt idx="13">
                  <c:v>17.05536</c:v>
                </c:pt>
                <c:pt idx="14">
                  <c:v>0</c:v>
                </c:pt>
                <c:pt idx="15">
                  <c:v>19.323360000000001</c:v>
                </c:pt>
                <c:pt idx="16">
                  <c:v>17.05536</c:v>
                </c:pt>
              </c:numCache>
            </c:numRef>
          </c:val>
        </c:ser>
        <c:dLbls>
          <c:showLegendKey val="0"/>
          <c:showVal val="0"/>
          <c:showCatName val="0"/>
          <c:showSerName val="0"/>
          <c:showPercent val="0"/>
          <c:showBubbleSize val="0"/>
        </c:dLbls>
        <c:gapWidth val="150"/>
        <c:axId val="235774976"/>
        <c:axId val="218439680"/>
      </c:barChart>
      <c:catAx>
        <c:axId val="235774976"/>
        <c:scaling>
          <c:orientation val="minMax"/>
        </c:scaling>
        <c:delete val="0"/>
        <c:axPos val="b"/>
        <c:majorTickMark val="out"/>
        <c:minorTickMark val="none"/>
        <c:tickLblPos val="nextTo"/>
        <c:crossAx val="218439680"/>
        <c:crosses val="autoZero"/>
        <c:auto val="1"/>
        <c:lblAlgn val="ctr"/>
        <c:lblOffset val="100"/>
        <c:noMultiLvlLbl val="0"/>
      </c:catAx>
      <c:valAx>
        <c:axId val="218439680"/>
        <c:scaling>
          <c:orientation val="minMax"/>
        </c:scaling>
        <c:delete val="0"/>
        <c:axPos val="l"/>
        <c:majorGridlines/>
        <c:title>
          <c:tx>
            <c:rich>
              <a:bodyPr rot="-5400000" vert="horz"/>
              <a:lstStyle/>
              <a:p>
                <a:pPr>
                  <a:defRPr sz="1400" b="0"/>
                </a:pPr>
                <a:r>
                  <a:rPr lang="en-US" sz="1400" b="0"/>
                  <a:t>Kg</a:t>
                </a:r>
              </a:p>
            </c:rich>
          </c:tx>
          <c:layout/>
          <c:overlay val="0"/>
        </c:title>
        <c:numFmt formatCode="0" sourceLinked="0"/>
        <c:majorTickMark val="out"/>
        <c:minorTickMark val="none"/>
        <c:tickLblPos val="nextTo"/>
        <c:txPr>
          <a:bodyPr/>
          <a:lstStyle/>
          <a:p>
            <a:pPr>
              <a:defRPr sz="1400" b="1"/>
            </a:pPr>
            <a:endParaRPr lang="hu-HU"/>
          </a:p>
        </c:txPr>
        <c:crossAx val="235774976"/>
        <c:crosses val="autoZero"/>
        <c:crossBetween val="between"/>
      </c:valAx>
      <c:dTable>
        <c:showHorzBorder val="1"/>
        <c:showVertBorder val="1"/>
        <c:showOutline val="1"/>
        <c:showKeys val="0"/>
        <c:txPr>
          <a:bodyPr/>
          <a:lstStyle/>
          <a:p>
            <a:pPr rtl="0">
              <a:defRPr sz="1400" b="1"/>
            </a:pPr>
            <a:endParaRPr lang="hu-HU"/>
          </a:p>
        </c:txPr>
      </c:dTable>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4396325459318"/>
          <c:y val="2.8252405949256341E-2"/>
          <c:w val="0.84112270341207351"/>
          <c:h val="0.8326195683872849"/>
        </c:manualLayout>
      </c:layout>
      <c:scatterChart>
        <c:scatterStyle val="smoothMarker"/>
        <c:varyColors val="0"/>
        <c:ser>
          <c:idx val="0"/>
          <c:order val="0"/>
          <c:spPr>
            <a:ln>
              <a:solidFill>
                <a:srgbClr val="FF0000"/>
              </a:solidFill>
            </a:ln>
          </c:spPr>
          <c:marker>
            <c:symbol val="none"/>
          </c:marker>
          <c:xVal>
            <c:numRef>
              <c:f>Munka2!$A$1:$A$841</c:f>
              <c:numCache>
                <c:formatCode>General</c:formatCode>
                <c:ptCount val="841"/>
                <c:pt idx="0">
                  <c:v>0</c:v>
                </c:pt>
                <c:pt idx="1">
                  <c:v>1.6700000000000021</c:v>
                </c:pt>
                <c:pt idx="2">
                  <c:v>3.3299999999999987</c:v>
                </c:pt>
                <c:pt idx="3">
                  <c:v>5</c:v>
                </c:pt>
                <c:pt idx="4">
                  <c:v>6.67</c:v>
                </c:pt>
                <c:pt idx="5">
                  <c:v>8.33</c:v>
                </c:pt>
                <c:pt idx="6">
                  <c:v>10</c:v>
                </c:pt>
                <c:pt idx="7">
                  <c:v>11.67</c:v>
                </c:pt>
                <c:pt idx="8">
                  <c:v>13.33</c:v>
                </c:pt>
                <c:pt idx="9">
                  <c:v>15</c:v>
                </c:pt>
                <c:pt idx="10">
                  <c:v>16.670000000000005</c:v>
                </c:pt>
                <c:pt idx="11">
                  <c:v>18.329999999999988</c:v>
                </c:pt>
                <c:pt idx="12">
                  <c:v>20</c:v>
                </c:pt>
                <c:pt idx="13">
                  <c:v>21.67</c:v>
                </c:pt>
                <c:pt idx="14">
                  <c:v>23.330000000000005</c:v>
                </c:pt>
                <c:pt idx="15">
                  <c:v>25</c:v>
                </c:pt>
                <c:pt idx="16">
                  <c:v>26.67</c:v>
                </c:pt>
                <c:pt idx="17">
                  <c:v>28.330000000000005</c:v>
                </c:pt>
                <c:pt idx="18">
                  <c:v>30</c:v>
                </c:pt>
                <c:pt idx="19">
                  <c:v>31.67</c:v>
                </c:pt>
                <c:pt idx="20">
                  <c:v>33.33</c:v>
                </c:pt>
                <c:pt idx="21">
                  <c:v>35</c:v>
                </c:pt>
                <c:pt idx="22">
                  <c:v>36.67</c:v>
                </c:pt>
                <c:pt idx="23">
                  <c:v>38.33</c:v>
                </c:pt>
                <c:pt idx="24">
                  <c:v>40</c:v>
                </c:pt>
                <c:pt idx="25">
                  <c:v>41.67</c:v>
                </c:pt>
                <c:pt idx="26">
                  <c:v>43.33</c:v>
                </c:pt>
                <c:pt idx="27">
                  <c:v>45</c:v>
                </c:pt>
                <c:pt idx="28">
                  <c:v>46.67</c:v>
                </c:pt>
                <c:pt idx="29">
                  <c:v>48.33</c:v>
                </c:pt>
                <c:pt idx="30">
                  <c:v>50</c:v>
                </c:pt>
                <c:pt idx="31">
                  <c:v>51.67</c:v>
                </c:pt>
                <c:pt idx="32">
                  <c:v>53.33</c:v>
                </c:pt>
                <c:pt idx="33">
                  <c:v>55</c:v>
                </c:pt>
                <c:pt idx="34">
                  <c:v>56.67</c:v>
                </c:pt>
                <c:pt idx="35">
                  <c:v>58.33</c:v>
                </c:pt>
                <c:pt idx="36">
                  <c:v>60</c:v>
                </c:pt>
                <c:pt idx="37">
                  <c:v>61.67</c:v>
                </c:pt>
                <c:pt idx="38">
                  <c:v>63.33</c:v>
                </c:pt>
                <c:pt idx="39">
                  <c:v>65</c:v>
                </c:pt>
                <c:pt idx="40">
                  <c:v>66.669999999999987</c:v>
                </c:pt>
                <c:pt idx="41">
                  <c:v>68.33</c:v>
                </c:pt>
                <c:pt idx="42">
                  <c:v>70</c:v>
                </c:pt>
                <c:pt idx="43">
                  <c:v>71.669999999999987</c:v>
                </c:pt>
                <c:pt idx="44">
                  <c:v>73.33</c:v>
                </c:pt>
                <c:pt idx="45">
                  <c:v>75</c:v>
                </c:pt>
                <c:pt idx="46">
                  <c:v>76.669999999999987</c:v>
                </c:pt>
                <c:pt idx="47">
                  <c:v>78.33</c:v>
                </c:pt>
                <c:pt idx="48">
                  <c:v>80</c:v>
                </c:pt>
                <c:pt idx="49">
                  <c:v>81.669999999999987</c:v>
                </c:pt>
                <c:pt idx="50">
                  <c:v>83.33</c:v>
                </c:pt>
                <c:pt idx="51">
                  <c:v>85</c:v>
                </c:pt>
                <c:pt idx="52">
                  <c:v>86.669999999999987</c:v>
                </c:pt>
                <c:pt idx="53">
                  <c:v>88.33</c:v>
                </c:pt>
                <c:pt idx="54">
                  <c:v>90</c:v>
                </c:pt>
                <c:pt idx="55">
                  <c:v>91.669999999999987</c:v>
                </c:pt>
                <c:pt idx="56">
                  <c:v>93.33</c:v>
                </c:pt>
                <c:pt idx="57">
                  <c:v>95</c:v>
                </c:pt>
                <c:pt idx="58">
                  <c:v>96.669999999999987</c:v>
                </c:pt>
                <c:pt idx="59">
                  <c:v>98.33</c:v>
                </c:pt>
                <c:pt idx="60">
                  <c:v>100</c:v>
                </c:pt>
                <c:pt idx="61">
                  <c:v>101.66999999999999</c:v>
                </c:pt>
                <c:pt idx="62">
                  <c:v>103.33</c:v>
                </c:pt>
                <c:pt idx="63">
                  <c:v>105</c:v>
                </c:pt>
                <c:pt idx="64">
                  <c:v>106.66999999999999</c:v>
                </c:pt>
                <c:pt idx="65">
                  <c:v>108.33</c:v>
                </c:pt>
                <c:pt idx="66">
                  <c:v>110</c:v>
                </c:pt>
                <c:pt idx="67">
                  <c:v>111.66999999999999</c:v>
                </c:pt>
                <c:pt idx="68">
                  <c:v>113.33</c:v>
                </c:pt>
                <c:pt idx="69">
                  <c:v>115</c:v>
                </c:pt>
                <c:pt idx="70">
                  <c:v>116.66999999999999</c:v>
                </c:pt>
                <c:pt idx="71">
                  <c:v>118.33</c:v>
                </c:pt>
                <c:pt idx="72">
                  <c:v>120</c:v>
                </c:pt>
                <c:pt idx="73">
                  <c:v>121.66999999999999</c:v>
                </c:pt>
                <c:pt idx="74">
                  <c:v>123.33</c:v>
                </c:pt>
                <c:pt idx="75">
                  <c:v>125</c:v>
                </c:pt>
                <c:pt idx="76">
                  <c:v>126.66999999999999</c:v>
                </c:pt>
                <c:pt idx="77">
                  <c:v>128.33000000000001</c:v>
                </c:pt>
                <c:pt idx="78">
                  <c:v>130</c:v>
                </c:pt>
                <c:pt idx="79">
                  <c:v>131.66999999999999</c:v>
                </c:pt>
                <c:pt idx="80">
                  <c:v>133.33000000000001</c:v>
                </c:pt>
                <c:pt idx="81">
                  <c:v>135</c:v>
                </c:pt>
                <c:pt idx="82">
                  <c:v>136.66999999999999</c:v>
                </c:pt>
                <c:pt idx="83">
                  <c:v>138.33000000000001</c:v>
                </c:pt>
                <c:pt idx="84">
                  <c:v>140</c:v>
                </c:pt>
                <c:pt idx="85">
                  <c:v>141.66999999999999</c:v>
                </c:pt>
                <c:pt idx="86">
                  <c:v>143.33000000000001</c:v>
                </c:pt>
                <c:pt idx="87">
                  <c:v>145</c:v>
                </c:pt>
                <c:pt idx="88">
                  <c:v>146.66999999999999</c:v>
                </c:pt>
                <c:pt idx="89">
                  <c:v>148.33000000000001</c:v>
                </c:pt>
                <c:pt idx="90">
                  <c:v>150</c:v>
                </c:pt>
                <c:pt idx="91">
                  <c:v>151.66999999999999</c:v>
                </c:pt>
                <c:pt idx="92">
                  <c:v>153.33000000000001</c:v>
                </c:pt>
                <c:pt idx="93">
                  <c:v>155</c:v>
                </c:pt>
                <c:pt idx="94">
                  <c:v>156.66999999999999</c:v>
                </c:pt>
                <c:pt idx="95">
                  <c:v>158.33000000000001</c:v>
                </c:pt>
                <c:pt idx="96">
                  <c:v>160</c:v>
                </c:pt>
                <c:pt idx="97">
                  <c:v>161.66999999999999</c:v>
                </c:pt>
                <c:pt idx="98">
                  <c:v>163.33000000000001</c:v>
                </c:pt>
                <c:pt idx="99">
                  <c:v>165</c:v>
                </c:pt>
                <c:pt idx="100">
                  <c:v>166.67</c:v>
                </c:pt>
                <c:pt idx="101">
                  <c:v>168.33</c:v>
                </c:pt>
                <c:pt idx="102">
                  <c:v>170</c:v>
                </c:pt>
                <c:pt idx="103">
                  <c:v>171.67</c:v>
                </c:pt>
                <c:pt idx="104">
                  <c:v>173.33</c:v>
                </c:pt>
                <c:pt idx="105">
                  <c:v>175</c:v>
                </c:pt>
                <c:pt idx="106">
                  <c:v>176.67</c:v>
                </c:pt>
                <c:pt idx="107">
                  <c:v>178.33</c:v>
                </c:pt>
                <c:pt idx="108">
                  <c:v>180</c:v>
                </c:pt>
                <c:pt idx="109">
                  <c:v>181.67</c:v>
                </c:pt>
                <c:pt idx="110">
                  <c:v>183.33</c:v>
                </c:pt>
                <c:pt idx="111">
                  <c:v>185</c:v>
                </c:pt>
                <c:pt idx="112">
                  <c:v>186.67</c:v>
                </c:pt>
                <c:pt idx="113">
                  <c:v>188.33</c:v>
                </c:pt>
                <c:pt idx="114">
                  <c:v>190</c:v>
                </c:pt>
                <c:pt idx="115">
                  <c:v>191.67</c:v>
                </c:pt>
                <c:pt idx="116">
                  <c:v>193.33</c:v>
                </c:pt>
                <c:pt idx="117">
                  <c:v>195</c:v>
                </c:pt>
                <c:pt idx="118">
                  <c:v>196.67</c:v>
                </c:pt>
                <c:pt idx="119">
                  <c:v>198.33</c:v>
                </c:pt>
                <c:pt idx="120">
                  <c:v>200</c:v>
                </c:pt>
                <c:pt idx="121">
                  <c:v>201.67</c:v>
                </c:pt>
                <c:pt idx="122">
                  <c:v>203.33</c:v>
                </c:pt>
                <c:pt idx="123">
                  <c:v>205</c:v>
                </c:pt>
                <c:pt idx="124">
                  <c:v>206.67</c:v>
                </c:pt>
                <c:pt idx="125">
                  <c:v>208.33</c:v>
                </c:pt>
                <c:pt idx="126">
                  <c:v>210</c:v>
                </c:pt>
                <c:pt idx="127">
                  <c:v>211.67</c:v>
                </c:pt>
                <c:pt idx="128">
                  <c:v>213.33</c:v>
                </c:pt>
                <c:pt idx="129">
                  <c:v>215</c:v>
                </c:pt>
                <c:pt idx="130">
                  <c:v>216.67</c:v>
                </c:pt>
                <c:pt idx="131">
                  <c:v>218.33</c:v>
                </c:pt>
                <c:pt idx="132">
                  <c:v>220</c:v>
                </c:pt>
                <c:pt idx="133">
                  <c:v>221.67</c:v>
                </c:pt>
                <c:pt idx="134">
                  <c:v>223.33</c:v>
                </c:pt>
                <c:pt idx="135">
                  <c:v>225</c:v>
                </c:pt>
                <c:pt idx="136">
                  <c:v>226.67</c:v>
                </c:pt>
                <c:pt idx="137">
                  <c:v>228.33</c:v>
                </c:pt>
                <c:pt idx="138">
                  <c:v>230</c:v>
                </c:pt>
                <c:pt idx="139">
                  <c:v>231.67</c:v>
                </c:pt>
                <c:pt idx="140">
                  <c:v>233.33</c:v>
                </c:pt>
                <c:pt idx="141">
                  <c:v>235</c:v>
                </c:pt>
                <c:pt idx="142">
                  <c:v>236.67</c:v>
                </c:pt>
                <c:pt idx="143">
                  <c:v>238.33</c:v>
                </c:pt>
                <c:pt idx="144">
                  <c:v>240</c:v>
                </c:pt>
                <c:pt idx="145">
                  <c:v>241.67</c:v>
                </c:pt>
                <c:pt idx="146">
                  <c:v>243.33</c:v>
                </c:pt>
                <c:pt idx="147">
                  <c:v>245</c:v>
                </c:pt>
                <c:pt idx="148">
                  <c:v>246.67</c:v>
                </c:pt>
                <c:pt idx="149">
                  <c:v>248.33</c:v>
                </c:pt>
                <c:pt idx="150">
                  <c:v>250</c:v>
                </c:pt>
                <c:pt idx="151">
                  <c:v>251.67</c:v>
                </c:pt>
                <c:pt idx="152">
                  <c:v>253.33</c:v>
                </c:pt>
                <c:pt idx="153">
                  <c:v>255</c:v>
                </c:pt>
                <c:pt idx="154">
                  <c:v>256.67</c:v>
                </c:pt>
                <c:pt idx="155">
                  <c:v>258.33</c:v>
                </c:pt>
                <c:pt idx="156">
                  <c:v>260</c:v>
                </c:pt>
                <c:pt idx="157">
                  <c:v>261.67</c:v>
                </c:pt>
                <c:pt idx="158">
                  <c:v>263.33</c:v>
                </c:pt>
                <c:pt idx="159">
                  <c:v>265</c:v>
                </c:pt>
                <c:pt idx="160">
                  <c:v>266.67</c:v>
                </c:pt>
                <c:pt idx="161">
                  <c:v>268.33</c:v>
                </c:pt>
                <c:pt idx="162">
                  <c:v>270</c:v>
                </c:pt>
                <c:pt idx="163">
                  <c:v>271.67</c:v>
                </c:pt>
                <c:pt idx="164">
                  <c:v>273.33</c:v>
                </c:pt>
                <c:pt idx="165">
                  <c:v>275</c:v>
                </c:pt>
                <c:pt idx="166">
                  <c:v>276.67</c:v>
                </c:pt>
                <c:pt idx="167">
                  <c:v>278.33</c:v>
                </c:pt>
                <c:pt idx="168">
                  <c:v>280</c:v>
                </c:pt>
                <c:pt idx="169">
                  <c:v>281.67</c:v>
                </c:pt>
                <c:pt idx="170">
                  <c:v>283.33</c:v>
                </c:pt>
                <c:pt idx="171">
                  <c:v>285</c:v>
                </c:pt>
                <c:pt idx="172">
                  <c:v>286.67</c:v>
                </c:pt>
                <c:pt idx="173">
                  <c:v>288.33</c:v>
                </c:pt>
                <c:pt idx="174">
                  <c:v>290</c:v>
                </c:pt>
                <c:pt idx="175">
                  <c:v>291.67</c:v>
                </c:pt>
                <c:pt idx="176">
                  <c:v>293.33</c:v>
                </c:pt>
                <c:pt idx="177">
                  <c:v>295</c:v>
                </c:pt>
                <c:pt idx="178">
                  <c:v>296.67</c:v>
                </c:pt>
                <c:pt idx="179">
                  <c:v>298.33</c:v>
                </c:pt>
                <c:pt idx="180">
                  <c:v>300</c:v>
                </c:pt>
                <c:pt idx="181">
                  <c:v>301.67</c:v>
                </c:pt>
                <c:pt idx="182">
                  <c:v>303.33</c:v>
                </c:pt>
                <c:pt idx="183">
                  <c:v>305</c:v>
                </c:pt>
                <c:pt idx="184">
                  <c:v>306.67</c:v>
                </c:pt>
                <c:pt idx="185">
                  <c:v>308.33</c:v>
                </c:pt>
                <c:pt idx="186">
                  <c:v>310</c:v>
                </c:pt>
                <c:pt idx="187">
                  <c:v>311.67</c:v>
                </c:pt>
                <c:pt idx="188">
                  <c:v>313.33</c:v>
                </c:pt>
                <c:pt idx="189">
                  <c:v>315</c:v>
                </c:pt>
                <c:pt idx="190">
                  <c:v>316.67</c:v>
                </c:pt>
                <c:pt idx="191">
                  <c:v>318.33</c:v>
                </c:pt>
                <c:pt idx="192">
                  <c:v>320</c:v>
                </c:pt>
                <c:pt idx="193">
                  <c:v>321.67</c:v>
                </c:pt>
                <c:pt idx="194">
                  <c:v>323.33</c:v>
                </c:pt>
                <c:pt idx="195">
                  <c:v>325</c:v>
                </c:pt>
                <c:pt idx="196">
                  <c:v>326.67</c:v>
                </c:pt>
                <c:pt idx="197">
                  <c:v>328.33</c:v>
                </c:pt>
                <c:pt idx="198">
                  <c:v>330</c:v>
                </c:pt>
                <c:pt idx="199">
                  <c:v>331.67</c:v>
                </c:pt>
                <c:pt idx="200">
                  <c:v>333.33</c:v>
                </c:pt>
                <c:pt idx="201">
                  <c:v>335</c:v>
                </c:pt>
                <c:pt idx="202">
                  <c:v>336.67</c:v>
                </c:pt>
                <c:pt idx="203">
                  <c:v>338.33</c:v>
                </c:pt>
                <c:pt idx="204">
                  <c:v>340</c:v>
                </c:pt>
                <c:pt idx="205">
                  <c:v>341.67</c:v>
                </c:pt>
                <c:pt idx="206">
                  <c:v>343.33</c:v>
                </c:pt>
                <c:pt idx="207">
                  <c:v>345</c:v>
                </c:pt>
                <c:pt idx="208">
                  <c:v>346.67</c:v>
                </c:pt>
                <c:pt idx="209">
                  <c:v>348.33</c:v>
                </c:pt>
                <c:pt idx="210">
                  <c:v>350</c:v>
                </c:pt>
                <c:pt idx="211">
                  <c:v>351.67</c:v>
                </c:pt>
                <c:pt idx="212">
                  <c:v>353.33</c:v>
                </c:pt>
                <c:pt idx="213">
                  <c:v>355</c:v>
                </c:pt>
                <c:pt idx="214">
                  <c:v>356.67</c:v>
                </c:pt>
                <c:pt idx="215">
                  <c:v>358.33</c:v>
                </c:pt>
                <c:pt idx="216">
                  <c:v>360</c:v>
                </c:pt>
                <c:pt idx="217">
                  <c:v>361.67</c:v>
                </c:pt>
                <c:pt idx="218">
                  <c:v>363.33</c:v>
                </c:pt>
                <c:pt idx="219">
                  <c:v>365</c:v>
                </c:pt>
                <c:pt idx="220">
                  <c:v>366.67</c:v>
                </c:pt>
                <c:pt idx="221">
                  <c:v>368.33</c:v>
                </c:pt>
                <c:pt idx="222">
                  <c:v>370</c:v>
                </c:pt>
                <c:pt idx="223">
                  <c:v>371.67</c:v>
                </c:pt>
                <c:pt idx="224">
                  <c:v>373.33</c:v>
                </c:pt>
                <c:pt idx="225">
                  <c:v>375</c:v>
                </c:pt>
                <c:pt idx="226">
                  <c:v>376.67</c:v>
                </c:pt>
                <c:pt idx="227">
                  <c:v>378.33</c:v>
                </c:pt>
                <c:pt idx="228">
                  <c:v>380</c:v>
                </c:pt>
                <c:pt idx="229">
                  <c:v>381.67</c:v>
                </c:pt>
                <c:pt idx="230">
                  <c:v>383.33</c:v>
                </c:pt>
                <c:pt idx="231">
                  <c:v>385</c:v>
                </c:pt>
                <c:pt idx="232">
                  <c:v>386.67</c:v>
                </c:pt>
                <c:pt idx="233">
                  <c:v>388.33</c:v>
                </c:pt>
                <c:pt idx="234">
                  <c:v>390</c:v>
                </c:pt>
                <c:pt idx="235">
                  <c:v>391.67</c:v>
                </c:pt>
                <c:pt idx="236">
                  <c:v>393.33</c:v>
                </c:pt>
                <c:pt idx="237">
                  <c:v>395</c:v>
                </c:pt>
                <c:pt idx="238">
                  <c:v>396.67</c:v>
                </c:pt>
                <c:pt idx="239">
                  <c:v>398.33</c:v>
                </c:pt>
                <c:pt idx="240">
                  <c:v>400</c:v>
                </c:pt>
                <c:pt idx="241">
                  <c:v>401.67</c:v>
                </c:pt>
                <c:pt idx="242">
                  <c:v>403.33</c:v>
                </c:pt>
                <c:pt idx="243">
                  <c:v>405</c:v>
                </c:pt>
                <c:pt idx="244">
                  <c:v>406.67</c:v>
                </c:pt>
                <c:pt idx="245">
                  <c:v>408.33</c:v>
                </c:pt>
                <c:pt idx="246">
                  <c:v>410</c:v>
                </c:pt>
                <c:pt idx="247">
                  <c:v>411.67</c:v>
                </c:pt>
                <c:pt idx="248">
                  <c:v>413.33</c:v>
                </c:pt>
                <c:pt idx="249">
                  <c:v>415</c:v>
                </c:pt>
                <c:pt idx="250">
                  <c:v>416.67</c:v>
                </c:pt>
                <c:pt idx="251">
                  <c:v>418.33</c:v>
                </c:pt>
                <c:pt idx="252">
                  <c:v>420</c:v>
                </c:pt>
                <c:pt idx="253">
                  <c:v>421.67</c:v>
                </c:pt>
                <c:pt idx="254">
                  <c:v>423.33</c:v>
                </c:pt>
                <c:pt idx="255">
                  <c:v>425</c:v>
                </c:pt>
                <c:pt idx="256">
                  <c:v>426.67</c:v>
                </c:pt>
                <c:pt idx="257">
                  <c:v>428.33</c:v>
                </c:pt>
                <c:pt idx="258">
                  <c:v>430</c:v>
                </c:pt>
                <c:pt idx="259">
                  <c:v>431.67</c:v>
                </c:pt>
                <c:pt idx="260">
                  <c:v>433.33</c:v>
                </c:pt>
                <c:pt idx="261">
                  <c:v>435</c:v>
                </c:pt>
                <c:pt idx="262">
                  <c:v>436.67</c:v>
                </c:pt>
                <c:pt idx="263">
                  <c:v>438.33</c:v>
                </c:pt>
                <c:pt idx="264">
                  <c:v>440</c:v>
                </c:pt>
                <c:pt idx="265">
                  <c:v>441.67</c:v>
                </c:pt>
                <c:pt idx="266">
                  <c:v>443.33</c:v>
                </c:pt>
                <c:pt idx="267">
                  <c:v>445</c:v>
                </c:pt>
                <c:pt idx="268">
                  <c:v>446.67</c:v>
                </c:pt>
                <c:pt idx="269">
                  <c:v>448.33</c:v>
                </c:pt>
                <c:pt idx="270">
                  <c:v>450</c:v>
                </c:pt>
                <c:pt idx="271">
                  <c:v>451.67</c:v>
                </c:pt>
                <c:pt idx="272">
                  <c:v>453.33</c:v>
                </c:pt>
                <c:pt idx="273">
                  <c:v>455</c:v>
                </c:pt>
                <c:pt idx="274">
                  <c:v>456.67</c:v>
                </c:pt>
                <c:pt idx="275">
                  <c:v>458.33</c:v>
                </c:pt>
                <c:pt idx="276">
                  <c:v>460</c:v>
                </c:pt>
                <c:pt idx="277">
                  <c:v>461.67</c:v>
                </c:pt>
                <c:pt idx="278">
                  <c:v>463.33</c:v>
                </c:pt>
                <c:pt idx="279">
                  <c:v>465</c:v>
                </c:pt>
                <c:pt idx="280">
                  <c:v>466.67</c:v>
                </c:pt>
                <c:pt idx="281">
                  <c:v>468.33</c:v>
                </c:pt>
                <c:pt idx="282">
                  <c:v>470</c:v>
                </c:pt>
                <c:pt idx="283">
                  <c:v>471.67</c:v>
                </c:pt>
                <c:pt idx="284">
                  <c:v>473.33</c:v>
                </c:pt>
                <c:pt idx="285">
                  <c:v>475</c:v>
                </c:pt>
                <c:pt idx="286">
                  <c:v>476.67</c:v>
                </c:pt>
                <c:pt idx="287">
                  <c:v>478.33</c:v>
                </c:pt>
                <c:pt idx="288">
                  <c:v>480</c:v>
                </c:pt>
                <c:pt idx="289">
                  <c:v>481.67</c:v>
                </c:pt>
                <c:pt idx="290">
                  <c:v>483.33</c:v>
                </c:pt>
                <c:pt idx="291">
                  <c:v>485</c:v>
                </c:pt>
                <c:pt idx="292">
                  <c:v>486.67</c:v>
                </c:pt>
                <c:pt idx="293">
                  <c:v>488.33</c:v>
                </c:pt>
                <c:pt idx="294">
                  <c:v>490</c:v>
                </c:pt>
                <c:pt idx="295">
                  <c:v>491.67</c:v>
                </c:pt>
                <c:pt idx="296">
                  <c:v>493.33</c:v>
                </c:pt>
                <c:pt idx="297">
                  <c:v>495</c:v>
                </c:pt>
                <c:pt idx="298">
                  <c:v>496.67</c:v>
                </c:pt>
                <c:pt idx="299">
                  <c:v>498.33</c:v>
                </c:pt>
                <c:pt idx="300">
                  <c:v>500</c:v>
                </c:pt>
                <c:pt idx="301">
                  <c:v>501.67</c:v>
                </c:pt>
                <c:pt idx="302">
                  <c:v>503.33</c:v>
                </c:pt>
                <c:pt idx="303">
                  <c:v>505</c:v>
                </c:pt>
                <c:pt idx="304">
                  <c:v>506.67</c:v>
                </c:pt>
                <c:pt idx="305">
                  <c:v>508.33</c:v>
                </c:pt>
                <c:pt idx="306">
                  <c:v>510</c:v>
                </c:pt>
                <c:pt idx="307">
                  <c:v>511.67</c:v>
                </c:pt>
                <c:pt idx="308">
                  <c:v>513.32999999999947</c:v>
                </c:pt>
                <c:pt idx="309">
                  <c:v>515</c:v>
                </c:pt>
                <c:pt idx="310">
                  <c:v>516.66999999999996</c:v>
                </c:pt>
                <c:pt idx="311">
                  <c:v>518.32999999999947</c:v>
                </c:pt>
                <c:pt idx="312">
                  <c:v>520</c:v>
                </c:pt>
                <c:pt idx="313">
                  <c:v>521.66999999999996</c:v>
                </c:pt>
                <c:pt idx="314">
                  <c:v>523.32999999999947</c:v>
                </c:pt>
                <c:pt idx="315">
                  <c:v>525</c:v>
                </c:pt>
                <c:pt idx="316">
                  <c:v>526.66999999999996</c:v>
                </c:pt>
                <c:pt idx="317">
                  <c:v>528.32999999999947</c:v>
                </c:pt>
                <c:pt idx="318">
                  <c:v>530</c:v>
                </c:pt>
                <c:pt idx="319">
                  <c:v>531.66999999999996</c:v>
                </c:pt>
                <c:pt idx="320">
                  <c:v>533.32999999999947</c:v>
                </c:pt>
                <c:pt idx="321">
                  <c:v>535</c:v>
                </c:pt>
                <c:pt idx="322">
                  <c:v>536.66999999999996</c:v>
                </c:pt>
                <c:pt idx="323">
                  <c:v>538.32999999999947</c:v>
                </c:pt>
                <c:pt idx="324">
                  <c:v>540</c:v>
                </c:pt>
                <c:pt idx="325">
                  <c:v>541.66999999999996</c:v>
                </c:pt>
                <c:pt idx="326">
                  <c:v>543.32999999999947</c:v>
                </c:pt>
                <c:pt idx="327">
                  <c:v>545</c:v>
                </c:pt>
                <c:pt idx="328">
                  <c:v>546.66999999999996</c:v>
                </c:pt>
                <c:pt idx="329">
                  <c:v>548.32999999999947</c:v>
                </c:pt>
                <c:pt idx="330">
                  <c:v>550</c:v>
                </c:pt>
                <c:pt idx="331">
                  <c:v>551.66999999999996</c:v>
                </c:pt>
                <c:pt idx="332">
                  <c:v>553.32999999999947</c:v>
                </c:pt>
                <c:pt idx="333">
                  <c:v>555</c:v>
                </c:pt>
                <c:pt idx="334">
                  <c:v>556.66999999999996</c:v>
                </c:pt>
                <c:pt idx="335">
                  <c:v>558.32999999999947</c:v>
                </c:pt>
                <c:pt idx="336">
                  <c:v>560</c:v>
                </c:pt>
                <c:pt idx="337">
                  <c:v>561.66999999999996</c:v>
                </c:pt>
                <c:pt idx="338">
                  <c:v>563.32999999999947</c:v>
                </c:pt>
                <c:pt idx="339">
                  <c:v>565</c:v>
                </c:pt>
                <c:pt idx="340">
                  <c:v>566.66999999999996</c:v>
                </c:pt>
                <c:pt idx="341">
                  <c:v>568.32999999999947</c:v>
                </c:pt>
                <c:pt idx="342">
                  <c:v>570</c:v>
                </c:pt>
                <c:pt idx="343">
                  <c:v>571.66999999999996</c:v>
                </c:pt>
                <c:pt idx="344">
                  <c:v>573.32999999999947</c:v>
                </c:pt>
                <c:pt idx="345">
                  <c:v>575</c:v>
                </c:pt>
                <c:pt idx="346">
                  <c:v>576.66999999999996</c:v>
                </c:pt>
                <c:pt idx="347">
                  <c:v>578.32999999999947</c:v>
                </c:pt>
                <c:pt idx="348">
                  <c:v>580</c:v>
                </c:pt>
                <c:pt idx="349">
                  <c:v>581.66999999999996</c:v>
                </c:pt>
                <c:pt idx="350">
                  <c:v>583.32999999999947</c:v>
                </c:pt>
                <c:pt idx="351">
                  <c:v>585</c:v>
                </c:pt>
                <c:pt idx="352">
                  <c:v>586.66999999999996</c:v>
                </c:pt>
                <c:pt idx="353">
                  <c:v>588.32999999999947</c:v>
                </c:pt>
                <c:pt idx="354">
                  <c:v>590</c:v>
                </c:pt>
                <c:pt idx="355">
                  <c:v>591.66999999999996</c:v>
                </c:pt>
                <c:pt idx="356">
                  <c:v>593.32999999999947</c:v>
                </c:pt>
                <c:pt idx="357">
                  <c:v>595</c:v>
                </c:pt>
                <c:pt idx="358">
                  <c:v>596.66999999999996</c:v>
                </c:pt>
                <c:pt idx="359">
                  <c:v>598.32999999999947</c:v>
                </c:pt>
                <c:pt idx="360">
                  <c:v>600</c:v>
                </c:pt>
                <c:pt idx="361">
                  <c:v>601.66999999999996</c:v>
                </c:pt>
                <c:pt idx="362">
                  <c:v>603.32999999999947</c:v>
                </c:pt>
                <c:pt idx="363">
                  <c:v>605</c:v>
                </c:pt>
                <c:pt idx="364">
                  <c:v>606.66999999999996</c:v>
                </c:pt>
                <c:pt idx="365">
                  <c:v>608.32999999999947</c:v>
                </c:pt>
                <c:pt idx="366">
                  <c:v>610</c:v>
                </c:pt>
                <c:pt idx="367">
                  <c:v>611.66999999999996</c:v>
                </c:pt>
                <c:pt idx="368">
                  <c:v>613.32999999999947</c:v>
                </c:pt>
                <c:pt idx="369">
                  <c:v>615</c:v>
                </c:pt>
                <c:pt idx="370">
                  <c:v>616.66999999999996</c:v>
                </c:pt>
                <c:pt idx="371">
                  <c:v>618.32999999999947</c:v>
                </c:pt>
                <c:pt idx="372">
                  <c:v>620</c:v>
                </c:pt>
                <c:pt idx="373">
                  <c:v>621.66999999999996</c:v>
                </c:pt>
                <c:pt idx="374">
                  <c:v>623.32999999999947</c:v>
                </c:pt>
                <c:pt idx="375">
                  <c:v>625</c:v>
                </c:pt>
                <c:pt idx="376">
                  <c:v>626.66999999999996</c:v>
                </c:pt>
                <c:pt idx="377">
                  <c:v>628.32999999999947</c:v>
                </c:pt>
                <c:pt idx="378">
                  <c:v>630</c:v>
                </c:pt>
                <c:pt idx="379">
                  <c:v>631.66999999999996</c:v>
                </c:pt>
                <c:pt idx="380">
                  <c:v>633.32999999999947</c:v>
                </c:pt>
                <c:pt idx="381">
                  <c:v>635</c:v>
                </c:pt>
                <c:pt idx="382">
                  <c:v>636.66999999999996</c:v>
                </c:pt>
                <c:pt idx="383">
                  <c:v>638.32999999999947</c:v>
                </c:pt>
                <c:pt idx="384">
                  <c:v>640</c:v>
                </c:pt>
                <c:pt idx="385">
                  <c:v>641.66999999999996</c:v>
                </c:pt>
                <c:pt idx="386">
                  <c:v>643.32999999999947</c:v>
                </c:pt>
                <c:pt idx="387">
                  <c:v>645</c:v>
                </c:pt>
                <c:pt idx="388">
                  <c:v>646.66999999999996</c:v>
                </c:pt>
                <c:pt idx="389">
                  <c:v>648.32999999999947</c:v>
                </c:pt>
                <c:pt idx="390">
                  <c:v>650</c:v>
                </c:pt>
                <c:pt idx="391">
                  <c:v>651.66999999999996</c:v>
                </c:pt>
                <c:pt idx="392">
                  <c:v>653.32999999999947</c:v>
                </c:pt>
                <c:pt idx="393">
                  <c:v>655</c:v>
                </c:pt>
                <c:pt idx="394">
                  <c:v>656.67000000000053</c:v>
                </c:pt>
                <c:pt idx="395">
                  <c:v>658.32999999999947</c:v>
                </c:pt>
                <c:pt idx="396">
                  <c:v>660</c:v>
                </c:pt>
                <c:pt idx="397">
                  <c:v>661.67000000000053</c:v>
                </c:pt>
                <c:pt idx="398">
                  <c:v>663.32999999999947</c:v>
                </c:pt>
                <c:pt idx="399">
                  <c:v>665</c:v>
                </c:pt>
                <c:pt idx="400">
                  <c:v>666.67000000000053</c:v>
                </c:pt>
                <c:pt idx="401">
                  <c:v>668.32999999999947</c:v>
                </c:pt>
                <c:pt idx="402">
                  <c:v>670</c:v>
                </c:pt>
                <c:pt idx="403">
                  <c:v>671.67000000000053</c:v>
                </c:pt>
                <c:pt idx="404">
                  <c:v>673.32999999999947</c:v>
                </c:pt>
                <c:pt idx="405">
                  <c:v>675</c:v>
                </c:pt>
                <c:pt idx="406">
                  <c:v>676.67000000000053</c:v>
                </c:pt>
                <c:pt idx="407">
                  <c:v>678.32999999999947</c:v>
                </c:pt>
                <c:pt idx="408">
                  <c:v>680</c:v>
                </c:pt>
                <c:pt idx="409">
                  <c:v>681.67000000000053</c:v>
                </c:pt>
                <c:pt idx="410">
                  <c:v>683.32999999999947</c:v>
                </c:pt>
                <c:pt idx="411">
                  <c:v>685</c:v>
                </c:pt>
                <c:pt idx="412">
                  <c:v>686.67000000000053</c:v>
                </c:pt>
                <c:pt idx="413">
                  <c:v>688.32999999999947</c:v>
                </c:pt>
                <c:pt idx="414">
                  <c:v>690</c:v>
                </c:pt>
                <c:pt idx="415">
                  <c:v>691.67000000000053</c:v>
                </c:pt>
                <c:pt idx="416">
                  <c:v>693.32999999999947</c:v>
                </c:pt>
                <c:pt idx="417">
                  <c:v>695</c:v>
                </c:pt>
                <c:pt idx="418">
                  <c:v>696.67000000000053</c:v>
                </c:pt>
                <c:pt idx="419">
                  <c:v>698.32999999999947</c:v>
                </c:pt>
                <c:pt idx="420">
                  <c:v>700</c:v>
                </c:pt>
                <c:pt idx="421">
                  <c:v>701.67000000000053</c:v>
                </c:pt>
                <c:pt idx="422">
                  <c:v>703.32999999999947</c:v>
                </c:pt>
                <c:pt idx="423">
                  <c:v>705</c:v>
                </c:pt>
                <c:pt idx="424">
                  <c:v>706.67000000000053</c:v>
                </c:pt>
                <c:pt idx="425">
                  <c:v>708.32999999999947</c:v>
                </c:pt>
                <c:pt idx="426">
                  <c:v>710</c:v>
                </c:pt>
                <c:pt idx="427">
                  <c:v>711.67000000000053</c:v>
                </c:pt>
                <c:pt idx="428">
                  <c:v>713.32999999999947</c:v>
                </c:pt>
                <c:pt idx="429">
                  <c:v>715</c:v>
                </c:pt>
                <c:pt idx="430">
                  <c:v>716.67000000000053</c:v>
                </c:pt>
                <c:pt idx="431">
                  <c:v>718.32999999999947</c:v>
                </c:pt>
                <c:pt idx="432">
                  <c:v>720</c:v>
                </c:pt>
                <c:pt idx="433">
                  <c:v>721.67000000000053</c:v>
                </c:pt>
                <c:pt idx="434">
                  <c:v>723.32999999999947</c:v>
                </c:pt>
                <c:pt idx="435">
                  <c:v>725</c:v>
                </c:pt>
                <c:pt idx="436">
                  <c:v>726.67000000000053</c:v>
                </c:pt>
                <c:pt idx="437">
                  <c:v>728.32999999999947</c:v>
                </c:pt>
                <c:pt idx="438">
                  <c:v>730</c:v>
                </c:pt>
                <c:pt idx="439">
                  <c:v>731.67000000000053</c:v>
                </c:pt>
                <c:pt idx="440">
                  <c:v>733.32999999999947</c:v>
                </c:pt>
                <c:pt idx="441">
                  <c:v>735</c:v>
                </c:pt>
                <c:pt idx="442">
                  <c:v>736.67000000000053</c:v>
                </c:pt>
                <c:pt idx="443">
                  <c:v>738.32999999999947</c:v>
                </c:pt>
                <c:pt idx="444">
                  <c:v>740</c:v>
                </c:pt>
                <c:pt idx="445">
                  <c:v>741.67000000000053</c:v>
                </c:pt>
                <c:pt idx="446">
                  <c:v>743.32999999999947</c:v>
                </c:pt>
                <c:pt idx="447">
                  <c:v>745</c:v>
                </c:pt>
                <c:pt idx="448">
                  <c:v>746.67000000000053</c:v>
                </c:pt>
                <c:pt idx="449">
                  <c:v>748.32999999999947</c:v>
                </c:pt>
                <c:pt idx="450">
                  <c:v>750</c:v>
                </c:pt>
                <c:pt idx="451">
                  <c:v>751.67000000000053</c:v>
                </c:pt>
                <c:pt idx="452">
                  <c:v>753.32999999999947</c:v>
                </c:pt>
                <c:pt idx="453">
                  <c:v>755</c:v>
                </c:pt>
                <c:pt idx="454">
                  <c:v>756.67000000000053</c:v>
                </c:pt>
                <c:pt idx="455">
                  <c:v>758.32999999999947</c:v>
                </c:pt>
                <c:pt idx="456">
                  <c:v>760</c:v>
                </c:pt>
                <c:pt idx="457">
                  <c:v>761.67000000000053</c:v>
                </c:pt>
                <c:pt idx="458">
                  <c:v>763.32999999999947</c:v>
                </c:pt>
                <c:pt idx="459">
                  <c:v>765</c:v>
                </c:pt>
                <c:pt idx="460">
                  <c:v>766.67000000000053</c:v>
                </c:pt>
                <c:pt idx="461">
                  <c:v>768.32999999999947</c:v>
                </c:pt>
                <c:pt idx="462">
                  <c:v>770</c:v>
                </c:pt>
                <c:pt idx="463">
                  <c:v>771.67000000000053</c:v>
                </c:pt>
                <c:pt idx="464">
                  <c:v>773.32999999999947</c:v>
                </c:pt>
                <c:pt idx="465">
                  <c:v>775</c:v>
                </c:pt>
                <c:pt idx="466">
                  <c:v>776.67000000000053</c:v>
                </c:pt>
                <c:pt idx="467">
                  <c:v>778.32999999999947</c:v>
                </c:pt>
                <c:pt idx="468">
                  <c:v>780</c:v>
                </c:pt>
                <c:pt idx="469">
                  <c:v>781.67000000000053</c:v>
                </c:pt>
                <c:pt idx="470">
                  <c:v>783.32999999999947</c:v>
                </c:pt>
                <c:pt idx="471">
                  <c:v>785</c:v>
                </c:pt>
                <c:pt idx="472">
                  <c:v>786.67000000000053</c:v>
                </c:pt>
                <c:pt idx="473">
                  <c:v>788.32999999999947</c:v>
                </c:pt>
                <c:pt idx="474">
                  <c:v>790</c:v>
                </c:pt>
                <c:pt idx="475">
                  <c:v>791.67000000000053</c:v>
                </c:pt>
                <c:pt idx="476">
                  <c:v>793.32999999999947</c:v>
                </c:pt>
                <c:pt idx="477">
                  <c:v>795</c:v>
                </c:pt>
                <c:pt idx="478">
                  <c:v>796.67000000000053</c:v>
                </c:pt>
                <c:pt idx="479">
                  <c:v>798.32999999999947</c:v>
                </c:pt>
                <c:pt idx="480">
                  <c:v>800</c:v>
                </c:pt>
                <c:pt idx="481">
                  <c:v>801.67000000000053</c:v>
                </c:pt>
                <c:pt idx="482">
                  <c:v>803.32999999999947</c:v>
                </c:pt>
                <c:pt idx="483">
                  <c:v>805</c:v>
                </c:pt>
                <c:pt idx="484">
                  <c:v>806.67000000000053</c:v>
                </c:pt>
                <c:pt idx="485">
                  <c:v>808.32999999999947</c:v>
                </c:pt>
                <c:pt idx="486">
                  <c:v>810</c:v>
                </c:pt>
                <c:pt idx="487">
                  <c:v>811.67000000000053</c:v>
                </c:pt>
                <c:pt idx="488">
                  <c:v>813.32999999999947</c:v>
                </c:pt>
                <c:pt idx="489">
                  <c:v>815</c:v>
                </c:pt>
                <c:pt idx="490">
                  <c:v>816.67000000000053</c:v>
                </c:pt>
                <c:pt idx="491">
                  <c:v>818.32999999999947</c:v>
                </c:pt>
                <c:pt idx="492">
                  <c:v>820</c:v>
                </c:pt>
                <c:pt idx="493">
                  <c:v>821.67000000000053</c:v>
                </c:pt>
                <c:pt idx="494">
                  <c:v>823.32999999999947</c:v>
                </c:pt>
                <c:pt idx="495">
                  <c:v>825</c:v>
                </c:pt>
                <c:pt idx="496">
                  <c:v>826.67000000000053</c:v>
                </c:pt>
                <c:pt idx="497">
                  <c:v>828.32999999999947</c:v>
                </c:pt>
                <c:pt idx="498">
                  <c:v>830</c:v>
                </c:pt>
                <c:pt idx="499">
                  <c:v>831.67000000000053</c:v>
                </c:pt>
                <c:pt idx="500">
                  <c:v>833.32999999999947</c:v>
                </c:pt>
                <c:pt idx="501">
                  <c:v>835</c:v>
                </c:pt>
                <c:pt idx="502">
                  <c:v>836.67000000000053</c:v>
                </c:pt>
                <c:pt idx="503">
                  <c:v>838.32999999999947</c:v>
                </c:pt>
                <c:pt idx="504">
                  <c:v>840</c:v>
                </c:pt>
                <c:pt idx="505">
                  <c:v>841.67000000000053</c:v>
                </c:pt>
                <c:pt idx="506">
                  <c:v>843.32999999999947</c:v>
                </c:pt>
                <c:pt idx="507">
                  <c:v>845</c:v>
                </c:pt>
                <c:pt idx="508">
                  <c:v>846.67000000000053</c:v>
                </c:pt>
                <c:pt idx="509">
                  <c:v>848.32999999999947</c:v>
                </c:pt>
                <c:pt idx="510">
                  <c:v>850</c:v>
                </c:pt>
                <c:pt idx="511">
                  <c:v>851.67000000000053</c:v>
                </c:pt>
                <c:pt idx="512">
                  <c:v>853.32999999999947</c:v>
                </c:pt>
                <c:pt idx="513">
                  <c:v>855</c:v>
                </c:pt>
                <c:pt idx="514">
                  <c:v>856.67000000000053</c:v>
                </c:pt>
                <c:pt idx="515">
                  <c:v>858.32999999999947</c:v>
                </c:pt>
                <c:pt idx="516">
                  <c:v>860</c:v>
                </c:pt>
                <c:pt idx="517">
                  <c:v>861.67000000000053</c:v>
                </c:pt>
                <c:pt idx="518">
                  <c:v>863.32999999999947</c:v>
                </c:pt>
                <c:pt idx="519">
                  <c:v>865</c:v>
                </c:pt>
                <c:pt idx="520">
                  <c:v>866.67000000000053</c:v>
                </c:pt>
                <c:pt idx="521">
                  <c:v>868.32999999999947</c:v>
                </c:pt>
                <c:pt idx="522">
                  <c:v>870</c:v>
                </c:pt>
                <c:pt idx="523">
                  <c:v>871.67000000000053</c:v>
                </c:pt>
                <c:pt idx="524">
                  <c:v>873.32999999999947</c:v>
                </c:pt>
                <c:pt idx="525">
                  <c:v>875</c:v>
                </c:pt>
                <c:pt idx="526">
                  <c:v>876.67000000000053</c:v>
                </c:pt>
                <c:pt idx="527">
                  <c:v>878.32999999999947</c:v>
                </c:pt>
                <c:pt idx="528">
                  <c:v>880</c:v>
                </c:pt>
                <c:pt idx="529">
                  <c:v>881.67000000000053</c:v>
                </c:pt>
                <c:pt idx="530">
                  <c:v>883.32999999999947</c:v>
                </c:pt>
                <c:pt idx="531">
                  <c:v>885</c:v>
                </c:pt>
                <c:pt idx="532">
                  <c:v>886.67000000000053</c:v>
                </c:pt>
                <c:pt idx="533">
                  <c:v>888.32999999999947</c:v>
                </c:pt>
                <c:pt idx="534">
                  <c:v>890</c:v>
                </c:pt>
                <c:pt idx="535">
                  <c:v>891.67000000000053</c:v>
                </c:pt>
                <c:pt idx="536">
                  <c:v>893.32999999999947</c:v>
                </c:pt>
                <c:pt idx="537">
                  <c:v>895</c:v>
                </c:pt>
                <c:pt idx="538">
                  <c:v>896.67000000000053</c:v>
                </c:pt>
                <c:pt idx="539">
                  <c:v>898.32999999999947</c:v>
                </c:pt>
                <c:pt idx="540">
                  <c:v>900</c:v>
                </c:pt>
                <c:pt idx="541">
                  <c:v>901.67000000000053</c:v>
                </c:pt>
                <c:pt idx="542">
                  <c:v>903.32999999999947</c:v>
                </c:pt>
                <c:pt idx="543">
                  <c:v>905</c:v>
                </c:pt>
                <c:pt idx="544">
                  <c:v>906.67000000000053</c:v>
                </c:pt>
                <c:pt idx="545">
                  <c:v>908.32999999999947</c:v>
                </c:pt>
                <c:pt idx="546">
                  <c:v>910</c:v>
                </c:pt>
                <c:pt idx="547">
                  <c:v>911.67000000000053</c:v>
                </c:pt>
                <c:pt idx="548">
                  <c:v>913.32999999999947</c:v>
                </c:pt>
                <c:pt idx="549">
                  <c:v>915</c:v>
                </c:pt>
                <c:pt idx="550">
                  <c:v>916.67000000000053</c:v>
                </c:pt>
                <c:pt idx="551">
                  <c:v>918.32999999999947</c:v>
                </c:pt>
                <c:pt idx="552">
                  <c:v>920</c:v>
                </c:pt>
                <c:pt idx="553">
                  <c:v>921.67000000000053</c:v>
                </c:pt>
                <c:pt idx="554">
                  <c:v>923.32999999999947</c:v>
                </c:pt>
                <c:pt idx="555">
                  <c:v>925</c:v>
                </c:pt>
                <c:pt idx="556">
                  <c:v>926.67000000000053</c:v>
                </c:pt>
                <c:pt idx="557">
                  <c:v>928.32999999999947</c:v>
                </c:pt>
                <c:pt idx="558">
                  <c:v>930</c:v>
                </c:pt>
                <c:pt idx="559">
                  <c:v>931.67000000000053</c:v>
                </c:pt>
                <c:pt idx="560">
                  <c:v>933.32999999999947</c:v>
                </c:pt>
                <c:pt idx="561">
                  <c:v>935</c:v>
                </c:pt>
                <c:pt idx="562">
                  <c:v>936.67000000000053</c:v>
                </c:pt>
                <c:pt idx="563">
                  <c:v>938.32999999999947</c:v>
                </c:pt>
                <c:pt idx="564">
                  <c:v>940</c:v>
                </c:pt>
                <c:pt idx="565">
                  <c:v>941.67000000000053</c:v>
                </c:pt>
                <c:pt idx="566">
                  <c:v>943.32999999999947</c:v>
                </c:pt>
                <c:pt idx="567">
                  <c:v>945</c:v>
                </c:pt>
                <c:pt idx="568">
                  <c:v>946.67000000000053</c:v>
                </c:pt>
                <c:pt idx="569">
                  <c:v>948.32999999999947</c:v>
                </c:pt>
                <c:pt idx="570">
                  <c:v>950</c:v>
                </c:pt>
                <c:pt idx="571">
                  <c:v>951.67000000000053</c:v>
                </c:pt>
                <c:pt idx="572">
                  <c:v>953.32999999999947</c:v>
                </c:pt>
                <c:pt idx="573">
                  <c:v>955</c:v>
                </c:pt>
                <c:pt idx="574">
                  <c:v>956.67000000000053</c:v>
                </c:pt>
                <c:pt idx="575">
                  <c:v>958.32999999999947</c:v>
                </c:pt>
                <c:pt idx="576">
                  <c:v>960</c:v>
                </c:pt>
                <c:pt idx="577">
                  <c:v>961.67000000000053</c:v>
                </c:pt>
                <c:pt idx="578">
                  <c:v>963.32999999999947</c:v>
                </c:pt>
                <c:pt idx="579">
                  <c:v>965</c:v>
                </c:pt>
                <c:pt idx="580">
                  <c:v>966.67000000000053</c:v>
                </c:pt>
                <c:pt idx="581">
                  <c:v>968.32999999999947</c:v>
                </c:pt>
                <c:pt idx="582">
                  <c:v>970</c:v>
                </c:pt>
                <c:pt idx="583">
                  <c:v>971.67000000000053</c:v>
                </c:pt>
                <c:pt idx="584">
                  <c:v>973.32999999999947</c:v>
                </c:pt>
                <c:pt idx="585">
                  <c:v>975</c:v>
                </c:pt>
                <c:pt idx="586">
                  <c:v>976.67000000000053</c:v>
                </c:pt>
                <c:pt idx="587">
                  <c:v>978.32999999999947</c:v>
                </c:pt>
                <c:pt idx="588">
                  <c:v>980</c:v>
                </c:pt>
                <c:pt idx="589">
                  <c:v>981.67000000000053</c:v>
                </c:pt>
                <c:pt idx="590">
                  <c:v>983.32999999999947</c:v>
                </c:pt>
                <c:pt idx="591">
                  <c:v>985</c:v>
                </c:pt>
                <c:pt idx="592">
                  <c:v>986.67000000000053</c:v>
                </c:pt>
                <c:pt idx="593">
                  <c:v>988.32999999999947</c:v>
                </c:pt>
                <c:pt idx="594">
                  <c:v>990</c:v>
                </c:pt>
                <c:pt idx="595">
                  <c:v>991.67000000000053</c:v>
                </c:pt>
                <c:pt idx="596">
                  <c:v>993.32999999999947</c:v>
                </c:pt>
                <c:pt idx="597">
                  <c:v>995</c:v>
                </c:pt>
                <c:pt idx="598">
                  <c:v>996.67000000000053</c:v>
                </c:pt>
                <c:pt idx="599">
                  <c:v>998.32999999999947</c:v>
                </c:pt>
                <c:pt idx="600">
                  <c:v>1000</c:v>
                </c:pt>
                <c:pt idx="601">
                  <c:v>1001.6700000000005</c:v>
                </c:pt>
                <c:pt idx="602">
                  <c:v>1003.3299999999994</c:v>
                </c:pt>
                <c:pt idx="603">
                  <c:v>1005</c:v>
                </c:pt>
                <c:pt idx="604">
                  <c:v>1006.6700000000005</c:v>
                </c:pt>
                <c:pt idx="605">
                  <c:v>1008.3299999999994</c:v>
                </c:pt>
                <c:pt idx="606">
                  <c:v>1010</c:v>
                </c:pt>
                <c:pt idx="607">
                  <c:v>1011.6700000000005</c:v>
                </c:pt>
                <c:pt idx="608">
                  <c:v>1013.3299999999994</c:v>
                </c:pt>
                <c:pt idx="609">
                  <c:v>1015</c:v>
                </c:pt>
                <c:pt idx="610">
                  <c:v>1016.6700000000005</c:v>
                </c:pt>
                <c:pt idx="611">
                  <c:v>1018.3299999999994</c:v>
                </c:pt>
                <c:pt idx="612">
                  <c:v>1020</c:v>
                </c:pt>
                <c:pt idx="613">
                  <c:v>1021.6700000000005</c:v>
                </c:pt>
                <c:pt idx="614">
                  <c:v>1023.3299999999994</c:v>
                </c:pt>
                <c:pt idx="615">
                  <c:v>1025</c:v>
                </c:pt>
                <c:pt idx="616">
                  <c:v>1026.6699999999998</c:v>
                </c:pt>
                <c:pt idx="617">
                  <c:v>1028.33</c:v>
                </c:pt>
                <c:pt idx="618">
                  <c:v>1030</c:v>
                </c:pt>
                <c:pt idx="619">
                  <c:v>1031.6699999999998</c:v>
                </c:pt>
                <c:pt idx="620">
                  <c:v>1033.33</c:v>
                </c:pt>
                <c:pt idx="621">
                  <c:v>1035</c:v>
                </c:pt>
                <c:pt idx="622">
                  <c:v>1036.6699999999998</c:v>
                </c:pt>
                <c:pt idx="623">
                  <c:v>1038.33</c:v>
                </c:pt>
                <c:pt idx="624">
                  <c:v>1040</c:v>
                </c:pt>
                <c:pt idx="625">
                  <c:v>1041.6699999999998</c:v>
                </c:pt>
                <c:pt idx="626">
                  <c:v>1043.33</c:v>
                </c:pt>
                <c:pt idx="627">
                  <c:v>1045</c:v>
                </c:pt>
                <c:pt idx="628">
                  <c:v>1046.6699999999998</c:v>
                </c:pt>
                <c:pt idx="629">
                  <c:v>1048.33</c:v>
                </c:pt>
                <c:pt idx="630">
                  <c:v>1050</c:v>
                </c:pt>
                <c:pt idx="631">
                  <c:v>1051.6699999999998</c:v>
                </c:pt>
                <c:pt idx="632">
                  <c:v>1053.33</c:v>
                </c:pt>
                <c:pt idx="633">
                  <c:v>1055</c:v>
                </c:pt>
                <c:pt idx="634">
                  <c:v>1056.6699999999998</c:v>
                </c:pt>
                <c:pt idx="635">
                  <c:v>1058.33</c:v>
                </c:pt>
                <c:pt idx="636">
                  <c:v>1060</c:v>
                </c:pt>
                <c:pt idx="637">
                  <c:v>1061.6699999999998</c:v>
                </c:pt>
                <c:pt idx="638">
                  <c:v>1063.33</c:v>
                </c:pt>
                <c:pt idx="639">
                  <c:v>1065</c:v>
                </c:pt>
                <c:pt idx="640">
                  <c:v>1066.6699999999998</c:v>
                </c:pt>
                <c:pt idx="641">
                  <c:v>1068.33</c:v>
                </c:pt>
                <c:pt idx="642">
                  <c:v>1070</c:v>
                </c:pt>
                <c:pt idx="643">
                  <c:v>1071.6699999999998</c:v>
                </c:pt>
                <c:pt idx="644">
                  <c:v>1073.33</c:v>
                </c:pt>
                <c:pt idx="645">
                  <c:v>1075</c:v>
                </c:pt>
                <c:pt idx="646">
                  <c:v>1076.6699999999998</c:v>
                </c:pt>
                <c:pt idx="647">
                  <c:v>1078.33</c:v>
                </c:pt>
                <c:pt idx="648">
                  <c:v>1080</c:v>
                </c:pt>
                <c:pt idx="649">
                  <c:v>1081.6699999999998</c:v>
                </c:pt>
                <c:pt idx="650">
                  <c:v>1083.33</c:v>
                </c:pt>
                <c:pt idx="651">
                  <c:v>1085</c:v>
                </c:pt>
                <c:pt idx="652">
                  <c:v>1086.6699999999998</c:v>
                </c:pt>
                <c:pt idx="653">
                  <c:v>1088.33</c:v>
                </c:pt>
                <c:pt idx="654">
                  <c:v>1090</c:v>
                </c:pt>
                <c:pt idx="655">
                  <c:v>1091.6699999999998</c:v>
                </c:pt>
                <c:pt idx="656">
                  <c:v>1093.33</c:v>
                </c:pt>
                <c:pt idx="657">
                  <c:v>1095</c:v>
                </c:pt>
                <c:pt idx="658">
                  <c:v>1096.6699999999998</c:v>
                </c:pt>
                <c:pt idx="659">
                  <c:v>1098.33</c:v>
                </c:pt>
                <c:pt idx="660">
                  <c:v>1100</c:v>
                </c:pt>
                <c:pt idx="661">
                  <c:v>1101.6699999999998</c:v>
                </c:pt>
                <c:pt idx="662">
                  <c:v>1103.33</c:v>
                </c:pt>
                <c:pt idx="663">
                  <c:v>1105</c:v>
                </c:pt>
                <c:pt idx="664">
                  <c:v>1106.6699999999998</c:v>
                </c:pt>
                <c:pt idx="665">
                  <c:v>1108.33</c:v>
                </c:pt>
                <c:pt idx="666">
                  <c:v>1110</c:v>
                </c:pt>
                <c:pt idx="667">
                  <c:v>1111.6699999999998</c:v>
                </c:pt>
                <c:pt idx="668">
                  <c:v>1113.33</c:v>
                </c:pt>
                <c:pt idx="669">
                  <c:v>1115</c:v>
                </c:pt>
                <c:pt idx="670">
                  <c:v>1116.6699999999998</c:v>
                </c:pt>
                <c:pt idx="671">
                  <c:v>1118.33</c:v>
                </c:pt>
                <c:pt idx="672">
                  <c:v>1120</c:v>
                </c:pt>
                <c:pt idx="673">
                  <c:v>1121.6699999999998</c:v>
                </c:pt>
                <c:pt idx="674">
                  <c:v>1123.33</c:v>
                </c:pt>
                <c:pt idx="675">
                  <c:v>1125</c:v>
                </c:pt>
                <c:pt idx="676">
                  <c:v>1126.6699999999998</c:v>
                </c:pt>
                <c:pt idx="677">
                  <c:v>1128.33</c:v>
                </c:pt>
                <c:pt idx="678">
                  <c:v>1130</c:v>
                </c:pt>
                <c:pt idx="679">
                  <c:v>1131.6699999999998</c:v>
                </c:pt>
                <c:pt idx="680">
                  <c:v>1133.33</c:v>
                </c:pt>
                <c:pt idx="681">
                  <c:v>1135</c:v>
                </c:pt>
                <c:pt idx="682">
                  <c:v>1136.6699999999998</c:v>
                </c:pt>
                <c:pt idx="683">
                  <c:v>1138.33</c:v>
                </c:pt>
                <c:pt idx="684">
                  <c:v>1140</c:v>
                </c:pt>
                <c:pt idx="685">
                  <c:v>1141.6699999999998</c:v>
                </c:pt>
                <c:pt idx="686">
                  <c:v>1143.33</c:v>
                </c:pt>
                <c:pt idx="687">
                  <c:v>1145</c:v>
                </c:pt>
                <c:pt idx="688">
                  <c:v>1146.6699999999998</c:v>
                </c:pt>
                <c:pt idx="689">
                  <c:v>1148.33</c:v>
                </c:pt>
                <c:pt idx="690">
                  <c:v>1150</c:v>
                </c:pt>
                <c:pt idx="691">
                  <c:v>1151.6699999999998</c:v>
                </c:pt>
                <c:pt idx="692">
                  <c:v>1153.33</c:v>
                </c:pt>
                <c:pt idx="693">
                  <c:v>1155</c:v>
                </c:pt>
                <c:pt idx="694">
                  <c:v>1156.6699999999998</c:v>
                </c:pt>
                <c:pt idx="695">
                  <c:v>1158.33</c:v>
                </c:pt>
                <c:pt idx="696">
                  <c:v>1160</c:v>
                </c:pt>
                <c:pt idx="697">
                  <c:v>1161.6699999999998</c:v>
                </c:pt>
                <c:pt idx="698">
                  <c:v>1163.33</c:v>
                </c:pt>
                <c:pt idx="699">
                  <c:v>1165</c:v>
                </c:pt>
                <c:pt idx="700">
                  <c:v>1166.6699999999998</c:v>
                </c:pt>
                <c:pt idx="701">
                  <c:v>1168.33</c:v>
                </c:pt>
                <c:pt idx="702">
                  <c:v>1170</c:v>
                </c:pt>
                <c:pt idx="703">
                  <c:v>1171.6699999999998</c:v>
                </c:pt>
                <c:pt idx="704">
                  <c:v>1173.33</c:v>
                </c:pt>
                <c:pt idx="705">
                  <c:v>1175</c:v>
                </c:pt>
                <c:pt idx="706">
                  <c:v>1176.6699999999998</c:v>
                </c:pt>
                <c:pt idx="707">
                  <c:v>1178.33</c:v>
                </c:pt>
                <c:pt idx="708">
                  <c:v>1180</c:v>
                </c:pt>
                <c:pt idx="709">
                  <c:v>1181.6699999999998</c:v>
                </c:pt>
                <c:pt idx="710">
                  <c:v>1183.33</c:v>
                </c:pt>
                <c:pt idx="711">
                  <c:v>1185</c:v>
                </c:pt>
                <c:pt idx="712">
                  <c:v>1186.6699999999998</c:v>
                </c:pt>
                <c:pt idx="713">
                  <c:v>1188.33</c:v>
                </c:pt>
                <c:pt idx="714">
                  <c:v>1190</c:v>
                </c:pt>
                <c:pt idx="715">
                  <c:v>1191.6699999999998</c:v>
                </c:pt>
                <c:pt idx="716">
                  <c:v>1193.33</c:v>
                </c:pt>
                <c:pt idx="717">
                  <c:v>1195</c:v>
                </c:pt>
                <c:pt idx="718">
                  <c:v>1196.6699999999998</c:v>
                </c:pt>
                <c:pt idx="719">
                  <c:v>1198.33</c:v>
                </c:pt>
                <c:pt idx="720">
                  <c:v>1200</c:v>
                </c:pt>
                <c:pt idx="721">
                  <c:v>1201.6699999999998</c:v>
                </c:pt>
                <c:pt idx="722">
                  <c:v>1203.33</c:v>
                </c:pt>
                <c:pt idx="723">
                  <c:v>1205</c:v>
                </c:pt>
                <c:pt idx="724">
                  <c:v>1206.6699999999998</c:v>
                </c:pt>
                <c:pt idx="725">
                  <c:v>1208.33</c:v>
                </c:pt>
                <c:pt idx="726">
                  <c:v>1210</c:v>
                </c:pt>
                <c:pt idx="727">
                  <c:v>1211.6699999999998</c:v>
                </c:pt>
                <c:pt idx="728">
                  <c:v>1213.33</c:v>
                </c:pt>
                <c:pt idx="729">
                  <c:v>1215</c:v>
                </c:pt>
                <c:pt idx="730">
                  <c:v>1216.6699999999998</c:v>
                </c:pt>
                <c:pt idx="731">
                  <c:v>1218.33</c:v>
                </c:pt>
                <c:pt idx="732">
                  <c:v>1220</c:v>
                </c:pt>
                <c:pt idx="733">
                  <c:v>1221.6699999999998</c:v>
                </c:pt>
                <c:pt idx="734">
                  <c:v>1223.33</c:v>
                </c:pt>
                <c:pt idx="735">
                  <c:v>1225</c:v>
                </c:pt>
                <c:pt idx="736">
                  <c:v>1226.6699999999998</c:v>
                </c:pt>
                <c:pt idx="737">
                  <c:v>1228.33</c:v>
                </c:pt>
                <c:pt idx="738">
                  <c:v>1230</c:v>
                </c:pt>
                <c:pt idx="739">
                  <c:v>1231.6699999999998</c:v>
                </c:pt>
                <c:pt idx="740">
                  <c:v>1233.33</c:v>
                </c:pt>
                <c:pt idx="741">
                  <c:v>1235</c:v>
                </c:pt>
                <c:pt idx="742">
                  <c:v>1236.6699999999998</c:v>
                </c:pt>
                <c:pt idx="743">
                  <c:v>1238.33</c:v>
                </c:pt>
                <c:pt idx="744">
                  <c:v>1240</c:v>
                </c:pt>
                <c:pt idx="745">
                  <c:v>1241.6699999999998</c:v>
                </c:pt>
                <c:pt idx="746">
                  <c:v>1243.33</c:v>
                </c:pt>
                <c:pt idx="747">
                  <c:v>1245</c:v>
                </c:pt>
                <c:pt idx="748">
                  <c:v>1246.6699999999998</c:v>
                </c:pt>
                <c:pt idx="749">
                  <c:v>1248.33</c:v>
                </c:pt>
                <c:pt idx="750">
                  <c:v>1250</c:v>
                </c:pt>
                <c:pt idx="751">
                  <c:v>1251.6699999999998</c:v>
                </c:pt>
                <c:pt idx="752">
                  <c:v>1253.33</c:v>
                </c:pt>
                <c:pt idx="753">
                  <c:v>1255</c:v>
                </c:pt>
                <c:pt idx="754">
                  <c:v>1256.6699999999998</c:v>
                </c:pt>
                <c:pt idx="755">
                  <c:v>1258.33</c:v>
                </c:pt>
                <c:pt idx="756">
                  <c:v>1260</c:v>
                </c:pt>
                <c:pt idx="757">
                  <c:v>1261.6699999999998</c:v>
                </c:pt>
                <c:pt idx="758">
                  <c:v>1263.33</c:v>
                </c:pt>
                <c:pt idx="759">
                  <c:v>1265</c:v>
                </c:pt>
                <c:pt idx="760">
                  <c:v>1266.6699999999998</c:v>
                </c:pt>
                <c:pt idx="761">
                  <c:v>1268.33</c:v>
                </c:pt>
                <c:pt idx="762">
                  <c:v>1270</c:v>
                </c:pt>
                <c:pt idx="763">
                  <c:v>1271.6699999999998</c:v>
                </c:pt>
                <c:pt idx="764">
                  <c:v>1273.33</c:v>
                </c:pt>
                <c:pt idx="765">
                  <c:v>1275</c:v>
                </c:pt>
                <c:pt idx="766">
                  <c:v>1276.6699999999998</c:v>
                </c:pt>
                <c:pt idx="767">
                  <c:v>1278.33</c:v>
                </c:pt>
                <c:pt idx="768">
                  <c:v>1280</c:v>
                </c:pt>
                <c:pt idx="769">
                  <c:v>1281.6699999999998</c:v>
                </c:pt>
                <c:pt idx="770">
                  <c:v>1283.33</c:v>
                </c:pt>
                <c:pt idx="771">
                  <c:v>1285</c:v>
                </c:pt>
                <c:pt idx="772">
                  <c:v>1286.6699999999998</c:v>
                </c:pt>
                <c:pt idx="773">
                  <c:v>1288.33</c:v>
                </c:pt>
                <c:pt idx="774">
                  <c:v>1290</c:v>
                </c:pt>
                <c:pt idx="775">
                  <c:v>1291.6699999999998</c:v>
                </c:pt>
                <c:pt idx="776">
                  <c:v>1293.33</c:v>
                </c:pt>
                <c:pt idx="777">
                  <c:v>1295</c:v>
                </c:pt>
                <c:pt idx="778">
                  <c:v>1296.6699999999998</c:v>
                </c:pt>
                <c:pt idx="779">
                  <c:v>1298.33</c:v>
                </c:pt>
                <c:pt idx="780">
                  <c:v>1300</c:v>
                </c:pt>
                <c:pt idx="781">
                  <c:v>1301.6699999999998</c:v>
                </c:pt>
                <c:pt idx="782">
                  <c:v>1303.33</c:v>
                </c:pt>
                <c:pt idx="783">
                  <c:v>1305</c:v>
                </c:pt>
                <c:pt idx="784">
                  <c:v>1306.6699999999998</c:v>
                </c:pt>
                <c:pt idx="785">
                  <c:v>1308.33</c:v>
                </c:pt>
                <c:pt idx="786">
                  <c:v>1310</c:v>
                </c:pt>
                <c:pt idx="787">
                  <c:v>1311.6699999999998</c:v>
                </c:pt>
                <c:pt idx="788">
                  <c:v>1313.33</c:v>
                </c:pt>
                <c:pt idx="789">
                  <c:v>1315</c:v>
                </c:pt>
                <c:pt idx="790">
                  <c:v>1316.6699999999998</c:v>
                </c:pt>
                <c:pt idx="791">
                  <c:v>1318.33</c:v>
                </c:pt>
                <c:pt idx="792">
                  <c:v>1320</c:v>
                </c:pt>
                <c:pt idx="793">
                  <c:v>1321.6699999999998</c:v>
                </c:pt>
                <c:pt idx="794">
                  <c:v>1323.33</c:v>
                </c:pt>
                <c:pt idx="795">
                  <c:v>1325</c:v>
                </c:pt>
                <c:pt idx="796">
                  <c:v>1326.6699999999998</c:v>
                </c:pt>
                <c:pt idx="797">
                  <c:v>1328.33</c:v>
                </c:pt>
                <c:pt idx="798">
                  <c:v>1330</c:v>
                </c:pt>
                <c:pt idx="799">
                  <c:v>1331.6699999999998</c:v>
                </c:pt>
                <c:pt idx="800">
                  <c:v>1333.33</c:v>
                </c:pt>
                <c:pt idx="801">
                  <c:v>1335</c:v>
                </c:pt>
                <c:pt idx="802">
                  <c:v>1336.6699999999998</c:v>
                </c:pt>
                <c:pt idx="803">
                  <c:v>1338.33</c:v>
                </c:pt>
                <c:pt idx="804">
                  <c:v>1340</c:v>
                </c:pt>
                <c:pt idx="805">
                  <c:v>1341.6699999999998</c:v>
                </c:pt>
                <c:pt idx="806">
                  <c:v>1343.33</c:v>
                </c:pt>
                <c:pt idx="807">
                  <c:v>1345</c:v>
                </c:pt>
                <c:pt idx="808">
                  <c:v>1346.6699999999998</c:v>
                </c:pt>
                <c:pt idx="809">
                  <c:v>1348.33</c:v>
                </c:pt>
                <c:pt idx="810">
                  <c:v>1350</c:v>
                </c:pt>
                <c:pt idx="811">
                  <c:v>1351.6699999999998</c:v>
                </c:pt>
                <c:pt idx="812">
                  <c:v>1353.33</c:v>
                </c:pt>
                <c:pt idx="813">
                  <c:v>1355</c:v>
                </c:pt>
                <c:pt idx="814">
                  <c:v>1356.6699999999998</c:v>
                </c:pt>
                <c:pt idx="815">
                  <c:v>1358.33</c:v>
                </c:pt>
                <c:pt idx="816">
                  <c:v>1360</c:v>
                </c:pt>
                <c:pt idx="817">
                  <c:v>1361.6699999999998</c:v>
                </c:pt>
                <c:pt idx="818">
                  <c:v>1363.33</c:v>
                </c:pt>
                <c:pt idx="819">
                  <c:v>1365</c:v>
                </c:pt>
                <c:pt idx="820">
                  <c:v>1366.6699999999998</c:v>
                </c:pt>
                <c:pt idx="821">
                  <c:v>1368.33</c:v>
                </c:pt>
                <c:pt idx="822">
                  <c:v>1370</c:v>
                </c:pt>
                <c:pt idx="823">
                  <c:v>1371.6699999999998</c:v>
                </c:pt>
                <c:pt idx="824">
                  <c:v>1373.33</c:v>
                </c:pt>
                <c:pt idx="825">
                  <c:v>1375</c:v>
                </c:pt>
                <c:pt idx="826">
                  <c:v>1376.6699999999998</c:v>
                </c:pt>
                <c:pt idx="827">
                  <c:v>1378.33</c:v>
                </c:pt>
                <c:pt idx="828">
                  <c:v>1380</c:v>
                </c:pt>
                <c:pt idx="829">
                  <c:v>1381.6699999999998</c:v>
                </c:pt>
                <c:pt idx="830">
                  <c:v>1383.33</c:v>
                </c:pt>
                <c:pt idx="831">
                  <c:v>1385</c:v>
                </c:pt>
                <c:pt idx="832">
                  <c:v>1386.6699999999998</c:v>
                </c:pt>
                <c:pt idx="833">
                  <c:v>1388.33</c:v>
                </c:pt>
                <c:pt idx="834">
                  <c:v>1390</c:v>
                </c:pt>
                <c:pt idx="835">
                  <c:v>1391.6699999999998</c:v>
                </c:pt>
                <c:pt idx="836">
                  <c:v>1393.33</c:v>
                </c:pt>
                <c:pt idx="837">
                  <c:v>1395</c:v>
                </c:pt>
                <c:pt idx="838">
                  <c:v>1396.6699999999998</c:v>
                </c:pt>
                <c:pt idx="839">
                  <c:v>1398.33</c:v>
                </c:pt>
                <c:pt idx="840">
                  <c:v>1400</c:v>
                </c:pt>
              </c:numCache>
            </c:numRef>
          </c:xVal>
          <c:yVal>
            <c:numRef>
              <c:f>Munka2!$B$1:$B$841</c:f>
              <c:numCache>
                <c:formatCode>General</c:formatCode>
                <c:ptCount val="841"/>
                <c:pt idx="0">
                  <c:v>932.86999999999796</c:v>
                </c:pt>
                <c:pt idx="1">
                  <c:v>931.58999999999992</c:v>
                </c:pt>
                <c:pt idx="2">
                  <c:v>931.58999999999992</c:v>
                </c:pt>
                <c:pt idx="3">
                  <c:v>930.3</c:v>
                </c:pt>
                <c:pt idx="4">
                  <c:v>930.3</c:v>
                </c:pt>
                <c:pt idx="5">
                  <c:v>927.73</c:v>
                </c:pt>
                <c:pt idx="6">
                  <c:v>930.3</c:v>
                </c:pt>
                <c:pt idx="7">
                  <c:v>927.73</c:v>
                </c:pt>
                <c:pt idx="8">
                  <c:v>927.73</c:v>
                </c:pt>
                <c:pt idx="9">
                  <c:v>930.3</c:v>
                </c:pt>
                <c:pt idx="10">
                  <c:v>926.44999999999948</c:v>
                </c:pt>
                <c:pt idx="11">
                  <c:v>927.73</c:v>
                </c:pt>
                <c:pt idx="12">
                  <c:v>926.44999999999948</c:v>
                </c:pt>
                <c:pt idx="13">
                  <c:v>929.02</c:v>
                </c:pt>
                <c:pt idx="14">
                  <c:v>926.44999999999948</c:v>
                </c:pt>
                <c:pt idx="15">
                  <c:v>927.73</c:v>
                </c:pt>
                <c:pt idx="16">
                  <c:v>927.73</c:v>
                </c:pt>
                <c:pt idx="17">
                  <c:v>927.73</c:v>
                </c:pt>
                <c:pt idx="18">
                  <c:v>927.73</c:v>
                </c:pt>
                <c:pt idx="19">
                  <c:v>927.73</c:v>
                </c:pt>
                <c:pt idx="20">
                  <c:v>929.02</c:v>
                </c:pt>
                <c:pt idx="21">
                  <c:v>926.44999999999948</c:v>
                </c:pt>
                <c:pt idx="22">
                  <c:v>929.02</c:v>
                </c:pt>
                <c:pt idx="23">
                  <c:v>927.73</c:v>
                </c:pt>
                <c:pt idx="24">
                  <c:v>927.73</c:v>
                </c:pt>
                <c:pt idx="25">
                  <c:v>926.44999999999948</c:v>
                </c:pt>
                <c:pt idx="26">
                  <c:v>925.16000000000008</c:v>
                </c:pt>
                <c:pt idx="27">
                  <c:v>926.44999999999948</c:v>
                </c:pt>
                <c:pt idx="28">
                  <c:v>925.16000000000008</c:v>
                </c:pt>
                <c:pt idx="29">
                  <c:v>923.88000000000011</c:v>
                </c:pt>
                <c:pt idx="30">
                  <c:v>923.88000000000011</c:v>
                </c:pt>
                <c:pt idx="31">
                  <c:v>923.88000000000011</c:v>
                </c:pt>
                <c:pt idx="32">
                  <c:v>920.02</c:v>
                </c:pt>
                <c:pt idx="33">
                  <c:v>918.74</c:v>
                </c:pt>
                <c:pt idx="34">
                  <c:v>918.74</c:v>
                </c:pt>
                <c:pt idx="35">
                  <c:v>920.02</c:v>
                </c:pt>
                <c:pt idx="36">
                  <c:v>917.44999999999948</c:v>
                </c:pt>
                <c:pt idx="37">
                  <c:v>916.17000000000053</c:v>
                </c:pt>
                <c:pt idx="38">
                  <c:v>913.59999999999991</c:v>
                </c:pt>
                <c:pt idx="39">
                  <c:v>914.88000000000011</c:v>
                </c:pt>
                <c:pt idx="40">
                  <c:v>911.03</c:v>
                </c:pt>
                <c:pt idx="41">
                  <c:v>911.03</c:v>
                </c:pt>
                <c:pt idx="42">
                  <c:v>908.45999999999947</c:v>
                </c:pt>
                <c:pt idx="43">
                  <c:v>905.8900000000001</c:v>
                </c:pt>
                <c:pt idx="44">
                  <c:v>904.59999999999991</c:v>
                </c:pt>
                <c:pt idx="45">
                  <c:v>903.31999999999948</c:v>
                </c:pt>
                <c:pt idx="46">
                  <c:v>902.03</c:v>
                </c:pt>
                <c:pt idx="47">
                  <c:v>899.45999999999947</c:v>
                </c:pt>
                <c:pt idx="48">
                  <c:v>896.8900000000001</c:v>
                </c:pt>
                <c:pt idx="49">
                  <c:v>896.8900000000001</c:v>
                </c:pt>
                <c:pt idx="50">
                  <c:v>895.6099999999999</c:v>
                </c:pt>
                <c:pt idx="51">
                  <c:v>891.75</c:v>
                </c:pt>
                <c:pt idx="52">
                  <c:v>893.04</c:v>
                </c:pt>
                <c:pt idx="53">
                  <c:v>891.75</c:v>
                </c:pt>
                <c:pt idx="54">
                  <c:v>887.90000000000009</c:v>
                </c:pt>
                <c:pt idx="55">
                  <c:v>887.90000000000009</c:v>
                </c:pt>
                <c:pt idx="56">
                  <c:v>884.04</c:v>
                </c:pt>
                <c:pt idx="57">
                  <c:v>882.76</c:v>
                </c:pt>
                <c:pt idx="58">
                  <c:v>882.76</c:v>
                </c:pt>
                <c:pt idx="59">
                  <c:v>880.19</c:v>
                </c:pt>
                <c:pt idx="60">
                  <c:v>878.90000000000009</c:v>
                </c:pt>
                <c:pt idx="61">
                  <c:v>880.19</c:v>
                </c:pt>
                <c:pt idx="62">
                  <c:v>878.90000000000009</c:v>
                </c:pt>
                <c:pt idx="63">
                  <c:v>876.32999999999947</c:v>
                </c:pt>
                <c:pt idx="64">
                  <c:v>875.05</c:v>
                </c:pt>
                <c:pt idx="65">
                  <c:v>875.05</c:v>
                </c:pt>
                <c:pt idx="66">
                  <c:v>871.19</c:v>
                </c:pt>
                <c:pt idx="67">
                  <c:v>869.91000000000008</c:v>
                </c:pt>
                <c:pt idx="68">
                  <c:v>868.61999999999989</c:v>
                </c:pt>
                <c:pt idx="69">
                  <c:v>866.05</c:v>
                </c:pt>
                <c:pt idx="70">
                  <c:v>864.77000000000055</c:v>
                </c:pt>
                <c:pt idx="71">
                  <c:v>860.91000000000008</c:v>
                </c:pt>
                <c:pt idx="72">
                  <c:v>860.91000000000008</c:v>
                </c:pt>
                <c:pt idx="73">
                  <c:v>855.77000000000055</c:v>
                </c:pt>
                <c:pt idx="74">
                  <c:v>850.63000000000011</c:v>
                </c:pt>
                <c:pt idx="75">
                  <c:v>849.34999999999798</c:v>
                </c:pt>
                <c:pt idx="76">
                  <c:v>844.21</c:v>
                </c:pt>
                <c:pt idx="77">
                  <c:v>839.06999999999948</c:v>
                </c:pt>
                <c:pt idx="78">
                  <c:v>837.78000000000054</c:v>
                </c:pt>
                <c:pt idx="79">
                  <c:v>830.06999999999948</c:v>
                </c:pt>
                <c:pt idx="80">
                  <c:v>827.5</c:v>
                </c:pt>
                <c:pt idx="81">
                  <c:v>822.35999999999797</c:v>
                </c:pt>
                <c:pt idx="82">
                  <c:v>815.93999999999949</c:v>
                </c:pt>
                <c:pt idx="83">
                  <c:v>809.51</c:v>
                </c:pt>
                <c:pt idx="84">
                  <c:v>804.36999999999796</c:v>
                </c:pt>
                <c:pt idx="85">
                  <c:v>788.95999999999947</c:v>
                </c:pt>
                <c:pt idx="86">
                  <c:v>769.68000000000052</c:v>
                </c:pt>
                <c:pt idx="87">
                  <c:v>758.11999999999989</c:v>
                </c:pt>
                <c:pt idx="88">
                  <c:v>747.83999999999946</c:v>
                </c:pt>
                <c:pt idx="89">
                  <c:v>740.13000000000011</c:v>
                </c:pt>
                <c:pt idx="90">
                  <c:v>731.13000000000011</c:v>
                </c:pt>
                <c:pt idx="91">
                  <c:v>722.1400000000001</c:v>
                </c:pt>
                <c:pt idx="92">
                  <c:v>713.1400000000001</c:v>
                </c:pt>
                <c:pt idx="93">
                  <c:v>708</c:v>
                </c:pt>
                <c:pt idx="94">
                  <c:v>700.29000000000053</c:v>
                </c:pt>
                <c:pt idx="95">
                  <c:v>693.86999999999796</c:v>
                </c:pt>
                <c:pt idx="96">
                  <c:v>687.43999999999949</c:v>
                </c:pt>
                <c:pt idx="97">
                  <c:v>679.73</c:v>
                </c:pt>
                <c:pt idx="98">
                  <c:v>672.03</c:v>
                </c:pt>
                <c:pt idx="99">
                  <c:v>668.17000000000053</c:v>
                </c:pt>
                <c:pt idx="100">
                  <c:v>660.45999999999947</c:v>
                </c:pt>
                <c:pt idx="101">
                  <c:v>655.31999999999948</c:v>
                </c:pt>
                <c:pt idx="102">
                  <c:v>650.18000000000052</c:v>
                </c:pt>
                <c:pt idx="103">
                  <c:v>648.90000000000009</c:v>
                </c:pt>
                <c:pt idx="104">
                  <c:v>646.32999999999947</c:v>
                </c:pt>
                <c:pt idx="105">
                  <c:v>643.76</c:v>
                </c:pt>
                <c:pt idx="106">
                  <c:v>638.61999999999989</c:v>
                </c:pt>
                <c:pt idx="107">
                  <c:v>634.76</c:v>
                </c:pt>
                <c:pt idx="108">
                  <c:v>633.48</c:v>
                </c:pt>
                <c:pt idx="109">
                  <c:v>632.19000000000005</c:v>
                </c:pt>
                <c:pt idx="110">
                  <c:v>628.33999999999946</c:v>
                </c:pt>
                <c:pt idx="111">
                  <c:v>628.33999999999946</c:v>
                </c:pt>
                <c:pt idx="112">
                  <c:v>623.20000000000005</c:v>
                </c:pt>
                <c:pt idx="113">
                  <c:v>619.33999999999946</c:v>
                </c:pt>
                <c:pt idx="114">
                  <c:v>615.49</c:v>
                </c:pt>
                <c:pt idx="115">
                  <c:v>607.78000000000054</c:v>
                </c:pt>
                <c:pt idx="116">
                  <c:v>606.49</c:v>
                </c:pt>
                <c:pt idx="117">
                  <c:v>601.34999999999798</c:v>
                </c:pt>
                <c:pt idx="118">
                  <c:v>597.5</c:v>
                </c:pt>
                <c:pt idx="119">
                  <c:v>593.6400000000001</c:v>
                </c:pt>
                <c:pt idx="120">
                  <c:v>589.79000000000053</c:v>
                </c:pt>
                <c:pt idx="121">
                  <c:v>583.35999999999797</c:v>
                </c:pt>
                <c:pt idx="122">
                  <c:v>582.07999999999993</c:v>
                </c:pt>
                <c:pt idx="123">
                  <c:v>578.22</c:v>
                </c:pt>
                <c:pt idx="124">
                  <c:v>575.65000000000009</c:v>
                </c:pt>
                <c:pt idx="125">
                  <c:v>571.79999999999995</c:v>
                </c:pt>
                <c:pt idx="126">
                  <c:v>567.93999999999949</c:v>
                </c:pt>
                <c:pt idx="127">
                  <c:v>566.66000000000008</c:v>
                </c:pt>
                <c:pt idx="128">
                  <c:v>558.94999999999948</c:v>
                </c:pt>
                <c:pt idx="129">
                  <c:v>560.23</c:v>
                </c:pt>
                <c:pt idx="130">
                  <c:v>555.08999999999992</c:v>
                </c:pt>
                <c:pt idx="131">
                  <c:v>553.80999999999949</c:v>
                </c:pt>
                <c:pt idx="132">
                  <c:v>547.38000000000011</c:v>
                </c:pt>
                <c:pt idx="133">
                  <c:v>544.80999999999949</c:v>
                </c:pt>
                <c:pt idx="134">
                  <c:v>542.24</c:v>
                </c:pt>
                <c:pt idx="135">
                  <c:v>543.53</c:v>
                </c:pt>
                <c:pt idx="136">
                  <c:v>543.53</c:v>
                </c:pt>
                <c:pt idx="137">
                  <c:v>540.95999999999947</c:v>
                </c:pt>
                <c:pt idx="138">
                  <c:v>542.24</c:v>
                </c:pt>
                <c:pt idx="139">
                  <c:v>538.3900000000001</c:v>
                </c:pt>
                <c:pt idx="140">
                  <c:v>538.3900000000001</c:v>
                </c:pt>
                <c:pt idx="141">
                  <c:v>540.95999999999947</c:v>
                </c:pt>
                <c:pt idx="142">
                  <c:v>538.3900000000001</c:v>
                </c:pt>
                <c:pt idx="143">
                  <c:v>542.24</c:v>
                </c:pt>
                <c:pt idx="144">
                  <c:v>542.24</c:v>
                </c:pt>
                <c:pt idx="145">
                  <c:v>543.53</c:v>
                </c:pt>
                <c:pt idx="146">
                  <c:v>542.24</c:v>
                </c:pt>
                <c:pt idx="147">
                  <c:v>544.80999999999949</c:v>
                </c:pt>
                <c:pt idx="148">
                  <c:v>544.80999999999949</c:v>
                </c:pt>
                <c:pt idx="149">
                  <c:v>547.38000000000011</c:v>
                </c:pt>
                <c:pt idx="150">
                  <c:v>549.94999999999948</c:v>
                </c:pt>
                <c:pt idx="151">
                  <c:v>552.52</c:v>
                </c:pt>
                <c:pt idx="152">
                  <c:v>553.80999999999949</c:v>
                </c:pt>
                <c:pt idx="153">
                  <c:v>557.66000000000008</c:v>
                </c:pt>
                <c:pt idx="154">
                  <c:v>557.66000000000008</c:v>
                </c:pt>
                <c:pt idx="155">
                  <c:v>562.79999999999995</c:v>
                </c:pt>
                <c:pt idx="156">
                  <c:v>564.08999999999992</c:v>
                </c:pt>
                <c:pt idx="157">
                  <c:v>569.23</c:v>
                </c:pt>
                <c:pt idx="158">
                  <c:v>567.93999999999949</c:v>
                </c:pt>
                <c:pt idx="159">
                  <c:v>567.93999999999949</c:v>
                </c:pt>
                <c:pt idx="160">
                  <c:v>569.23</c:v>
                </c:pt>
                <c:pt idx="161">
                  <c:v>569.23</c:v>
                </c:pt>
                <c:pt idx="162">
                  <c:v>571.79999999999995</c:v>
                </c:pt>
                <c:pt idx="163">
                  <c:v>573.07999999999993</c:v>
                </c:pt>
                <c:pt idx="164">
                  <c:v>573.07999999999993</c:v>
                </c:pt>
                <c:pt idx="165">
                  <c:v>576.93999999999949</c:v>
                </c:pt>
                <c:pt idx="166">
                  <c:v>575.65000000000009</c:v>
                </c:pt>
                <c:pt idx="167">
                  <c:v>576.93999999999949</c:v>
                </c:pt>
                <c:pt idx="168">
                  <c:v>580.79000000000053</c:v>
                </c:pt>
                <c:pt idx="169">
                  <c:v>583.35999999999797</c:v>
                </c:pt>
                <c:pt idx="170">
                  <c:v>582.07999999999993</c:v>
                </c:pt>
                <c:pt idx="171">
                  <c:v>584.65000000000009</c:v>
                </c:pt>
                <c:pt idx="172">
                  <c:v>588.5</c:v>
                </c:pt>
                <c:pt idx="173">
                  <c:v>591.06999999999948</c:v>
                </c:pt>
                <c:pt idx="174">
                  <c:v>593.6400000000001</c:v>
                </c:pt>
                <c:pt idx="175">
                  <c:v>594.93000000000006</c:v>
                </c:pt>
                <c:pt idx="176">
                  <c:v>597.5</c:v>
                </c:pt>
                <c:pt idx="177">
                  <c:v>601.34999999999798</c:v>
                </c:pt>
                <c:pt idx="178">
                  <c:v>603.92000000000007</c:v>
                </c:pt>
                <c:pt idx="179">
                  <c:v>609.05999999999949</c:v>
                </c:pt>
                <c:pt idx="180">
                  <c:v>615.49</c:v>
                </c:pt>
                <c:pt idx="181">
                  <c:v>615.49</c:v>
                </c:pt>
                <c:pt idx="182">
                  <c:v>620.63000000000011</c:v>
                </c:pt>
                <c:pt idx="183">
                  <c:v>625.77000000000055</c:v>
                </c:pt>
                <c:pt idx="184">
                  <c:v>629.61999999999989</c:v>
                </c:pt>
                <c:pt idx="185">
                  <c:v>633.48</c:v>
                </c:pt>
                <c:pt idx="186">
                  <c:v>634.76</c:v>
                </c:pt>
                <c:pt idx="187">
                  <c:v>637.32999999999947</c:v>
                </c:pt>
                <c:pt idx="188">
                  <c:v>641.19000000000005</c:v>
                </c:pt>
                <c:pt idx="189">
                  <c:v>643.76</c:v>
                </c:pt>
                <c:pt idx="190">
                  <c:v>645.04</c:v>
                </c:pt>
                <c:pt idx="191">
                  <c:v>648.90000000000009</c:v>
                </c:pt>
                <c:pt idx="192">
                  <c:v>654.04</c:v>
                </c:pt>
                <c:pt idx="193">
                  <c:v>657.8900000000001</c:v>
                </c:pt>
                <c:pt idx="194">
                  <c:v>663.03</c:v>
                </c:pt>
                <c:pt idx="195">
                  <c:v>659.18000000000052</c:v>
                </c:pt>
                <c:pt idx="196">
                  <c:v>657.8900000000001</c:v>
                </c:pt>
                <c:pt idx="197">
                  <c:v>665.59999999999991</c:v>
                </c:pt>
                <c:pt idx="198">
                  <c:v>673.31</c:v>
                </c:pt>
                <c:pt idx="199">
                  <c:v>681.02</c:v>
                </c:pt>
                <c:pt idx="200">
                  <c:v>687.43999999999949</c:v>
                </c:pt>
                <c:pt idx="201">
                  <c:v>705.43000000000006</c:v>
                </c:pt>
                <c:pt idx="202">
                  <c:v>720.84999999999798</c:v>
                </c:pt>
                <c:pt idx="203">
                  <c:v>741.41000000000008</c:v>
                </c:pt>
                <c:pt idx="204">
                  <c:v>759.40000000000009</c:v>
                </c:pt>
                <c:pt idx="205">
                  <c:v>781.25</c:v>
                </c:pt>
                <c:pt idx="206">
                  <c:v>804.36999999999796</c:v>
                </c:pt>
                <c:pt idx="207">
                  <c:v>827.5</c:v>
                </c:pt>
                <c:pt idx="208">
                  <c:v>853.2</c:v>
                </c:pt>
                <c:pt idx="209">
                  <c:v>886.6099999999999</c:v>
                </c:pt>
                <c:pt idx="210">
                  <c:v>914.88000000000011</c:v>
                </c:pt>
                <c:pt idx="211">
                  <c:v>950.85999999999797</c:v>
                </c:pt>
                <c:pt idx="212">
                  <c:v>984.27000000000055</c:v>
                </c:pt>
                <c:pt idx="213">
                  <c:v>1016.39</c:v>
                </c:pt>
                <c:pt idx="214">
                  <c:v>1049.8</c:v>
                </c:pt>
                <c:pt idx="215">
                  <c:v>1088.3499999999999</c:v>
                </c:pt>
                <c:pt idx="216">
                  <c:v>1129.47</c:v>
                </c:pt>
                <c:pt idx="217">
                  <c:v>1171.8699999999999</c:v>
                </c:pt>
                <c:pt idx="218">
                  <c:v>1216.8399999999999</c:v>
                </c:pt>
                <c:pt idx="219">
                  <c:v>1257.96</c:v>
                </c:pt>
                <c:pt idx="220">
                  <c:v>1304.22</c:v>
                </c:pt>
                <c:pt idx="221">
                  <c:v>1355.62</c:v>
                </c:pt>
                <c:pt idx="222">
                  <c:v>1412.1599999999999</c:v>
                </c:pt>
                <c:pt idx="223">
                  <c:v>1472.55</c:v>
                </c:pt>
                <c:pt idx="224">
                  <c:v>1538.08</c:v>
                </c:pt>
                <c:pt idx="225">
                  <c:v>1607.47</c:v>
                </c:pt>
                <c:pt idx="226">
                  <c:v>1684.57</c:v>
                </c:pt>
                <c:pt idx="227">
                  <c:v>1769.37</c:v>
                </c:pt>
                <c:pt idx="228">
                  <c:v>1859.32</c:v>
                </c:pt>
                <c:pt idx="229">
                  <c:v>1950.55</c:v>
                </c:pt>
                <c:pt idx="230">
                  <c:v>2052.06</c:v>
                </c:pt>
                <c:pt idx="231">
                  <c:v>2156.14</c:v>
                </c:pt>
                <c:pt idx="232">
                  <c:v>2262.79</c:v>
                </c:pt>
                <c:pt idx="233">
                  <c:v>2373.3000000000002</c:v>
                </c:pt>
                <c:pt idx="234">
                  <c:v>2483.8100000000022</c:v>
                </c:pt>
                <c:pt idx="235">
                  <c:v>2599.4499999999998</c:v>
                </c:pt>
                <c:pt idx="236">
                  <c:v>2716.38</c:v>
                </c:pt>
                <c:pt idx="237">
                  <c:v>2828.17</c:v>
                </c:pt>
                <c:pt idx="238">
                  <c:v>2897.56</c:v>
                </c:pt>
                <c:pt idx="239">
                  <c:v>2939.96</c:v>
                </c:pt>
                <c:pt idx="240">
                  <c:v>2973.3700000000022</c:v>
                </c:pt>
                <c:pt idx="241">
                  <c:v>3009.3500000000022</c:v>
                </c:pt>
                <c:pt idx="242">
                  <c:v>3044.04</c:v>
                </c:pt>
                <c:pt idx="243">
                  <c:v>3082.59</c:v>
                </c:pt>
                <c:pt idx="244">
                  <c:v>3117.29</c:v>
                </c:pt>
                <c:pt idx="245">
                  <c:v>3151.98</c:v>
                </c:pt>
                <c:pt idx="246">
                  <c:v>3186.67</c:v>
                </c:pt>
                <c:pt idx="247">
                  <c:v>3221.3700000000022</c:v>
                </c:pt>
                <c:pt idx="248">
                  <c:v>3258.63</c:v>
                </c:pt>
                <c:pt idx="249">
                  <c:v>3288.1800000000003</c:v>
                </c:pt>
                <c:pt idx="250">
                  <c:v>3326.73</c:v>
                </c:pt>
                <c:pt idx="251">
                  <c:v>3357.5699999999997</c:v>
                </c:pt>
                <c:pt idx="252">
                  <c:v>3388.4100000000012</c:v>
                </c:pt>
                <c:pt idx="253">
                  <c:v>3416.6800000000003</c:v>
                </c:pt>
                <c:pt idx="254">
                  <c:v>3447.52</c:v>
                </c:pt>
                <c:pt idx="255">
                  <c:v>3477.0699999999997</c:v>
                </c:pt>
                <c:pt idx="256">
                  <c:v>3505.34</c:v>
                </c:pt>
                <c:pt idx="257">
                  <c:v>3531.04</c:v>
                </c:pt>
                <c:pt idx="258">
                  <c:v>3560.59</c:v>
                </c:pt>
                <c:pt idx="259">
                  <c:v>3581.15</c:v>
                </c:pt>
                <c:pt idx="260">
                  <c:v>3608.1400000000003</c:v>
                </c:pt>
                <c:pt idx="261">
                  <c:v>3629.98</c:v>
                </c:pt>
                <c:pt idx="262">
                  <c:v>3650.54</c:v>
                </c:pt>
                <c:pt idx="263">
                  <c:v>3668.5299999999997</c:v>
                </c:pt>
                <c:pt idx="264">
                  <c:v>3687.8</c:v>
                </c:pt>
                <c:pt idx="265">
                  <c:v>3703.2200000000003</c:v>
                </c:pt>
                <c:pt idx="266">
                  <c:v>3714.79</c:v>
                </c:pt>
                <c:pt idx="267">
                  <c:v>3727.6400000000003</c:v>
                </c:pt>
                <c:pt idx="268">
                  <c:v>3740.4900000000002</c:v>
                </c:pt>
                <c:pt idx="269">
                  <c:v>3746.9100000000012</c:v>
                </c:pt>
                <c:pt idx="270">
                  <c:v>3750.77</c:v>
                </c:pt>
                <c:pt idx="271">
                  <c:v>3753.34</c:v>
                </c:pt>
                <c:pt idx="272">
                  <c:v>3749.48</c:v>
                </c:pt>
                <c:pt idx="273">
                  <c:v>3749.48</c:v>
                </c:pt>
                <c:pt idx="274">
                  <c:v>3739.2</c:v>
                </c:pt>
                <c:pt idx="275">
                  <c:v>3734.06</c:v>
                </c:pt>
                <c:pt idx="276">
                  <c:v>3728.92</c:v>
                </c:pt>
                <c:pt idx="277">
                  <c:v>3718.6400000000003</c:v>
                </c:pt>
                <c:pt idx="278">
                  <c:v>3708.36</c:v>
                </c:pt>
                <c:pt idx="279">
                  <c:v>3705.79</c:v>
                </c:pt>
                <c:pt idx="280">
                  <c:v>3698.08</c:v>
                </c:pt>
                <c:pt idx="281">
                  <c:v>3691.66</c:v>
                </c:pt>
                <c:pt idx="282">
                  <c:v>3676.24</c:v>
                </c:pt>
                <c:pt idx="283">
                  <c:v>3662.1099999999997</c:v>
                </c:pt>
                <c:pt idx="284">
                  <c:v>3653.1099999999997</c:v>
                </c:pt>
                <c:pt idx="285">
                  <c:v>3640.2599999999998</c:v>
                </c:pt>
                <c:pt idx="286">
                  <c:v>3628.7</c:v>
                </c:pt>
                <c:pt idx="287">
                  <c:v>3614.56</c:v>
                </c:pt>
                <c:pt idx="288">
                  <c:v>3597.86</c:v>
                </c:pt>
                <c:pt idx="289">
                  <c:v>3583.7200000000003</c:v>
                </c:pt>
                <c:pt idx="290">
                  <c:v>3568.3</c:v>
                </c:pt>
                <c:pt idx="291">
                  <c:v>3552.88</c:v>
                </c:pt>
                <c:pt idx="292">
                  <c:v>3524.62</c:v>
                </c:pt>
                <c:pt idx="293">
                  <c:v>3406.4</c:v>
                </c:pt>
                <c:pt idx="294">
                  <c:v>3288.1800000000003</c:v>
                </c:pt>
                <c:pt idx="295">
                  <c:v>3167.4</c:v>
                </c:pt>
                <c:pt idx="296">
                  <c:v>3051.75</c:v>
                </c:pt>
                <c:pt idx="297">
                  <c:v>2928.4</c:v>
                </c:pt>
                <c:pt idx="298">
                  <c:v>2807.61</c:v>
                </c:pt>
                <c:pt idx="299">
                  <c:v>2685.54</c:v>
                </c:pt>
                <c:pt idx="300">
                  <c:v>2563.4700000000012</c:v>
                </c:pt>
                <c:pt idx="301">
                  <c:v>2432.4100000000012</c:v>
                </c:pt>
                <c:pt idx="302">
                  <c:v>2300.06</c:v>
                </c:pt>
                <c:pt idx="303">
                  <c:v>2166.42</c:v>
                </c:pt>
                <c:pt idx="304">
                  <c:v>2025.08</c:v>
                </c:pt>
                <c:pt idx="305">
                  <c:v>1876.02</c:v>
                </c:pt>
                <c:pt idx="306">
                  <c:v>1721.83</c:v>
                </c:pt>
                <c:pt idx="307">
                  <c:v>1563.78</c:v>
                </c:pt>
                <c:pt idx="308">
                  <c:v>1404.45</c:v>
                </c:pt>
                <c:pt idx="309">
                  <c:v>1243.83</c:v>
                </c:pt>
                <c:pt idx="310">
                  <c:v>1097.3399999999999</c:v>
                </c:pt>
                <c:pt idx="311">
                  <c:v>963.71</c:v>
                </c:pt>
                <c:pt idx="312">
                  <c:v>841.6400000000001</c:v>
                </c:pt>
                <c:pt idx="313">
                  <c:v>728.56</c:v>
                </c:pt>
                <c:pt idx="314">
                  <c:v>614.20000000000005</c:v>
                </c:pt>
                <c:pt idx="315">
                  <c:v>499.83999999999969</c:v>
                </c:pt>
                <c:pt idx="316">
                  <c:v>386.77</c:v>
                </c:pt>
                <c:pt idx="317">
                  <c:v>282.68000000000006</c:v>
                </c:pt>
                <c:pt idx="318">
                  <c:v>214.57999999999993</c:v>
                </c:pt>
                <c:pt idx="319">
                  <c:v>172.18000000000006</c:v>
                </c:pt>
                <c:pt idx="320">
                  <c:v>138.76999999999998</c:v>
                </c:pt>
                <c:pt idx="321">
                  <c:v>111.78999999999996</c:v>
                </c:pt>
                <c:pt idx="322">
                  <c:v>89.940000000000097</c:v>
                </c:pt>
                <c:pt idx="323">
                  <c:v>68.099999999999923</c:v>
                </c:pt>
                <c:pt idx="324">
                  <c:v>46.25</c:v>
                </c:pt>
                <c:pt idx="325">
                  <c:v>29.549999999999926</c:v>
                </c:pt>
                <c:pt idx="326">
                  <c:v>15.420000000000073</c:v>
                </c:pt>
                <c:pt idx="327">
                  <c:v>8.9900000000000091</c:v>
                </c:pt>
                <c:pt idx="328">
                  <c:v>2.5699999999999372</c:v>
                </c:pt>
                <c:pt idx="329">
                  <c:v>5.1400000000001</c:v>
                </c:pt>
                <c:pt idx="330">
                  <c:v>5.1400000000001</c:v>
                </c:pt>
                <c:pt idx="331">
                  <c:v>2.5699999999999372</c:v>
                </c:pt>
                <c:pt idx="332">
                  <c:v>3.8499999999999077</c:v>
                </c:pt>
                <c:pt idx="333">
                  <c:v>5.1400000000001</c:v>
                </c:pt>
                <c:pt idx="334">
                  <c:v>6.4200000000000728</c:v>
                </c:pt>
                <c:pt idx="335">
                  <c:v>2.5699999999999372</c:v>
                </c:pt>
                <c:pt idx="336">
                  <c:v>5.1400000000001</c:v>
                </c:pt>
                <c:pt idx="337">
                  <c:v>3.8499999999999077</c:v>
                </c:pt>
                <c:pt idx="338">
                  <c:v>6.4200000000000728</c:v>
                </c:pt>
                <c:pt idx="339">
                  <c:v>2.5699999999999372</c:v>
                </c:pt>
                <c:pt idx="340">
                  <c:v>5.1400000000001</c:v>
                </c:pt>
                <c:pt idx="341">
                  <c:v>2.5699999999999372</c:v>
                </c:pt>
                <c:pt idx="342">
                  <c:v>3.8499999999999077</c:v>
                </c:pt>
                <c:pt idx="343">
                  <c:v>5.1400000000001</c:v>
                </c:pt>
                <c:pt idx="344">
                  <c:v>3.8499999999999077</c:v>
                </c:pt>
                <c:pt idx="345">
                  <c:v>3.8499999999999077</c:v>
                </c:pt>
                <c:pt idx="346">
                  <c:v>3.8499999999999077</c:v>
                </c:pt>
                <c:pt idx="347">
                  <c:v>2.5699999999999372</c:v>
                </c:pt>
                <c:pt idx="348">
                  <c:v>3.8499999999999077</c:v>
                </c:pt>
                <c:pt idx="349">
                  <c:v>1.2799999999999538</c:v>
                </c:pt>
                <c:pt idx="350">
                  <c:v>3.8499999999999077</c:v>
                </c:pt>
                <c:pt idx="351">
                  <c:v>1.2799999999999538</c:v>
                </c:pt>
                <c:pt idx="352">
                  <c:v>3.8499999999999077</c:v>
                </c:pt>
                <c:pt idx="353">
                  <c:v>2.5699999999999372</c:v>
                </c:pt>
                <c:pt idx="354">
                  <c:v>1.2799999999999538</c:v>
                </c:pt>
                <c:pt idx="355">
                  <c:v>2.5699999999999372</c:v>
                </c:pt>
                <c:pt idx="356">
                  <c:v>1.2799999999999538</c:v>
                </c:pt>
                <c:pt idx="357">
                  <c:v>5.1400000000001</c:v>
                </c:pt>
                <c:pt idx="358">
                  <c:v>3.8499999999999077</c:v>
                </c:pt>
                <c:pt idx="359">
                  <c:v>2.5699999999999372</c:v>
                </c:pt>
                <c:pt idx="360">
                  <c:v>3.8499999999999077</c:v>
                </c:pt>
                <c:pt idx="361">
                  <c:v>1.2799999999999538</c:v>
                </c:pt>
                <c:pt idx="362">
                  <c:v>3.8499999999999077</c:v>
                </c:pt>
                <c:pt idx="363">
                  <c:v>1.2799999999999538</c:v>
                </c:pt>
                <c:pt idx="364">
                  <c:v>3.8499999999999077</c:v>
                </c:pt>
                <c:pt idx="365">
                  <c:v>2.5699999999999372</c:v>
                </c:pt>
                <c:pt idx="366">
                  <c:v>5.1400000000001</c:v>
                </c:pt>
                <c:pt idx="367">
                  <c:v>2.5699999999999372</c:v>
                </c:pt>
                <c:pt idx="368">
                  <c:v>5.1400000000001</c:v>
                </c:pt>
                <c:pt idx="369">
                  <c:v>3.8499999999999077</c:v>
                </c:pt>
                <c:pt idx="370">
                  <c:v>0</c:v>
                </c:pt>
                <c:pt idx="371">
                  <c:v>5.1400000000001</c:v>
                </c:pt>
                <c:pt idx="372">
                  <c:v>3.8499999999999077</c:v>
                </c:pt>
                <c:pt idx="373">
                  <c:v>3.8499999999999077</c:v>
                </c:pt>
                <c:pt idx="374">
                  <c:v>1.2799999999999538</c:v>
                </c:pt>
                <c:pt idx="375">
                  <c:v>3.8499999999999077</c:v>
                </c:pt>
                <c:pt idx="376">
                  <c:v>3.8499999999999077</c:v>
                </c:pt>
                <c:pt idx="377">
                  <c:v>3.8499999999999077</c:v>
                </c:pt>
                <c:pt idx="378">
                  <c:v>6.4200000000000728</c:v>
                </c:pt>
                <c:pt idx="379">
                  <c:v>3.8499999999999077</c:v>
                </c:pt>
                <c:pt idx="380">
                  <c:v>2.5699999999999372</c:v>
                </c:pt>
                <c:pt idx="381">
                  <c:v>2.5699999999999372</c:v>
                </c:pt>
                <c:pt idx="382">
                  <c:v>3.8499999999999077</c:v>
                </c:pt>
                <c:pt idx="383">
                  <c:v>6.4200000000000728</c:v>
                </c:pt>
                <c:pt idx="384">
                  <c:v>2.5699999999999372</c:v>
                </c:pt>
                <c:pt idx="385">
                  <c:v>3.8499999999999077</c:v>
                </c:pt>
                <c:pt idx="386">
                  <c:v>2.5699999999999372</c:v>
                </c:pt>
                <c:pt idx="387">
                  <c:v>5.1400000000001</c:v>
                </c:pt>
                <c:pt idx="388">
                  <c:v>3.8499999999999077</c:v>
                </c:pt>
                <c:pt idx="389">
                  <c:v>3.8499999999999077</c:v>
                </c:pt>
                <c:pt idx="390">
                  <c:v>2.5699999999999372</c:v>
                </c:pt>
                <c:pt idx="391">
                  <c:v>2.5699999999999372</c:v>
                </c:pt>
                <c:pt idx="392">
                  <c:v>1.2799999999999538</c:v>
                </c:pt>
                <c:pt idx="393">
                  <c:v>0</c:v>
                </c:pt>
                <c:pt idx="394">
                  <c:v>2.5699999999999372</c:v>
                </c:pt>
                <c:pt idx="395">
                  <c:v>1.2799999999999538</c:v>
                </c:pt>
                <c:pt idx="396">
                  <c:v>5.1400000000001</c:v>
                </c:pt>
                <c:pt idx="397">
                  <c:v>2.5699999999999372</c:v>
                </c:pt>
                <c:pt idx="398">
                  <c:v>3.8499999999999077</c:v>
                </c:pt>
                <c:pt idx="399">
                  <c:v>1.2799999999999538</c:v>
                </c:pt>
                <c:pt idx="400">
                  <c:v>3.8499999999999077</c:v>
                </c:pt>
                <c:pt idx="401">
                  <c:v>1.2799999999999538</c:v>
                </c:pt>
                <c:pt idx="402">
                  <c:v>3.8499999999999077</c:v>
                </c:pt>
                <c:pt idx="403">
                  <c:v>3.8499999999999077</c:v>
                </c:pt>
                <c:pt idx="404">
                  <c:v>1.2799999999999538</c:v>
                </c:pt>
                <c:pt idx="405">
                  <c:v>3.8499999999999077</c:v>
                </c:pt>
                <c:pt idx="406">
                  <c:v>3.8499999999999077</c:v>
                </c:pt>
                <c:pt idx="407">
                  <c:v>1.2799999999999538</c:v>
                </c:pt>
                <c:pt idx="408">
                  <c:v>1.2799999999999538</c:v>
                </c:pt>
                <c:pt idx="409">
                  <c:v>2.5699999999999372</c:v>
                </c:pt>
                <c:pt idx="410">
                  <c:v>1.2799999999999538</c:v>
                </c:pt>
                <c:pt idx="411">
                  <c:v>3.8499999999999077</c:v>
                </c:pt>
                <c:pt idx="412">
                  <c:v>1.2799999999999538</c:v>
                </c:pt>
                <c:pt idx="413">
                  <c:v>0</c:v>
                </c:pt>
                <c:pt idx="414">
                  <c:v>3.8499999999999077</c:v>
                </c:pt>
                <c:pt idx="415">
                  <c:v>3.8499999999999077</c:v>
                </c:pt>
                <c:pt idx="416">
                  <c:v>2.5699999999999372</c:v>
                </c:pt>
                <c:pt idx="417">
                  <c:v>1.2799999999999538</c:v>
                </c:pt>
                <c:pt idx="418">
                  <c:v>2.5699999999999372</c:v>
                </c:pt>
                <c:pt idx="419">
                  <c:v>1.2799999999999538</c:v>
                </c:pt>
                <c:pt idx="420">
                  <c:v>2.5699999999999372</c:v>
                </c:pt>
                <c:pt idx="421">
                  <c:v>2.5699999999999372</c:v>
                </c:pt>
                <c:pt idx="422">
                  <c:v>2.5699999999999372</c:v>
                </c:pt>
                <c:pt idx="423">
                  <c:v>2.5699999999999372</c:v>
                </c:pt>
                <c:pt idx="424">
                  <c:v>3.8499999999999077</c:v>
                </c:pt>
                <c:pt idx="425">
                  <c:v>2.5699999999999372</c:v>
                </c:pt>
                <c:pt idx="426">
                  <c:v>1.2799999999999538</c:v>
                </c:pt>
                <c:pt idx="427">
                  <c:v>5.1400000000001</c:v>
                </c:pt>
                <c:pt idx="428">
                  <c:v>1.2799999999999538</c:v>
                </c:pt>
                <c:pt idx="429">
                  <c:v>2.5699999999999372</c:v>
                </c:pt>
                <c:pt idx="430">
                  <c:v>2.5699999999999372</c:v>
                </c:pt>
                <c:pt idx="431">
                  <c:v>2.5699999999999372</c:v>
                </c:pt>
                <c:pt idx="432">
                  <c:v>2.5699999999999372</c:v>
                </c:pt>
                <c:pt idx="433">
                  <c:v>2.5699999999999372</c:v>
                </c:pt>
                <c:pt idx="434">
                  <c:v>2.5699999999999372</c:v>
                </c:pt>
                <c:pt idx="435">
                  <c:v>2.5699999999999372</c:v>
                </c:pt>
                <c:pt idx="436">
                  <c:v>2.5699999999999372</c:v>
                </c:pt>
                <c:pt idx="437">
                  <c:v>3.8499999999999077</c:v>
                </c:pt>
                <c:pt idx="438">
                  <c:v>1.2799999999999538</c:v>
                </c:pt>
                <c:pt idx="439">
                  <c:v>2.5699999999999372</c:v>
                </c:pt>
                <c:pt idx="440">
                  <c:v>3.8499999999999077</c:v>
                </c:pt>
                <c:pt idx="441">
                  <c:v>0</c:v>
                </c:pt>
                <c:pt idx="442">
                  <c:v>2.5699999999999372</c:v>
                </c:pt>
                <c:pt idx="443">
                  <c:v>2.5699999999999372</c:v>
                </c:pt>
                <c:pt idx="444">
                  <c:v>0</c:v>
                </c:pt>
                <c:pt idx="445">
                  <c:v>2.5699999999999372</c:v>
                </c:pt>
                <c:pt idx="446">
                  <c:v>0</c:v>
                </c:pt>
                <c:pt idx="447">
                  <c:v>1.2799999999999538</c:v>
                </c:pt>
                <c:pt idx="448">
                  <c:v>1.2799999999999538</c:v>
                </c:pt>
                <c:pt idx="449">
                  <c:v>0</c:v>
                </c:pt>
                <c:pt idx="450">
                  <c:v>5.1400000000001</c:v>
                </c:pt>
                <c:pt idx="451">
                  <c:v>2.5699999999999372</c:v>
                </c:pt>
                <c:pt idx="452">
                  <c:v>1.2799999999999538</c:v>
                </c:pt>
                <c:pt idx="453">
                  <c:v>3.8499999999999077</c:v>
                </c:pt>
                <c:pt idx="454">
                  <c:v>3.8499999999999077</c:v>
                </c:pt>
                <c:pt idx="455">
                  <c:v>2.5699999999999372</c:v>
                </c:pt>
                <c:pt idx="456">
                  <c:v>3.8499999999999077</c:v>
                </c:pt>
                <c:pt idx="457">
                  <c:v>1.2799999999999538</c:v>
                </c:pt>
                <c:pt idx="458">
                  <c:v>1.2799999999999538</c:v>
                </c:pt>
                <c:pt idx="459">
                  <c:v>3.8499999999999077</c:v>
                </c:pt>
                <c:pt idx="460">
                  <c:v>1.2799999999999538</c:v>
                </c:pt>
                <c:pt idx="461">
                  <c:v>2.5699999999999372</c:v>
                </c:pt>
                <c:pt idx="462">
                  <c:v>2.5699999999999372</c:v>
                </c:pt>
                <c:pt idx="463">
                  <c:v>3.8499999999999077</c:v>
                </c:pt>
                <c:pt idx="464">
                  <c:v>1.2799999999999538</c:v>
                </c:pt>
                <c:pt idx="465">
                  <c:v>2.5699999999999372</c:v>
                </c:pt>
                <c:pt idx="466">
                  <c:v>2.5699999999999372</c:v>
                </c:pt>
                <c:pt idx="467">
                  <c:v>1.2799999999999538</c:v>
                </c:pt>
                <c:pt idx="468">
                  <c:v>1.2799999999999538</c:v>
                </c:pt>
                <c:pt idx="469">
                  <c:v>2.5699999999999372</c:v>
                </c:pt>
                <c:pt idx="470">
                  <c:v>1.2799999999999538</c:v>
                </c:pt>
                <c:pt idx="471">
                  <c:v>1.2799999999999538</c:v>
                </c:pt>
                <c:pt idx="472">
                  <c:v>0</c:v>
                </c:pt>
                <c:pt idx="473">
                  <c:v>1.2799999999999538</c:v>
                </c:pt>
                <c:pt idx="474">
                  <c:v>3.8499999999999077</c:v>
                </c:pt>
                <c:pt idx="475">
                  <c:v>2.5699999999999372</c:v>
                </c:pt>
                <c:pt idx="476">
                  <c:v>2.5699999999999372</c:v>
                </c:pt>
                <c:pt idx="477">
                  <c:v>1.2799999999999538</c:v>
                </c:pt>
                <c:pt idx="478">
                  <c:v>1.2799999999999538</c:v>
                </c:pt>
                <c:pt idx="479">
                  <c:v>1.2799999999999538</c:v>
                </c:pt>
                <c:pt idx="480">
                  <c:v>3.8499999999999077</c:v>
                </c:pt>
                <c:pt idx="481">
                  <c:v>2.5699999999999372</c:v>
                </c:pt>
                <c:pt idx="482">
                  <c:v>1.2799999999999538</c:v>
                </c:pt>
                <c:pt idx="483">
                  <c:v>2.5699999999999372</c:v>
                </c:pt>
                <c:pt idx="484">
                  <c:v>1.2799999999999538</c:v>
                </c:pt>
                <c:pt idx="485">
                  <c:v>2.5699999999999372</c:v>
                </c:pt>
                <c:pt idx="486">
                  <c:v>0</c:v>
                </c:pt>
                <c:pt idx="487">
                  <c:v>3.8499999999999077</c:v>
                </c:pt>
                <c:pt idx="488">
                  <c:v>1.2799999999999538</c:v>
                </c:pt>
                <c:pt idx="489">
                  <c:v>1.2799999999999538</c:v>
                </c:pt>
                <c:pt idx="490">
                  <c:v>2.5699999999999372</c:v>
                </c:pt>
                <c:pt idx="491">
                  <c:v>1.2799999999999538</c:v>
                </c:pt>
                <c:pt idx="492">
                  <c:v>3.8499999999999077</c:v>
                </c:pt>
                <c:pt idx="493">
                  <c:v>1.2799999999999538</c:v>
                </c:pt>
                <c:pt idx="494">
                  <c:v>3.8499999999999077</c:v>
                </c:pt>
                <c:pt idx="495">
                  <c:v>2.5699999999999372</c:v>
                </c:pt>
                <c:pt idx="496">
                  <c:v>0</c:v>
                </c:pt>
                <c:pt idx="497">
                  <c:v>3.8499999999999077</c:v>
                </c:pt>
                <c:pt idx="498">
                  <c:v>2.5699999999999372</c:v>
                </c:pt>
                <c:pt idx="499">
                  <c:v>1.2799999999999538</c:v>
                </c:pt>
                <c:pt idx="500">
                  <c:v>3.8499999999999077</c:v>
                </c:pt>
                <c:pt idx="501">
                  <c:v>0</c:v>
                </c:pt>
                <c:pt idx="502">
                  <c:v>3.8499999999999077</c:v>
                </c:pt>
                <c:pt idx="503">
                  <c:v>1.2799999999999538</c:v>
                </c:pt>
                <c:pt idx="504">
                  <c:v>5.1400000000001</c:v>
                </c:pt>
                <c:pt idx="505">
                  <c:v>2.5699999999999372</c:v>
                </c:pt>
                <c:pt idx="506">
                  <c:v>2.5699999999999372</c:v>
                </c:pt>
                <c:pt idx="507">
                  <c:v>1.2799999999999538</c:v>
                </c:pt>
                <c:pt idx="508">
                  <c:v>1.2799999999999538</c:v>
                </c:pt>
                <c:pt idx="509">
                  <c:v>1.2799999999999538</c:v>
                </c:pt>
                <c:pt idx="510">
                  <c:v>1.2799999999999538</c:v>
                </c:pt>
                <c:pt idx="511">
                  <c:v>2.5699999999999372</c:v>
                </c:pt>
                <c:pt idx="512">
                  <c:v>1.2799999999999538</c:v>
                </c:pt>
                <c:pt idx="513">
                  <c:v>2.5699999999999372</c:v>
                </c:pt>
                <c:pt idx="514">
                  <c:v>2.5699999999999372</c:v>
                </c:pt>
                <c:pt idx="515">
                  <c:v>2.5699999999999372</c:v>
                </c:pt>
                <c:pt idx="516">
                  <c:v>3.8499999999999077</c:v>
                </c:pt>
                <c:pt idx="517">
                  <c:v>0</c:v>
                </c:pt>
                <c:pt idx="518">
                  <c:v>2.5699999999999372</c:v>
                </c:pt>
                <c:pt idx="519">
                  <c:v>2.5699999999999372</c:v>
                </c:pt>
                <c:pt idx="520">
                  <c:v>0</c:v>
                </c:pt>
                <c:pt idx="521">
                  <c:v>2.5699999999999372</c:v>
                </c:pt>
                <c:pt idx="522">
                  <c:v>3.8499999999999077</c:v>
                </c:pt>
                <c:pt idx="523">
                  <c:v>3.8499999999999077</c:v>
                </c:pt>
                <c:pt idx="524">
                  <c:v>0</c:v>
                </c:pt>
                <c:pt idx="525">
                  <c:v>1.2799999999999538</c:v>
                </c:pt>
                <c:pt idx="526">
                  <c:v>0</c:v>
                </c:pt>
                <c:pt idx="527">
                  <c:v>0</c:v>
                </c:pt>
                <c:pt idx="528">
                  <c:v>0</c:v>
                </c:pt>
                <c:pt idx="529">
                  <c:v>0</c:v>
                </c:pt>
                <c:pt idx="530">
                  <c:v>2.5699999999999372</c:v>
                </c:pt>
                <c:pt idx="531">
                  <c:v>1.2799999999999538</c:v>
                </c:pt>
                <c:pt idx="532">
                  <c:v>1.2799999999999538</c:v>
                </c:pt>
                <c:pt idx="533">
                  <c:v>1.2799999999999538</c:v>
                </c:pt>
                <c:pt idx="534">
                  <c:v>2.5699999999999372</c:v>
                </c:pt>
                <c:pt idx="535">
                  <c:v>3.8499999999999077</c:v>
                </c:pt>
                <c:pt idx="536">
                  <c:v>1.2799999999999538</c:v>
                </c:pt>
                <c:pt idx="537">
                  <c:v>1.2799999999999538</c:v>
                </c:pt>
                <c:pt idx="538">
                  <c:v>2.5699999999999372</c:v>
                </c:pt>
                <c:pt idx="539">
                  <c:v>0</c:v>
                </c:pt>
                <c:pt idx="540">
                  <c:v>1.2799999999999538</c:v>
                </c:pt>
                <c:pt idx="541">
                  <c:v>3.8499999999999077</c:v>
                </c:pt>
                <c:pt idx="542">
                  <c:v>1.2799999999999538</c:v>
                </c:pt>
                <c:pt idx="543">
                  <c:v>1.2799999999999538</c:v>
                </c:pt>
                <c:pt idx="544">
                  <c:v>0</c:v>
                </c:pt>
                <c:pt idx="545">
                  <c:v>1.2799999999999538</c:v>
                </c:pt>
                <c:pt idx="546">
                  <c:v>2.5699999999999372</c:v>
                </c:pt>
                <c:pt idx="547">
                  <c:v>2.5699999999999372</c:v>
                </c:pt>
                <c:pt idx="548">
                  <c:v>1.2799999999999538</c:v>
                </c:pt>
                <c:pt idx="549">
                  <c:v>1.2799999999999538</c:v>
                </c:pt>
                <c:pt idx="550">
                  <c:v>0</c:v>
                </c:pt>
                <c:pt idx="551">
                  <c:v>0</c:v>
                </c:pt>
                <c:pt idx="552">
                  <c:v>0</c:v>
                </c:pt>
                <c:pt idx="553">
                  <c:v>2.5699999999999372</c:v>
                </c:pt>
                <c:pt idx="554">
                  <c:v>1.2799999999999538</c:v>
                </c:pt>
                <c:pt idx="555">
                  <c:v>2.5699999999999372</c:v>
                </c:pt>
                <c:pt idx="556">
                  <c:v>0</c:v>
                </c:pt>
                <c:pt idx="557">
                  <c:v>2.5699999999999372</c:v>
                </c:pt>
                <c:pt idx="558">
                  <c:v>1.2799999999999538</c:v>
                </c:pt>
                <c:pt idx="559">
                  <c:v>0</c:v>
                </c:pt>
                <c:pt idx="560">
                  <c:v>0</c:v>
                </c:pt>
                <c:pt idx="561">
                  <c:v>0</c:v>
                </c:pt>
                <c:pt idx="562">
                  <c:v>1.2799999999999538</c:v>
                </c:pt>
                <c:pt idx="563">
                  <c:v>2.5699999999999372</c:v>
                </c:pt>
                <c:pt idx="564">
                  <c:v>1.2799999999999538</c:v>
                </c:pt>
                <c:pt idx="565">
                  <c:v>1.2799999999999538</c:v>
                </c:pt>
                <c:pt idx="566">
                  <c:v>1.2799999999999538</c:v>
                </c:pt>
                <c:pt idx="567">
                  <c:v>1.2799999999999538</c:v>
                </c:pt>
                <c:pt idx="568">
                  <c:v>1.2799999999999538</c:v>
                </c:pt>
                <c:pt idx="569">
                  <c:v>2.5699999999999372</c:v>
                </c:pt>
                <c:pt idx="570">
                  <c:v>1.2799999999999538</c:v>
                </c:pt>
                <c:pt idx="571">
                  <c:v>1.2799999999999538</c:v>
                </c:pt>
                <c:pt idx="572">
                  <c:v>1.2799999999999538</c:v>
                </c:pt>
                <c:pt idx="573">
                  <c:v>3.8499999999999077</c:v>
                </c:pt>
                <c:pt idx="574">
                  <c:v>1.2799999999999538</c:v>
                </c:pt>
                <c:pt idx="575">
                  <c:v>2.5699999999999372</c:v>
                </c:pt>
                <c:pt idx="576">
                  <c:v>1.2799999999999538</c:v>
                </c:pt>
                <c:pt idx="577">
                  <c:v>5.1400000000001</c:v>
                </c:pt>
                <c:pt idx="578">
                  <c:v>0</c:v>
                </c:pt>
                <c:pt idx="579">
                  <c:v>2.5699999999999372</c:v>
                </c:pt>
                <c:pt idx="580">
                  <c:v>2.5699999999999372</c:v>
                </c:pt>
                <c:pt idx="581">
                  <c:v>2.5699999999999372</c:v>
                </c:pt>
                <c:pt idx="582">
                  <c:v>3.8499999999999077</c:v>
                </c:pt>
                <c:pt idx="583">
                  <c:v>2.5699999999999372</c:v>
                </c:pt>
                <c:pt idx="584">
                  <c:v>1.2799999999999538</c:v>
                </c:pt>
                <c:pt idx="585">
                  <c:v>2.5699999999999372</c:v>
                </c:pt>
                <c:pt idx="586">
                  <c:v>1.2799999999999538</c:v>
                </c:pt>
                <c:pt idx="587">
                  <c:v>104.07999999999993</c:v>
                </c:pt>
                <c:pt idx="588">
                  <c:v>102.78999999999996</c:v>
                </c:pt>
                <c:pt idx="589">
                  <c:v>172.18000000000006</c:v>
                </c:pt>
                <c:pt idx="590">
                  <c:v>218.44000000000005</c:v>
                </c:pt>
                <c:pt idx="591">
                  <c:v>292.96000000000004</c:v>
                </c:pt>
                <c:pt idx="592">
                  <c:v>462.57999999999993</c:v>
                </c:pt>
                <c:pt idx="593">
                  <c:v>681.02</c:v>
                </c:pt>
                <c:pt idx="594">
                  <c:v>828.79000000000053</c:v>
                </c:pt>
                <c:pt idx="595">
                  <c:v>962.42</c:v>
                </c:pt>
                <c:pt idx="596">
                  <c:v>1138.46</c:v>
                </c:pt>
                <c:pt idx="597">
                  <c:v>1347.91</c:v>
                </c:pt>
                <c:pt idx="598">
                  <c:v>1553.5</c:v>
                </c:pt>
                <c:pt idx="599">
                  <c:v>1774.51</c:v>
                </c:pt>
                <c:pt idx="600">
                  <c:v>2120.16</c:v>
                </c:pt>
                <c:pt idx="601">
                  <c:v>2593.0299999999997</c:v>
                </c:pt>
                <c:pt idx="602">
                  <c:v>2788.34</c:v>
                </c:pt>
                <c:pt idx="603">
                  <c:v>2939.96</c:v>
                </c:pt>
                <c:pt idx="604">
                  <c:v>2999.07</c:v>
                </c:pt>
                <c:pt idx="605">
                  <c:v>2997.79</c:v>
                </c:pt>
                <c:pt idx="606">
                  <c:v>2988.79</c:v>
                </c:pt>
                <c:pt idx="607">
                  <c:v>3011.92</c:v>
                </c:pt>
                <c:pt idx="608">
                  <c:v>3065.8900000000012</c:v>
                </c:pt>
                <c:pt idx="609">
                  <c:v>3123.71</c:v>
                </c:pt>
                <c:pt idx="610">
                  <c:v>3175.1099999999997</c:v>
                </c:pt>
                <c:pt idx="611">
                  <c:v>3103.15</c:v>
                </c:pt>
                <c:pt idx="612">
                  <c:v>3078.74</c:v>
                </c:pt>
                <c:pt idx="613">
                  <c:v>3139.13</c:v>
                </c:pt>
                <c:pt idx="614">
                  <c:v>3212.3700000000022</c:v>
                </c:pt>
                <c:pt idx="615">
                  <c:v>3304.8900000000012</c:v>
                </c:pt>
                <c:pt idx="616">
                  <c:v>3325.4500000000012</c:v>
                </c:pt>
                <c:pt idx="617">
                  <c:v>3365.2799999999997</c:v>
                </c:pt>
                <c:pt idx="618">
                  <c:v>3403.8300000000022</c:v>
                </c:pt>
                <c:pt idx="619">
                  <c:v>3430.8100000000022</c:v>
                </c:pt>
                <c:pt idx="620">
                  <c:v>3442.38</c:v>
                </c:pt>
                <c:pt idx="621">
                  <c:v>3457.8</c:v>
                </c:pt>
                <c:pt idx="622">
                  <c:v>3477.0699999999997</c:v>
                </c:pt>
                <c:pt idx="623">
                  <c:v>3493.7799999999997</c:v>
                </c:pt>
                <c:pt idx="624">
                  <c:v>3504.06</c:v>
                </c:pt>
                <c:pt idx="625">
                  <c:v>3513.05</c:v>
                </c:pt>
                <c:pt idx="626">
                  <c:v>3525.9</c:v>
                </c:pt>
                <c:pt idx="627">
                  <c:v>3533.6099999999997</c:v>
                </c:pt>
                <c:pt idx="628">
                  <c:v>3542.6</c:v>
                </c:pt>
                <c:pt idx="629">
                  <c:v>3555.4500000000012</c:v>
                </c:pt>
                <c:pt idx="630">
                  <c:v>3567.02</c:v>
                </c:pt>
                <c:pt idx="631">
                  <c:v>3578.58</c:v>
                </c:pt>
                <c:pt idx="632">
                  <c:v>3587.58</c:v>
                </c:pt>
                <c:pt idx="633">
                  <c:v>3596.5699999999997</c:v>
                </c:pt>
                <c:pt idx="634">
                  <c:v>3609.42</c:v>
                </c:pt>
                <c:pt idx="635">
                  <c:v>3628.7</c:v>
                </c:pt>
                <c:pt idx="636">
                  <c:v>3640.2599999999998</c:v>
                </c:pt>
                <c:pt idx="637">
                  <c:v>3654.4</c:v>
                </c:pt>
                <c:pt idx="638">
                  <c:v>3665.96</c:v>
                </c:pt>
                <c:pt idx="639">
                  <c:v>3678.8100000000022</c:v>
                </c:pt>
                <c:pt idx="640">
                  <c:v>3689.09</c:v>
                </c:pt>
                <c:pt idx="641">
                  <c:v>3700.65</c:v>
                </c:pt>
                <c:pt idx="642">
                  <c:v>3705.79</c:v>
                </c:pt>
                <c:pt idx="643">
                  <c:v>3709.65</c:v>
                </c:pt>
                <c:pt idx="644">
                  <c:v>3717.36</c:v>
                </c:pt>
                <c:pt idx="645">
                  <c:v>3722.5</c:v>
                </c:pt>
                <c:pt idx="646">
                  <c:v>3723.7799999999997</c:v>
                </c:pt>
                <c:pt idx="647">
                  <c:v>3725.0699999999997</c:v>
                </c:pt>
                <c:pt idx="648">
                  <c:v>3722.5</c:v>
                </c:pt>
                <c:pt idx="649">
                  <c:v>3725.0699999999997</c:v>
                </c:pt>
                <c:pt idx="650">
                  <c:v>3726.3500000000022</c:v>
                </c:pt>
                <c:pt idx="651">
                  <c:v>3719.9300000000012</c:v>
                </c:pt>
                <c:pt idx="652">
                  <c:v>3721.21</c:v>
                </c:pt>
                <c:pt idx="653">
                  <c:v>3714.79</c:v>
                </c:pt>
                <c:pt idx="654">
                  <c:v>3713.5</c:v>
                </c:pt>
                <c:pt idx="655">
                  <c:v>3708.36</c:v>
                </c:pt>
                <c:pt idx="656">
                  <c:v>3698.08</c:v>
                </c:pt>
                <c:pt idx="657">
                  <c:v>3691.66</c:v>
                </c:pt>
                <c:pt idx="658">
                  <c:v>3686.52</c:v>
                </c:pt>
                <c:pt idx="659">
                  <c:v>3676.24</c:v>
                </c:pt>
                <c:pt idx="660">
                  <c:v>3622.27</c:v>
                </c:pt>
                <c:pt idx="661">
                  <c:v>3552.88</c:v>
                </c:pt>
                <c:pt idx="662">
                  <c:v>3492.4900000000002</c:v>
                </c:pt>
                <c:pt idx="663">
                  <c:v>3430.8100000000022</c:v>
                </c:pt>
                <c:pt idx="664">
                  <c:v>3364</c:v>
                </c:pt>
                <c:pt idx="665">
                  <c:v>3292.04</c:v>
                </c:pt>
                <c:pt idx="666">
                  <c:v>3217.51</c:v>
                </c:pt>
                <c:pt idx="667">
                  <c:v>3148.13</c:v>
                </c:pt>
                <c:pt idx="668">
                  <c:v>3073.6</c:v>
                </c:pt>
                <c:pt idx="669">
                  <c:v>2997.79</c:v>
                </c:pt>
                <c:pt idx="670">
                  <c:v>2920.69</c:v>
                </c:pt>
                <c:pt idx="671">
                  <c:v>2842.3100000000022</c:v>
                </c:pt>
                <c:pt idx="672">
                  <c:v>2769.06</c:v>
                </c:pt>
                <c:pt idx="673">
                  <c:v>2695.82</c:v>
                </c:pt>
                <c:pt idx="674">
                  <c:v>2616.16</c:v>
                </c:pt>
                <c:pt idx="675">
                  <c:v>2539.06</c:v>
                </c:pt>
                <c:pt idx="676">
                  <c:v>2463.25</c:v>
                </c:pt>
                <c:pt idx="677">
                  <c:v>2384.86</c:v>
                </c:pt>
                <c:pt idx="678">
                  <c:v>2312.9100000000012</c:v>
                </c:pt>
                <c:pt idx="679">
                  <c:v>2238.38</c:v>
                </c:pt>
                <c:pt idx="680">
                  <c:v>2165.14</c:v>
                </c:pt>
                <c:pt idx="681">
                  <c:v>2089.3300000000022</c:v>
                </c:pt>
                <c:pt idx="682">
                  <c:v>2014.8</c:v>
                </c:pt>
                <c:pt idx="683">
                  <c:v>1944.1299999999999</c:v>
                </c:pt>
                <c:pt idx="684">
                  <c:v>1874.74</c:v>
                </c:pt>
                <c:pt idx="685">
                  <c:v>1805.35</c:v>
                </c:pt>
                <c:pt idx="686">
                  <c:v>1735.96</c:v>
                </c:pt>
                <c:pt idx="687">
                  <c:v>1667.86</c:v>
                </c:pt>
                <c:pt idx="688">
                  <c:v>1603.61</c:v>
                </c:pt>
                <c:pt idx="689">
                  <c:v>1541.94</c:v>
                </c:pt>
                <c:pt idx="690">
                  <c:v>1478.97</c:v>
                </c:pt>
                <c:pt idx="691">
                  <c:v>1416.01</c:v>
                </c:pt>
                <c:pt idx="692">
                  <c:v>1358.1899999999998</c:v>
                </c:pt>
                <c:pt idx="693">
                  <c:v>1301.6499999999999</c:v>
                </c:pt>
                <c:pt idx="694">
                  <c:v>1246.4000000000001</c:v>
                </c:pt>
                <c:pt idx="695">
                  <c:v>1195</c:v>
                </c:pt>
                <c:pt idx="696">
                  <c:v>1142.3200000000002</c:v>
                </c:pt>
                <c:pt idx="697">
                  <c:v>1092.2</c:v>
                </c:pt>
                <c:pt idx="698">
                  <c:v>1040.81</c:v>
                </c:pt>
                <c:pt idx="699">
                  <c:v>995.82999999999947</c:v>
                </c:pt>
                <c:pt idx="700">
                  <c:v>947</c:v>
                </c:pt>
                <c:pt idx="701">
                  <c:v>904.59999999999991</c:v>
                </c:pt>
                <c:pt idx="702">
                  <c:v>860.91000000000008</c:v>
                </c:pt>
                <c:pt idx="703">
                  <c:v>822.35999999999797</c:v>
                </c:pt>
                <c:pt idx="704">
                  <c:v>786.3900000000001</c:v>
                </c:pt>
                <c:pt idx="705">
                  <c:v>749.11999999999989</c:v>
                </c:pt>
                <c:pt idx="706">
                  <c:v>714.43000000000006</c:v>
                </c:pt>
                <c:pt idx="707">
                  <c:v>682.3</c:v>
                </c:pt>
                <c:pt idx="708">
                  <c:v>654.04</c:v>
                </c:pt>
                <c:pt idx="709">
                  <c:v>627.04999999999939</c:v>
                </c:pt>
                <c:pt idx="710">
                  <c:v>600.06999999999948</c:v>
                </c:pt>
                <c:pt idx="711">
                  <c:v>573.07999999999993</c:v>
                </c:pt>
                <c:pt idx="712">
                  <c:v>548.67000000000053</c:v>
                </c:pt>
                <c:pt idx="713">
                  <c:v>529.40000000000009</c:v>
                </c:pt>
                <c:pt idx="714">
                  <c:v>503.70000000000005</c:v>
                </c:pt>
                <c:pt idx="715">
                  <c:v>483.14000000000038</c:v>
                </c:pt>
                <c:pt idx="716">
                  <c:v>461.28999999999894</c:v>
                </c:pt>
                <c:pt idx="717">
                  <c:v>439.45000000000005</c:v>
                </c:pt>
                <c:pt idx="718">
                  <c:v>416.31999999999994</c:v>
                </c:pt>
                <c:pt idx="719">
                  <c:v>399.61999999999989</c:v>
                </c:pt>
                <c:pt idx="720">
                  <c:v>377.77</c:v>
                </c:pt>
                <c:pt idx="721">
                  <c:v>359.78</c:v>
                </c:pt>
                <c:pt idx="722">
                  <c:v>340.51</c:v>
                </c:pt>
                <c:pt idx="723">
                  <c:v>323.79999999999899</c:v>
                </c:pt>
                <c:pt idx="724">
                  <c:v>309.67000000000007</c:v>
                </c:pt>
                <c:pt idx="725">
                  <c:v>294.25</c:v>
                </c:pt>
                <c:pt idx="726">
                  <c:v>280.1099999999999</c:v>
                </c:pt>
                <c:pt idx="727">
                  <c:v>268.54999999999995</c:v>
                </c:pt>
                <c:pt idx="728">
                  <c:v>258.27</c:v>
                </c:pt>
                <c:pt idx="729">
                  <c:v>250.55999999999997</c:v>
                </c:pt>
                <c:pt idx="730">
                  <c:v>241.56999999999994</c:v>
                </c:pt>
                <c:pt idx="731">
                  <c:v>231.28999999999996</c:v>
                </c:pt>
                <c:pt idx="732">
                  <c:v>224.86</c:v>
                </c:pt>
                <c:pt idx="733">
                  <c:v>221.01</c:v>
                </c:pt>
                <c:pt idx="734">
                  <c:v>215.86999999999989</c:v>
                </c:pt>
                <c:pt idx="735">
                  <c:v>210.73000000000002</c:v>
                </c:pt>
                <c:pt idx="736">
                  <c:v>208.16000000000008</c:v>
                </c:pt>
                <c:pt idx="737">
                  <c:v>204.29999999999995</c:v>
                </c:pt>
                <c:pt idx="738">
                  <c:v>201.73000000000002</c:v>
                </c:pt>
                <c:pt idx="739">
                  <c:v>200.45000000000007</c:v>
                </c:pt>
                <c:pt idx="740">
                  <c:v>197.88000000000127</c:v>
                </c:pt>
                <c:pt idx="741">
                  <c:v>196.58999999999997</c:v>
                </c:pt>
                <c:pt idx="742">
                  <c:v>192.73999999999998</c:v>
                </c:pt>
                <c:pt idx="743">
                  <c:v>192.73999999999998</c:v>
                </c:pt>
                <c:pt idx="744">
                  <c:v>190.17000000000002</c:v>
                </c:pt>
                <c:pt idx="745">
                  <c:v>190.17000000000002</c:v>
                </c:pt>
                <c:pt idx="746">
                  <c:v>188.88000000000127</c:v>
                </c:pt>
                <c:pt idx="747">
                  <c:v>191.45000000000007</c:v>
                </c:pt>
                <c:pt idx="748">
                  <c:v>188.88000000000127</c:v>
                </c:pt>
                <c:pt idx="749">
                  <c:v>188.88000000000127</c:v>
                </c:pt>
                <c:pt idx="750">
                  <c:v>186.30999999999997</c:v>
                </c:pt>
                <c:pt idx="751">
                  <c:v>183.73999999999998</c:v>
                </c:pt>
                <c:pt idx="752">
                  <c:v>187.59999999999991</c:v>
                </c:pt>
                <c:pt idx="753">
                  <c:v>187.59999999999991</c:v>
                </c:pt>
                <c:pt idx="754">
                  <c:v>185.02999999999997</c:v>
                </c:pt>
                <c:pt idx="755">
                  <c:v>190.17000000000002</c:v>
                </c:pt>
                <c:pt idx="756">
                  <c:v>188.88000000000127</c:v>
                </c:pt>
                <c:pt idx="757">
                  <c:v>190.17000000000002</c:v>
                </c:pt>
                <c:pt idx="758">
                  <c:v>188.88000000000127</c:v>
                </c:pt>
                <c:pt idx="759">
                  <c:v>191.45000000000007</c:v>
                </c:pt>
                <c:pt idx="760">
                  <c:v>191.45000000000007</c:v>
                </c:pt>
                <c:pt idx="761">
                  <c:v>191.45000000000007</c:v>
                </c:pt>
                <c:pt idx="762">
                  <c:v>194.01999999999998</c:v>
                </c:pt>
                <c:pt idx="763">
                  <c:v>197.88000000000127</c:v>
                </c:pt>
                <c:pt idx="764">
                  <c:v>199.16000000000008</c:v>
                </c:pt>
                <c:pt idx="765">
                  <c:v>200.45000000000007</c:v>
                </c:pt>
                <c:pt idx="766">
                  <c:v>203.01999999999998</c:v>
                </c:pt>
                <c:pt idx="767">
                  <c:v>208.16000000000008</c:v>
                </c:pt>
                <c:pt idx="768">
                  <c:v>208.16000000000008</c:v>
                </c:pt>
                <c:pt idx="769">
                  <c:v>210.73000000000002</c:v>
                </c:pt>
                <c:pt idx="770">
                  <c:v>215.86999999999989</c:v>
                </c:pt>
                <c:pt idx="771">
                  <c:v>217.15000000000009</c:v>
                </c:pt>
                <c:pt idx="772">
                  <c:v>219.72000000000003</c:v>
                </c:pt>
                <c:pt idx="773">
                  <c:v>222.28999999999996</c:v>
                </c:pt>
                <c:pt idx="774">
                  <c:v>223.57999999999993</c:v>
                </c:pt>
                <c:pt idx="775">
                  <c:v>227.43000000000006</c:v>
                </c:pt>
                <c:pt idx="776">
                  <c:v>230</c:v>
                </c:pt>
                <c:pt idx="777">
                  <c:v>235.1400000000001</c:v>
                </c:pt>
                <c:pt idx="778">
                  <c:v>237.70999999999998</c:v>
                </c:pt>
                <c:pt idx="779">
                  <c:v>241.56999999999994</c:v>
                </c:pt>
                <c:pt idx="780">
                  <c:v>246.70999999999998</c:v>
                </c:pt>
                <c:pt idx="781">
                  <c:v>251.84999999999991</c:v>
                </c:pt>
                <c:pt idx="782">
                  <c:v>256.98999999999899</c:v>
                </c:pt>
                <c:pt idx="783">
                  <c:v>262.13000000000011</c:v>
                </c:pt>
                <c:pt idx="784">
                  <c:v>269.83999999999969</c:v>
                </c:pt>
                <c:pt idx="785">
                  <c:v>274.97999999999894</c:v>
                </c:pt>
                <c:pt idx="786">
                  <c:v>282.68000000000006</c:v>
                </c:pt>
                <c:pt idx="787">
                  <c:v>289.1099999999999</c:v>
                </c:pt>
                <c:pt idx="788">
                  <c:v>295.52999999999969</c:v>
                </c:pt>
                <c:pt idx="789">
                  <c:v>303.24</c:v>
                </c:pt>
                <c:pt idx="790">
                  <c:v>309.67000000000007</c:v>
                </c:pt>
                <c:pt idx="791">
                  <c:v>319.95000000000005</c:v>
                </c:pt>
                <c:pt idx="792">
                  <c:v>326.36999999999989</c:v>
                </c:pt>
                <c:pt idx="793">
                  <c:v>335.36999999999989</c:v>
                </c:pt>
                <c:pt idx="794">
                  <c:v>341.78999999999894</c:v>
                </c:pt>
                <c:pt idx="795">
                  <c:v>349.5</c:v>
                </c:pt>
                <c:pt idx="796">
                  <c:v>362.34999999999991</c:v>
                </c:pt>
                <c:pt idx="797">
                  <c:v>372.63000000000011</c:v>
                </c:pt>
                <c:pt idx="798">
                  <c:v>380.33999999999969</c:v>
                </c:pt>
                <c:pt idx="799">
                  <c:v>391.90999999999963</c:v>
                </c:pt>
                <c:pt idx="800">
                  <c:v>397.04999999999995</c:v>
                </c:pt>
                <c:pt idx="801">
                  <c:v>411.18000000000006</c:v>
                </c:pt>
                <c:pt idx="802">
                  <c:v>422.74</c:v>
                </c:pt>
                <c:pt idx="803">
                  <c:v>435.58999999999969</c:v>
                </c:pt>
                <c:pt idx="804">
                  <c:v>452.29999999999899</c:v>
                </c:pt>
                <c:pt idx="805">
                  <c:v>463.8599999999999</c:v>
                </c:pt>
                <c:pt idx="806">
                  <c:v>480.56999999999994</c:v>
                </c:pt>
                <c:pt idx="807">
                  <c:v>497.27</c:v>
                </c:pt>
                <c:pt idx="808">
                  <c:v>512.69000000000005</c:v>
                </c:pt>
                <c:pt idx="809">
                  <c:v>531.97</c:v>
                </c:pt>
                <c:pt idx="810">
                  <c:v>553.80999999999949</c:v>
                </c:pt>
                <c:pt idx="811">
                  <c:v>569.23</c:v>
                </c:pt>
                <c:pt idx="812">
                  <c:v>591.06999999999948</c:v>
                </c:pt>
                <c:pt idx="813">
                  <c:v>610.34999999999798</c:v>
                </c:pt>
                <c:pt idx="814">
                  <c:v>632.19000000000005</c:v>
                </c:pt>
                <c:pt idx="815">
                  <c:v>655.31999999999948</c:v>
                </c:pt>
                <c:pt idx="816">
                  <c:v>675.88000000000011</c:v>
                </c:pt>
                <c:pt idx="817">
                  <c:v>702.85999999999797</c:v>
                </c:pt>
                <c:pt idx="818">
                  <c:v>727.28000000000054</c:v>
                </c:pt>
                <c:pt idx="819">
                  <c:v>758.11999999999989</c:v>
                </c:pt>
                <c:pt idx="820">
                  <c:v>788.95999999999947</c:v>
                </c:pt>
                <c:pt idx="821">
                  <c:v>817.22</c:v>
                </c:pt>
                <c:pt idx="822">
                  <c:v>851.92000000000007</c:v>
                </c:pt>
                <c:pt idx="823">
                  <c:v>886.6099999999999</c:v>
                </c:pt>
                <c:pt idx="824">
                  <c:v>921.31</c:v>
                </c:pt>
                <c:pt idx="825">
                  <c:v>953.43</c:v>
                </c:pt>
                <c:pt idx="826">
                  <c:v>986.83999999999946</c:v>
                </c:pt>
                <c:pt idx="827">
                  <c:v>1018.9599999999994</c:v>
                </c:pt>
                <c:pt idx="828">
                  <c:v>1048.52</c:v>
                </c:pt>
                <c:pt idx="829">
                  <c:v>1075.5</c:v>
                </c:pt>
                <c:pt idx="830">
                  <c:v>1099.9100000000001</c:v>
                </c:pt>
                <c:pt idx="831">
                  <c:v>1121.76</c:v>
                </c:pt>
                <c:pt idx="832">
                  <c:v>1146.1699999999998</c:v>
                </c:pt>
                <c:pt idx="833">
                  <c:v>1160.31</c:v>
                </c:pt>
                <c:pt idx="834">
                  <c:v>1177.01</c:v>
                </c:pt>
                <c:pt idx="835">
                  <c:v>1191.1499999999999</c:v>
                </c:pt>
                <c:pt idx="836">
                  <c:v>1203.99</c:v>
                </c:pt>
                <c:pt idx="837">
                  <c:v>1214.27</c:v>
                </c:pt>
                <c:pt idx="838">
                  <c:v>1225.8399999999999</c:v>
                </c:pt>
                <c:pt idx="839">
                  <c:v>1237.4000000000001</c:v>
                </c:pt>
                <c:pt idx="840">
                  <c:v>1248.97</c:v>
                </c:pt>
              </c:numCache>
            </c:numRef>
          </c:yVal>
          <c:smooth val="1"/>
        </c:ser>
        <c:dLbls>
          <c:showLegendKey val="0"/>
          <c:showVal val="0"/>
          <c:showCatName val="0"/>
          <c:showSerName val="0"/>
          <c:showPercent val="0"/>
          <c:showBubbleSize val="0"/>
        </c:dLbls>
        <c:axId val="116459200"/>
        <c:axId val="116459776"/>
      </c:scatterChart>
      <c:valAx>
        <c:axId val="116459200"/>
        <c:scaling>
          <c:orientation val="minMax"/>
          <c:max val="1000"/>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hu-HU"/>
          </a:p>
        </c:txPr>
        <c:crossAx val="116459776"/>
        <c:crosses val="autoZero"/>
        <c:crossBetween val="midCat"/>
      </c:valAx>
      <c:valAx>
        <c:axId val="116459776"/>
        <c:scaling>
          <c:orientation val="minMax"/>
          <c:min val="0"/>
        </c:scaling>
        <c:delete val="0"/>
        <c:axPos val="l"/>
        <c:numFmt formatCode="General" sourceLinked="1"/>
        <c:majorTickMark val="out"/>
        <c:minorTickMark val="none"/>
        <c:tickLblPos val="nextTo"/>
        <c:crossAx val="116459200"/>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17316017316019"/>
          <c:y val="8.366533864541989E-2"/>
          <c:w val="0.78354978354978866"/>
          <c:h val="0.65737051792829326"/>
        </c:manualLayout>
      </c:layout>
      <c:scatterChart>
        <c:scatterStyle val="smoothMarker"/>
        <c:varyColors val="0"/>
        <c:ser>
          <c:idx val="1"/>
          <c:order val="0"/>
          <c:spPr>
            <a:ln w="41275">
              <a:solidFill>
                <a:schemeClr val="tx2">
                  <a:lumMod val="75000"/>
                </a:schemeClr>
              </a:solidFill>
              <a:prstDash val="solid"/>
            </a:ln>
          </c:spPr>
          <c:marker>
            <c:symbol val="none"/>
          </c:marker>
          <c:xVal>
            <c:numRef>
              <c:f>Munka3!$I$1:$I$1360</c:f>
              <c:numCache>
                <c:formatCode>General</c:formatCode>
                <c:ptCount val="136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numCache>
            </c:numRef>
          </c:xVal>
          <c:yVal>
            <c:numRef>
              <c:f>Munka3!$J$1:$J$1360</c:f>
              <c:numCache>
                <c:formatCode>General</c:formatCode>
                <c:ptCount val="1360"/>
                <c:pt idx="0">
                  <c:v>771.91</c:v>
                </c:pt>
                <c:pt idx="1">
                  <c:v>769.33999999999946</c:v>
                </c:pt>
                <c:pt idx="2">
                  <c:v>770.63</c:v>
                </c:pt>
                <c:pt idx="3">
                  <c:v>771.91</c:v>
                </c:pt>
                <c:pt idx="4">
                  <c:v>771.91</c:v>
                </c:pt>
                <c:pt idx="5">
                  <c:v>773.2</c:v>
                </c:pt>
                <c:pt idx="6">
                  <c:v>771.91</c:v>
                </c:pt>
                <c:pt idx="7">
                  <c:v>769.33999999999946</c:v>
                </c:pt>
                <c:pt idx="8">
                  <c:v>769.33999999999946</c:v>
                </c:pt>
                <c:pt idx="9">
                  <c:v>770.63</c:v>
                </c:pt>
                <c:pt idx="10">
                  <c:v>770.63</c:v>
                </c:pt>
                <c:pt idx="11">
                  <c:v>771.91</c:v>
                </c:pt>
                <c:pt idx="12">
                  <c:v>770.63</c:v>
                </c:pt>
                <c:pt idx="13">
                  <c:v>773.2</c:v>
                </c:pt>
                <c:pt idx="14">
                  <c:v>769.33999999999946</c:v>
                </c:pt>
                <c:pt idx="15">
                  <c:v>771.91</c:v>
                </c:pt>
                <c:pt idx="16">
                  <c:v>773.2</c:v>
                </c:pt>
                <c:pt idx="17">
                  <c:v>775.77000000000055</c:v>
                </c:pt>
                <c:pt idx="18">
                  <c:v>771.91</c:v>
                </c:pt>
                <c:pt idx="19">
                  <c:v>774.48</c:v>
                </c:pt>
                <c:pt idx="20">
                  <c:v>773.2</c:v>
                </c:pt>
                <c:pt idx="21">
                  <c:v>773.2</c:v>
                </c:pt>
                <c:pt idx="22">
                  <c:v>773.2</c:v>
                </c:pt>
                <c:pt idx="23">
                  <c:v>771.91</c:v>
                </c:pt>
                <c:pt idx="24">
                  <c:v>773.2</c:v>
                </c:pt>
                <c:pt idx="25">
                  <c:v>773.2</c:v>
                </c:pt>
                <c:pt idx="26">
                  <c:v>773.2</c:v>
                </c:pt>
                <c:pt idx="27">
                  <c:v>775.77000000000055</c:v>
                </c:pt>
                <c:pt idx="28">
                  <c:v>773.2</c:v>
                </c:pt>
                <c:pt idx="29">
                  <c:v>775.77000000000055</c:v>
                </c:pt>
                <c:pt idx="30">
                  <c:v>774.48</c:v>
                </c:pt>
                <c:pt idx="31">
                  <c:v>771.91</c:v>
                </c:pt>
                <c:pt idx="32">
                  <c:v>775.77000000000055</c:v>
                </c:pt>
                <c:pt idx="33">
                  <c:v>774.48</c:v>
                </c:pt>
                <c:pt idx="34">
                  <c:v>775.77000000000055</c:v>
                </c:pt>
                <c:pt idx="35">
                  <c:v>773.2</c:v>
                </c:pt>
                <c:pt idx="36">
                  <c:v>774.48</c:v>
                </c:pt>
                <c:pt idx="37">
                  <c:v>774.48</c:v>
                </c:pt>
                <c:pt idx="38">
                  <c:v>775.77000000000055</c:v>
                </c:pt>
                <c:pt idx="39">
                  <c:v>774.48</c:v>
                </c:pt>
                <c:pt idx="40">
                  <c:v>774.48</c:v>
                </c:pt>
                <c:pt idx="41">
                  <c:v>775.77000000000055</c:v>
                </c:pt>
                <c:pt idx="42">
                  <c:v>775.77000000000055</c:v>
                </c:pt>
                <c:pt idx="43">
                  <c:v>774.48</c:v>
                </c:pt>
                <c:pt idx="44">
                  <c:v>774.48</c:v>
                </c:pt>
                <c:pt idx="45">
                  <c:v>777.05</c:v>
                </c:pt>
                <c:pt idx="46">
                  <c:v>775.77000000000055</c:v>
                </c:pt>
                <c:pt idx="47">
                  <c:v>777.05</c:v>
                </c:pt>
                <c:pt idx="48">
                  <c:v>777.05</c:v>
                </c:pt>
                <c:pt idx="49">
                  <c:v>775.77000000000055</c:v>
                </c:pt>
                <c:pt idx="50">
                  <c:v>777.05</c:v>
                </c:pt>
                <c:pt idx="51">
                  <c:v>778.33999999999946</c:v>
                </c:pt>
                <c:pt idx="52">
                  <c:v>778.33999999999946</c:v>
                </c:pt>
                <c:pt idx="53">
                  <c:v>777.05</c:v>
                </c:pt>
                <c:pt idx="54">
                  <c:v>777.05</c:v>
                </c:pt>
                <c:pt idx="55">
                  <c:v>777.05</c:v>
                </c:pt>
                <c:pt idx="56">
                  <c:v>777.05</c:v>
                </c:pt>
                <c:pt idx="57">
                  <c:v>778.33999999999946</c:v>
                </c:pt>
                <c:pt idx="58">
                  <c:v>777.05</c:v>
                </c:pt>
                <c:pt idx="59">
                  <c:v>777.05</c:v>
                </c:pt>
                <c:pt idx="60">
                  <c:v>777.05</c:v>
                </c:pt>
                <c:pt idx="61">
                  <c:v>777.05</c:v>
                </c:pt>
                <c:pt idx="62">
                  <c:v>777.05</c:v>
                </c:pt>
                <c:pt idx="63">
                  <c:v>775.77000000000055</c:v>
                </c:pt>
                <c:pt idx="64">
                  <c:v>777.05</c:v>
                </c:pt>
                <c:pt idx="65">
                  <c:v>777.05</c:v>
                </c:pt>
                <c:pt idx="66">
                  <c:v>777.05</c:v>
                </c:pt>
                <c:pt idx="67">
                  <c:v>775.77000000000055</c:v>
                </c:pt>
                <c:pt idx="68">
                  <c:v>777.05</c:v>
                </c:pt>
                <c:pt idx="69">
                  <c:v>775.77000000000055</c:v>
                </c:pt>
                <c:pt idx="70">
                  <c:v>775.77000000000055</c:v>
                </c:pt>
                <c:pt idx="71">
                  <c:v>777.05</c:v>
                </c:pt>
                <c:pt idx="72">
                  <c:v>777.05</c:v>
                </c:pt>
                <c:pt idx="73">
                  <c:v>777.05</c:v>
                </c:pt>
                <c:pt idx="74">
                  <c:v>777.05</c:v>
                </c:pt>
                <c:pt idx="75">
                  <c:v>775.77000000000055</c:v>
                </c:pt>
                <c:pt idx="76">
                  <c:v>774.48</c:v>
                </c:pt>
                <c:pt idx="77">
                  <c:v>773.2</c:v>
                </c:pt>
                <c:pt idx="78">
                  <c:v>774.48</c:v>
                </c:pt>
                <c:pt idx="79">
                  <c:v>777.05</c:v>
                </c:pt>
                <c:pt idx="80">
                  <c:v>771.91</c:v>
                </c:pt>
                <c:pt idx="81">
                  <c:v>773.2</c:v>
                </c:pt>
                <c:pt idx="82">
                  <c:v>775.77000000000055</c:v>
                </c:pt>
                <c:pt idx="83">
                  <c:v>774.48</c:v>
                </c:pt>
                <c:pt idx="84">
                  <c:v>773.2</c:v>
                </c:pt>
                <c:pt idx="85">
                  <c:v>774.48</c:v>
                </c:pt>
                <c:pt idx="86">
                  <c:v>773.2</c:v>
                </c:pt>
                <c:pt idx="87">
                  <c:v>773.2</c:v>
                </c:pt>
                <c:pt idx="88">
                  <c:v>775.77000000000055</c:v>
                </c:pt>
                <c:pt idx="89">
                  <c:v>774.48</c:v>
                </c:pt>
                <c:pt idx="90">
                  <c:v>770.63</c:v>
                </c:pt>
                <c:pt idx="91">
                  <c:v>773.2</c:v>
                </c:pt>
                <c:pt idx="92">
                  <c:v>773.2</c:v>
                </c:pt>
                <c:pt idx="93">
                  <c:v>774.48</c:v>
                </c:pt>
                <c:pt idx="94">
                  <c:v>773.2</c:v>
                </c:pt>
                <c:pt idx="95">
                  <c:v>773.2</c:v>
                </c:pt>
                <c:pt idx="96">
                  <c:v>769.33999999999946</c:v>
                </c:pt>
                <c:pt idx="97">
                  <c:v>773.2</c:v>
                </c:pt>
                <c:pt idx="98">
                  <c:v>773.2</c:v>
                </c:pt>
                <c:pt idx="99">
                  <c:v>774.48</c:v>
                </c:pt>
                <c:pt idx="100">
                  <c:v>774.48</c:v>
                </c:pt>
                <c:pt idx="101">
                  <c:v>773.2</c:v>
                </c:pt>
                <c:pt idx="102">
                  <c:v>770.63</c:v>
                </c:pt>
                <c:pt idx="103">
                  <c:v>774.48</c:v>
                </c:pt>
                <c:pt idx="104">
                  <c:v>773.2</c:v>
                </c:pt>
                <c:pt idx="105">
                  <c:v>773.2</c:v>
                </c:pt>
                <c:pt idx="106">
                  <c:v>773.2</c:v>
                </c:pt>
                <c:pt idx="107">
                  <c:v>774.48</c:v>
                </c:pt>
                <c:pt idx="108">
                  <c:v>773.2</c:v>
                </c:pt>
                <c:pt idx="109">
                  <c:v>775.77000000000055</c:v>
                </c:pt>
                <c:pt idx="110">
                  <c:v>773.2</c:v>
                </c:pt>
                <c:pt idx="111">
                  <c:v>775.77000000000055</c:v>
                </c:pt>
                <c:pt idx="112">
                  <c:v>775.77000000000055</c:v>
                </c:pt>
                <c:pt idx="113">
                  <c:v>775.77000000000055</c:v>
                </c:pt>
                <c:pt idx="114">
                  <c:v>775.77000000000055</c:v>
                </c:pt>
                <c:pt idx="115">
                  <c:v>775.77000000000055</c:v>
                </c:pt>
                <c:pt idx="116">
                  <c:v>774.48</c:v>
                </c:pt>
                <c:pt idx="117">
                  <c:v>773.2</c:v>
                </c:pt>
                <c:pt idx="118">
                  <c:v>775.77000000000055</c:v>
                </c:pt>
                <c:pt idx="119">
                  <c:v>777.05</c:v>
                </c:pt>
                <c:pt idx="120">
                  <c:v>777.05</c:v>
                </c:pt>
                <c:pt idx="121">
                  <c:v>778.33999999999946</c:v>
                </c:pt>
                <c:pt idx="122">
                  <c:v>775.77000000000055</c:v>
                </c:pt>
                <c:pt idx="123">
                  <c:v>777.05</c:v>
                </c:pt>
                <c:pt idx="124">
                  <c:v>777.05</c:v>
                </c:pt>
                <c:pt idx="125">
                  <c:v>778.33999999999946</c:v>
                </c:pt>
                <c:pt idx="126">
                  <c:v>774.48</c:v>
                </c:pt>
                <c:pt idx="127">
                  <c:v>777.05</c:v>
                </c:pt>
                <c:pt idx="128">
                  <c:v>777.05</c:v>
                </c:pt>
                <c:pt idx="129">
                  <c:v>777.05</c:v>
                </c:pt>
                <c:pt idx="130">
                  <c:v>775.77000000000055</c:v>
                </c:pt>
                <c:pt idx="131">
                  <c:v>777.05</c:v>
                </c:pt>
                <c:pt idx="132">
                  <c:v>778.33999999999946</c:v>
                </c:pt>
                <c:pt idx="133">
                  <c:v>777.05</c:v>
                </c:pt>
                <c:pt idx="134">
                  <c:v>777.05</c:v>
                </c:pt>
                <c:pt idx="135">
                  <c:v>777.05</c:v>
                </c:pt>
                <c:pt idx="136">
                  <c:v>778.33999999999946</c:v>
                </c:pt>
                <c:pt idx="137">
                  <c:v>778.33999999999946</c:v>
                </c:pt>
                <c:pt idx="138">
                  <c:v>777.05</c:v>
                </c:pt>
                <c:pt idx="139">
                  <c:v>775.77000000000055</c:v>
                </c:pt>
                <c:pt idx="140">
                  <c:v>777.05</c:v>
                </c:pt>
                <c:pt idx="141">
                  <c:v>777.05</c:v>
                </c:pt>
                <c:pt idx="142">
                  <c:v>778.33999999999946</c:v>
                </c:pt>
                <c:pt idx="143">
                  <c:v>779.62</c:v>
                </c:pt>
                <c:pt idx="144">
                  <c:v>778.33999999999946</c:v>
                </c:pt>
                <c:pt idx="145">
                  <c:v>777.05</c:v>
                </c:pt>
                <c:pt idx="146">
                  <c:v>779.62</c:v>
                </c:pt>
                <c:pt idx="147">
                  <c:v>778.33999999999946</c:v>
                </c:pt>
                <c:pt idx="148">
                  <c:v>778.33999999999946</c:v>
                </c:pt>
                <c:pt idx="149">
                  <c:v>775.77000000000055</c:v>
                </c:pt>
                <c:pt idx="150">
                  <c:v>778.33999999999946</c:v>
                </c:pt>
                <c:pt idx="151">
                  <c:v>777.05</c:v>
                </c:pt>
                <c:pt idx="152">
                  <c:v>779.62</c:v>
                </c:pt>
                <c:pt idx="153">
                  <c:v>777.05</c:v>
                </c:pt>
                <c:pt idx="154">
                  <c:v>775.77000000000055</c:v>
                </c:pt>
                <c:pt idx="155">
                  <c:v>777.05</c:v>
                </c:pt>
                <c:pt idx="156">
                  <c:v>777.05</c:v>
                </c:pt>
                <c:pt idx="157">
                  <c:v>775.77000000000055</c:v>
                </c:pt>
                <c:pt idx="158">
                  <c:v>777.05</c:v>
                </c:pt>
                <c:pt idx="159">
                  <c:v>774.48</c:v>
                </c:pt>
                <c:pt idx="160">
                  <c:v>775.77000000000055</c:v>
                </c:pt>
                <c:pt idx="161">
                  <c:v>778.33999999999946</c:v>
                </c:pt>
                <c:pt idx="162">
                  <c:v>773.2</c:v>
                </c:pt>
                <c:pt idx="163">
                  <c:v>773.2</c:v>
                </c:pt>
                <c:pt idx="164">
                  <c:v>777.05</c:v>
                </c:pt>
                <c:pt idx="165">
                  <c:v>775.77000000000055</c:v>
                </c:pt>
                <c:pt idx="166">
                  <c:v>774.48</c:v>
                </c:pt>
                <c:pt idx="167">
                  <c:v>774.48</c:v>
                </c:pt>
                <c:pt idx="168">
                  <c:v>774.48</c:v>
                </c:pt>
                <c:pt idx="169">
                  <c:v>773.2</c:v>
                </c:pt>
                <c:pt idx="170">
                  <c:v>774.48</c:v>
                </c:pt>
                <c:pt idx="171">
                  <c:v>773.2</c:v>
                </c:pt>
                <c:pt idx="172">
                  <c:v>774.48</c:v>
                </c:pt>
                <c:pt idx="173">
                  <c:v>771.91</c:v>
                </c:pt>
                <c:pt idx="174">
                  <c:v>774.48</c:v>
                </c:pt>
                <c:pt idx="175">
                  <c:v>773.2</c:v>
                </c:pt>
                <c:pt idx="176">
                  <c:v>773.2</c:v>
                </c:pt>
                <c:pt idx="177">
                  <c:v>773.2</c:v>
                </c:pt>
                <c:pt idx="178">
                  <c:v>773.2</c:v>
                </c:pt>
                <c:pt idx="179">
                  <c:v>773.2</c:v>
                </c:pt>
                <c:pt idx="180">
                  <c:v>773.2</c:v>
                </c:pt>
                <c:pt idx="181">
                  <c:v>773.2</c:v>
                </c:pt>
                <c:pt idx="182">
                  <c:v>773.2</c:v>
                </c:pt>
                <c:pt idx="183">
                  <c:v>775.77000000000055</c:v>
                </c:pt>
                <c:pt idx="184">
                  <c:v>771.91</c:v>
                </c:pt>
                <c:pt idx="185">
                  <c:v>775.77000000000055</c:v>
                </c:pt>
                <c:pt idx="186">
                  <c:v>773.2</c:v>
                </c:pt>
                <c:pt idx="187">
                  <c:v>771.91</c:v>
                </c:pt>
                <c:pt idx="188">
                  <c:v>773.2</c:v>
                </c:pt>
                <c:pt idx="189">
                  <c:v>774.48</c:v>
                </c:pt>
                <c:pt idx="190">
                  <c:v>773.2</c:v>
                </c:pt>
                <c:pt idx="191">
                  <c:v>774.48</c:v>
                </c:pt>
                <c:pt idx="192">
                  <c:v>774.48</c:v>
                </c:pt>
                <c:pt idx="193">
                  <c:v>773.2</c:v>
                </c:pt>
                <c:pt idx="194">
                  <c:v>773.2</c:v>
                </c:pt>
                <c:pt idx="195">
                  <c:v>773.2</c:v>
                </c:pt>
                <c:pt idx="196">
                  <c:v>771.91</c:v>
                </c:pt>
                <c:pt idx="197">
                  <c:v>770.63</c:v>
                </c:pt>
                <c:pt idx="198">
                  <c:v>773.2</c:v>
                </c:pt>
                <c:pt idx="199">
                  <c:v>774.48</c:v>
                </c:pt>
                <c:pt idx="200">
                  <c:v>774.48</c:v>
                </c:pt>
                <c:pt idx="201">
                  <c:v>774.48</c:v>
                </c:pt>
                <c:pt idx="202">
                  <c:v>774.48</c:v>
                </c:pt>
                <c:pt idx="203">
                  <c:v>771.91</c:v>
                </c:pt>
                <c:pt idx="204">
                  <c:v>773.2</c:v>
                </c:pt>
                <c:pt idx="205">
                  <c:v>770.63</c:v>
                </c:pt>
                <c:pt idx="206">
                  <c:v>773.2</c:v>
                </c:pt>
                <c:pt idx="207">
                  <c:v>771.91</c:v>
                </c:pt>
                <c:pt idx="208">
                  <c:v>771.91</c:v>
                </c:pt>
                <c:pt idx="209">
                  <c:v>773.2</c:v>
                </c:pt>
                <c:pt idx="210">
                  <c:v>773.2</c:v>
                </c:pt>
                <c:pt idx="211">
                  <c:v>774.48</c:v>
                </c:pt>
                <c:pt idx="212">
                  <c:v>771.91</c:v>
                </c:pt>
                <c:pt idx="213">
                  <c:v>773.2</c:v>
                </c:pt>
                <c:pt idx="214">
                  <c:v>773.2</c:v>
                </c:pt>
                <c:pt idx="215">
                  <c:v>771.91</c:v>
                </c:pt>
                <c:pt idx="216">
                  <c:v>770.63</c:v>
                </c:pt>
                <c:pt idx="217">
                  <c:v>770.63</c:v>
                </c:pt>
                <c:pt idx="218">
                  <c:v>773.2</c:v>
                </c:pt>
                <c:pt idx="219">
                  <c:v>770.63</c:v>
                </c:pt>
                <c:pt idx="220">
                  <c:v>769.33999999999946</c:v>
                </c:pt>
                <c:pt idx="221">
                  <c:v>773.2</c:v>
                </c:pt>
                <c:pt idx="222">
                  <c:v>770.63</c:v>
                </c:pt>
                <c:pt idx="223">
                  <c:v>773.2</c:v>
                </c:pt>
                <c:pt idx="224">
                  <c:v>771.91</c:v>
                </c:pt>
                <c:pt idx="225">
                  <c:v>770.63</c:v>
                </c:pt>
                <c:pt idx="226">
                  <c:v>770.63</c:v>
                </c:pt>
                <c:pt idx="227">
                  <c:v>771.91</c:v>
                </c:pt>
                <c:pt idx="228">
                  <c:v>771.91</c:v>
                </c:pt>
                <c:pt idx="229">
                  <c:v>771.91</c:v>
                </c:pt>
                <c:pt idx="230">
                  <c:v>770.63</c:v>
                </c:pt>
                <c:pt idx="231">
                  <c:v>770.63</c:v>
                </c:pt>
                <c:pt idx="232">
                  <c:v>771.91</c:v>
                </c:pt>
                <c:pt idx="233">
                  <c:v>770.63</c:v>
                </c:pt>
                <c:pt idx="234">
                  <c:v>773.2</c:v>
                </c:pt>
                <c:pt idx="235">
                  <c:v>771.91</c:v>
                </c:pt>
                <c:pt idx="236">
                  <c:v>771.91</c:v>
                </c:pt>
                <c:pt idx="237">
                  <c:v>771.91</c:v>
                </c:pt>
                <c:pt idx="238">
                  <c:v>770.63</c:v>
                </c:pt>
                <c:pt idx="239">
                  <c:v>774.48</c:v>
                </c:pt>
                <c:pt idx="240">
                  <c:v>770.63</c:v>
                </c:pt>
                <c:pt idx="241">
                  <c:v>771.91</c:v>
                </c:pt>
                <c:pt idx="242">
                  <c:v>771.91</c:v>
                </c:pt>
                <c:pt idx="243">
                  <c:v>773.2</c:v>
                </c:pt>
                <c:pt idx="244">
                  <c:v>771.91</c:v>
                </c:pt>
                <c:pt idx="245">
                  <c:v>771.91</c:v>
                </c:pt>
                <c:pt idx="246">
                  <c:v>773.2</c:v>
                </c:pt>
                <c:pt idx="247">
                  <c:v>774.48</c:v>
                </c:pt>
                <c:pt idx="248">
                  <c:v>773.2</c:v>
                </c:pt>
                <c:pt idx="249">
                  <c:v>773.2</c:v>
                </c:pt>
                <c:pt idx="250">
                  <c:v>773.2</c:v>
                </c:pt>
                <c:pt idx="251">
                  <c:v>774.48</c:v>
                </c:pt>
                <c:pt idx="252">
                  <c:v>773.2</c:v>
                </c:pt>
                <c:pt idx="253">
                  <c:v>774.48</c:v>
                </c:pt>
                <c:pt idx="254">
                  <c:v>774.48</c:v>
                </c:pt>
                <c:pt idx="255">
                  <c:v>773.2</c:v>
                </c:pt>
                <c:pt idx="256">
                  <c:v>773.2</c:v>
                </c:pt>
                <c:pt idx="257">
                  <c:v>773.2</c:v>
                </c:pt>
                <c:pt idx="258">
                  <c:v>774.48</c:v>
                </c:pt>
                <c:pt idx="259">
                  <c:v>773.2</c:v>
                </c:pt>
                <c:pt idx="260">
                  <c:v>771.91</c:v>
                </c:pt>
                <c:pt idx="261">
                  <c:v>774.48</c:v>
                </c:pt>
                <c:pt idx="262">
                  <c:v>773.2</c:v>
                </c:pt>
                <c:pt idx="263">
                  <c:v>774.48</c:v>
                </c:pt>
                <c:pt idx="264">
                  <c:v>771.91</c:v>
                </c:pt>
                <c:pt idx="265">
                  <c:v>774.48</c:v>
                </c:pt>
                <c:pt idx="266">
                  <c:v>774.48</c:v>
                </c:pt>
                <c:pt idx="267">
                  <c:v>774.48</c:v>
                </c:pt>
                <c:pt idx="268">
                  <c:v>773.2</c:v>
                </c:pt>
                <c:pt idx="269">
                  <c:v>774.48</c:v>
                </c:pt>
                <c:pt idx="270">
                  <c:v>771.91</c:v>
                </c:pt>
                <c:pt idx="271">
                  <c:v>774.48</c:v>
                </c:pt>
                <c:pt idx="272">
                  <c:v>771.91</c:v>
                </c:pt>
                <c:pt idx="273">
                  <c:v>771.91</c:v>
                </c:pt>
                <c:pt idx="274">
                  <c:v>773.2</c:v>
                </c:pt>
                <c:pt idx="275">
                  <c:v>773.2</c:v>
                </c:pt>
                <c:pt idx="276">
                  <c:v>774.48</c:v>
                </c:pt>
                <c:pt idx="277">
                  <c:v>774.48</c:v>
                </c:pt>
                <c:pt idx="278">
                  <c:v>775.77000000000055</c:v>
                </c:pt>
                <c:pt idx="279">
                  <c:v>775.77000000000055</c:v>
                </c:pt>
                <c:pt idx="280">
                  <c:v>774.48</c:v>
                </c:pt>
                <c:pt idx="281">
                  <c:v>774.48</c:v>
                </c:pt>
                <c:pt idx="282">
                  <c:v>775.77000000000055</c:v>
                </c:pt>
                <c:pt idx="283">
                  <c:v>774.48</c:v>
                </c:pt>
                <c:pt idx="284">
                  <c:v>775.77000000000055</c:v>
                </c:pt>
                <c:pt idx="285">
                  <c:v>774.48</c:v>
                </c:pt>
                <c:pt idx="286">
                  <c:v>774.48</c:v>
                </c:pt>
                <c:pt idx="287">
                  <c:v>775.77000000000055</c:v>
                </c:pt>
                <c:pt idx="288">
                  <c:v>777.05</c:v>
                </c:pt>
                <c:pt idx="289">
                  <c:v>775.77000000000055</c:v>
                </c:pt>
                <c:pt idx="290">
                  <c:v>774.48</c:v>
                </c:pt>
                <c:pt idx="291">
                  <c:v>774.48</c:v>
                </c:pt>
                <c:pt idx="292">
                  <c:v>774.48</c:v>
                </c:pt>
                <c:pt idx="293">
                  <c:v>774.48</c:v>
                </c:pt>
                <c:pt idx="294">
                  <c:v>775.77000000000055</c:v>
                </c:pt>
                <c:pt idx="295">
                  <c:v>774.48</c:v>
                </c:pt>
                <c:pt idx="296">
                  <c:v>773.2</c:v>
                </c:pt>
                <c:pt idx="297">
                  <c:v>773.2</c:v>
                </c:pt>
                <c:pt idx="298">
                  <c:v>774.48</c:v>
                </c:pt>
                <c:pt idx="299">
                  <c:v>775.77000000000055</c:v>
                </c:pt>
                <c:pt idx="300">
                  <c:v>773.2</c:v>
                </c:pt>
                <c:pt idx="301">
                  <c:v>773.2</c:v>
                </c:pt>
                <c:pt idx="302">
                  <c:v>774.48</c:v>
                </c:pt>
                <c:pt idx="303">
                  <c:v>774.48</c:v>
                </c:pt>
                <c:pt idx="304">
                  <c:v>774.48</c:v>
                </c:pt>
                <c:pt idx="305">
                  <c:v>774.48</c:v>
                </c:pt>
                <c:pt idx="306">
                  <c:v>774.48</c:v>
                </c:pt>
                <c:pt idx="307">
                  <c:v>774.48</c:v>
                </c:pt>
                <c:pt idx="308">
                  <c:v>773.2</c:v>
                </c:pt>
                <c:pt idx="309">
                  <c:v>773.2</c:v>
                </c:pt>
                <c:pt idx="310">
                  <c:v>773.2</c:v>
                </c:pt>
                <c:pt idx="311">
                  <c:v>773.2</c:v>
                </c:pt>
                <c:pt idx="312">
                  <c:v>775.77000000000055</c:v>
                </c:pt>
                <c:pt idx="313">
                  <c:v>773.2</c:v>
                </c:pt>
                <c:pt idx="314">
                  <c:v>771.91</c:v>
                </c:pt>
                <c:pt idx="315">
                  <c:v>774.48</c:v>
                </c:pt>
                <c:pt idx="316">
                  <c:v>773.2</c:v>
                </c:pt>
                <c:pt idx="317">
                  <c:v>773.2</c:v>
                </c:pt>
                <c:pt idx="318">
                  <c:v>773.2</c:v>
                </c:pt>
                <c:pt idx="319">
                  <c:v>773.2</c:v>
                </c:pt>
                <c:pt idx="320">
                  <c:v>773.2</c:v>
                </c:pt>
                <c:pt idx="321">
                  <c:v>773.2</c:v>
                </c:pt>
                <c:pt idx="322">
                  <c:v>775.77000000000055</c:v>
                </c:pt>
                <c:pt idx="323">
                  <c:v>774.48</c:v>
                </c:pt>
                <c:pt idx="324">
                  <c:v>773.2</c:v>
                </c:pt>
                <c:pt idx="325">
                  <c:v>774.48</c:v>
                </c:pt>
                <c:pt idx="326">
                  <c:v>773.2</c:v>
                </c:pt>
                <c:pt idx="327">
                  <c:v>774.48</c:v>
                </c:pt>
                <c:pt idx="328">
                  <c:v>774.48</c:v>
                </c:pt>
                <c:pt idx="329">
                  <c:v>773.2</c:v>
                </c:pt>
                <c:pt idx="330">
                  <c:v>773.2</c:v>
                </c:pt>
                <c:pt idx="331">
                  <c:v>773.2</c:v>
                </c:pt>
                <c:pt idx="332">
                  <c:v>773.2</c:v>
                </c:pt>
                <c:pt idx="333">
                  <c:v>775.77000000000055</c:v>
                </c:pt>
                <c:pt idx="334">
                  <c:v>773.2</c:v>
                </c:pt>
                <c:pt idx="335">
                  <c:v>773.2</c:v>
                </c:pt>
                <c:pt idx="336">
                  <c:v>774.48</c:v>
                </c:pt>
                <c:pt idx="337">
                  <c:v>773.2</c:v>
                </c:pt>
                <c:pt idx="338">
                  <c:v>771.91</c:v>
                </c:pt>
                <c:pt idx="339">
                  <c:v>773.2</c:v>
                </c:pt>
                <c:pt idx="340">
                  <c:v>773.2</c:v>
                </c:pt>
                <c:pt idx="341">
                  <c:v>771.91</c:v>
                </c:pt>
                <c:pt idx="342">
                  <c:v>771.91</c:v>
                </c:pt>
                <c:pt idx="343">
                  <c:v>774.48</c:v>
                </c:pt>
                <c:pt idx="344">
                  <c:v>773.2</c:v>
                </c:pt>
                <c:pt idx="345">
                  <c:v>773.2</c:v>
                </c:pt>
                <c:pt idx="346">
                  <c:v>774.48</c:v>
                </c:pt>
                <c:pt idx="347">
                  <c:v>774.48</c:v>
                </c:pt>
                <c:pt idx="348">
                  <c:v>774.48</c:v>
                </c:pt>
                <c:pt idx="349">
                  <c:v>773.2</c:v>
                </c:pt>
                <c:pt idx="350">
                  <c:v>774.48</c:v>
                </c:pt>
                <c:pt idx="351">
                  <c:v>774.48</c:v>
                </c:pt>
                <c:pt idx="352">
                  <c:v>774.48</c:v>
                </c:pt>
                <c:pt idx="353">
                  <c:v>773.2</c:v>
                </c:pt>
                <c:pt idx="354">
                  <c:v>774.48</c:v>
                </c:pt>
                <c:pt idx="355">
                  <c:v>771.91</c:v>
                </c:pt>
                <c:pt idx="356">
                  <c:v>773.2</c:v>
                </c:pt>
                <c:pt idx="357">
                  <c:v>774.48</c:v>
                </c:pt>
                <c:pt idx="358">
                  <c:v>774.48</c:v>
                </c:pt>
                <c:pt idx="359">
                  <c:v>774.48</c:v>
                </c:pt>
                <c:pt idx="360">
                  <c:v>773.2</c:v>
                </c:pt>
                <c:pt idx="361">
                  <c:v>774.48</c:v>
                </c:pt>
                <c:pt idx="362">
                  <c:v>773.2</c:v>
                </c:pt>
                <c:pt idx="363">
                  <c:v>774.48</c:v>
                </c:pt>
                <c:pt idx="364">
                  <c:v>770.63</c:v>
                </c:pt>
                <c:pt idx="365">
                  <c:v>775.77000000000055</c:v>
                </c:pt>
                <c:pt idx="366">
                  <c:v>774.48</c:v>
                </c:pt>
                <c:pt idx="367">
                  <c:v>775.77000000000055</c:v>
                </c:pt>
                <c:pt idx="368">
                  <c:v>774.48</c:v>
                </c:pt>
                <c:pt idx="369">
                  <c:v>774.48</c:v>
                </c:pt>
                <c:pt idx="370">
                  <c:v>775.77000000000055</c:v>
                </c:pt>
                <c:pt idx="371">
                  <c:v>774.48</c:v>
                </c:pt>
                <c:pt idx="372">
                  <c:v>773.2</c:v>
                </c:pt>
                <c:pt idx="373">
                  <c:v>775.77000000000055</c:v>
                </c:pt>
                <c:pt idx="374">
                  <c:v>774.48</c:v>
                </c:pt>
                <c:pt idx="375">
                  <c:v>773.2</c:v>
                </c:pt>
                <c:pt idx="376">
                  <c:v>774.48</c:v>
                </c:pt>
                <c:pt idx="377">
                  <c:v>775.77000000000055</c:v>
                </c:pt>
                <c:pt idx="378">
                  <c:v>774.48</c:v>
                </c:pt>
                <c:pt idx="379">
                  <c:v>775.77000000000055</c:v>
                </c:pt>
                <c:pt idx="380">
                  <c:v>777.05</c:v>
                </c:pt>
                <c:pt idx="381">
                  <c:v>778.33999999999946</c:v>
                </c:pt>
                <c:pt idx="382">
                  <c:v>778.33999999999946</c:v>
                </c:pt>
                <c:pt idx="383">
                  <c:v>778.33999999999946</c:v>
                </c:pt>
                <c:pt idx="384">
                  <c:v>779.62</c:v>
                </c:pt>
                <c:pt idx="385">
                  <c:v>777.05</c:v>
                </c:pt>
                <c:pt idx="386">
                  <c:v>775.77000000000055</c:v>
                </c:pt>
                <c:pt idx="387">
                  <c:v>777.05</c:v>
                </c:pt>
                <c:pt idx="388">
                  <c:v>779.62</c:v>
                </c:pt>
                <c:pt idx="389">
                  <c:v>777.05</c:v>
                </c:pt>
                <c:pt idx="390">
                  <c:v>778.33999999999946</c:v>
                </c:pt>
                <c:pt idx="391">
                  <c:v>777.05</c:v>
                </c:pt>
                <c:pt idx="392">
                  <c:v>775.77000000000055</c:v>
                </c:pt>
                <c:pt idx="393">
                  <c:v>779.62</c:v>
                </c:pt>
                <c:pt idx="394">
                  <c:v>774.48</c:v>
                </c:pt>
                <c:pt idx="395">
                  <c:v>777.05</c:v>
                </c:pt>
                <c:pt idx="396">
                  <c:v>777.05</c:v>
                </c:pt>
                <c:pt idx="397">
                  <c:v>777.05</c:v>
                </c:pt>
                <c:pt idx="398">
                  <c:v>777.05</c:v>
                </c:pt>
                <c:pt idx="399">
                  <c:v>775.77000000000055</c:v>
                </c:pt>
                <c:pt idx="400">
                  <c:v>777.05</c:v>
                </c:pt>
                <c:pt idx="401">
                  <c:v>775.77000000000055</c:v>
                </c:pt>
                <c:pt idx="402">
                  <c:v>777.05</c:v>
                </c:pt>
                <c:pt idx="403">
                  <c:v>777.05</c:v>
                </c:pt>
                <c:pt idx="404">
                  <c:v>779.62</c:v>
                </c:pt>
                <c:pt idx="405">
                  <c:v>773.2</c:v>
                </c:pt>
                <c:pt idx="406">
                  <c:v>778.33999999999946</c:v>
                </c:pt>
                <c:pt idx="407">
                  <c:v>779.62</c:v>
                </c:pt>
                <c:pt idx="408">
                  <c:v>773.2</c:v>
                </c:pt>
                <c:pt idx="409">
                  <c:v>774.48</c:v>
                </c:pt>
                <c:pt idx="410">
                  <c:v>775.77000000000055</c:v>
                </c:pt>
                <c:pt idx="411">
                  <c:v>775.77000000000055</c:v>
                </c:pt>
                <c:pt idx="412">
                  <c:v>774.48</c:v>
                </c:pt>
                <c:pt idx="413">
                  <c:v>775.77000000000055</c:v>
                </c:pt>
                <c:pt idx="414">
                  <c:v>775.77000000000055</c:v>
                </c:pt>
                <c:pt idx="415">
                  <c:v>775.77000000000055</c:v>
                </c:pt>
                <c:pt idx="416">
                  <c:v>774.48</c:v>
                </c:pt>
                <c:pt idx="417">
                  <c:v>775.77000000000055</c:v>
                </c:pt>
                <c:pt idx="418">
                  <c:v>775.77000000000055</c:v>
                </c:pt>
                <c:pt idx="419">
                  <c:v>777.05</c:v>
                </c:pt>
                <c:pt idx="420">
                  <c:v>775.77000000000055</c:v>
                </c:pt>
                <c:pt idx="421">
                  <c:v>775.77000000000055</c:v>
                </c:pt>
                <c:pt idx="422">
                  <c:v>773.2</c:v>
                </c:pt>
                <c:pt idx="423">
                  <c:v>774.48</c:v>
                </c:pt>
                <c:pt idx="424">
                  <c:v>775.77000000000055</c:v>
                </c:pt>
                <c:pt idx="425">
                  <c:v>773.2</c:v>
                </c:pt>
                <c:pt idx="426">
                  <c:v>774.48</c:v>
                </c:pt>
                <c:pt idx="427">
                  <c:v>775.77000000000055</c:v>
                </c:pt>
                <c:pt idx="428">
                  <c:v>774.48</c:v>
                </c:pt>
                <c:pt idx="429">
                  <c:v>774.48</c:v>
                </c:pt>
                <c:pt idx="430">
                  <c:v>777.05</c:v>
                </c:pt>
                <c:pt idx="431">
                  <c:v>774.48</c:v>
                </c:pt>
                <c:pt idx="432">
                  <c:v>775.77000000000055</c:v>
                </c:pt>
                <c:pt idx="433">
                  <c:v>775.77000000000055</c:v>
                </c:pt>
                <c:pt idx="434">
                  <c:v>774.48</c:v>
                </c:pt>
                <c:pt idx="435">
                  <c:v>773.2</c:v>
                </c:pt>
                <c:pt idx="436">
                  <c:v>774.48</c:v>
                </c:pt>
                <c:pt idx="437">
                  <c:v>774.48</c:v>
                </c:pt>
                <c:pt idx="438">
                  <c:v>773.2</c:v>
                </c:pt>
                <c:pt idx="439">
                  <c:v>773.2</c:v>
                </c:pt>
                <c:pt idx="440">
                  <c:v>774.48</c:v>
                </c:pt>
                <c:pt idx="441">
                  <c:v>770.63</c:v>
                </c:pt>
                <c:pt idx="442">
                  <c:v>773.2</c:v>
                </c:pt>
                <c:pt idx="443">
                  <c:v>771.91</c:v>
                </c:pt>
                <c:pt idx="444">
                  <c:v>773.2</c:v>
                </c:pt>
                <c:pt idx="445">
                  <c:v>771.91</c:v>
                </c:pt>
                <c:pt idx="446">
                  <c:v>769.33999999999946</c:v>
                </c:pt>
                <c:pt idx="447">
                  <c:v>771.91</c:v>
                </c:pt>
                <c:pt idx="448">
                  <c:v>770.63</c:v>
                </c:pt>
                <c:pt idx="449">
                  <c:v>769.33999999999946</c:v>
                </c:pt>
                <c:pt idx="450">
                  <c:v>768.06</c:v>
                </c:pt>
                <c:pt idx="451">
                  <c:v>770.63</c:v>
                </c:pt>
                <c:pt idx="452">
                  <c:v>769.33999999999946</c:v>
                </c:pt>
                <c:pt idx="453">
                  <c:v>770.63</c:v>
                </c:pt>
                <c:pt idx="454">
                  <c:v>773.2</c:v>
                </c:pt>
                <c:pt idx="455">
                  <c:v>769.33999999999946</c:v>
                </c:pt>
                <c:pt idx="456">
                  <c:v>771.91</c:v>
                </c:pt>
                <c:pt idx="457">
                  <c:v>773.2</c:v>
                </c:pt>
                <c:pt idx="458">
                  <c:v>770.63</c:v>
                </c:pt>
                <c:pt idx="459">
                  <c:v>770.63</c:v>
                </c:pt>
                <c:pt idx="460">
                  <c:v>771.91</c:v>
                </c:pt>
                <c:pt idx="461">
                  <c:v>773.2</c:v>
                </c:pt>
                <c:pt idx="462">
                  <c:v>770.63</c:v>
                </c:pt>
                <c:pt idx="463">
                  <c:v>770.63</c:v>
                </c:pt>
                <c:pt idx="464">
                  <c:v>771.91</c:v>
                </c:pt>
                <c:pt idx="465">
                  <c:v>769.33999999999946</c:v>
                </c:pt>
                <c:pt idx="466">
                  <c:v>770.63</c:v>
                </c:pt>
                <c:pt idx="467">
                  <c:v>770.63</c:v>
                </c:pt>
                <c:pt idx="468">
                  <c:v>770.63</c:v>
                </c:pt>
                <c:pt idx="469">
                  <c:v>770.63</c:v>
                </c:pt>
                <c:pt idx="470">
                  <c:v>770.63</c:v>
                </c:pt>
                <c:pt idx="471">
                  <c:v>773.2</c:v>
                </c:pt>
                <c:pt idx="472">
                  <c:v>770.63</c:v>
                </c:pt>
                <c:pt idx="473">
                  <c:v>766.77000000000055</c:v>
                </c:pt>
                <c:pt idx="474">
                  <c:v>769.33999999999946</c:v>
                </c:pt>
                <c:pt idx="475">
                  <c:v>768.06</c:v>
                </c:pt>
                <c:pt idx="476">
                  <c:v>769.33999999999946</c:v>
                </c:pt>
                <c:pt idx="477">
                  <c:v>768.06</c:v>
                </c:pt>
                <c:pt idx="478">
                  <c:v>769.33999999999946</c:v>
                </c:pt>
                <c:pt idx="479">
                  <c:v>769.33999999999946</c:v>
                </c:pt>
                <c:pt idx="480">
                  <c:v>769.33999999999946</c:v>
                </c:pt>
                <c:pt idx="481">
                  <c:v>769.33999999999946</c:v>
                </c:pt>
                <c:pt idx="482">
                  <c:v>769.33999999999946</c:v>
                </c:pt>
                <c:pt idx="483">
                  <c:v>769.33999999999946</c:v>
                </c:pt>
                <c:pt idx="484">
                  <c:v>769.33999999999946</c:v>
                </c:pt>
                <c:pt idx="485">
                  <c:v>768.06</c:v>
                </c:pt>
                <c:pt idx="486">
                  <c:v>766.77000000000055</c:v>
                </c:pt>
                <c:pt idx="487">
                  <c:v>768.06</c:v>
                </c:pt>
                <c:pt idx="488">
                  <c:v>769.33999999999946</c:v>
                </c:pt>
                <c:pt idx="489">
                  <c:v>765.49</c:v>
                </c:pt>
                <c:pt idx="490">
                  <c:v>766.77000000000055</c:v>
                </c:pt>
                <c:pt idx="491">
                  <c:v>766.77000000000055</c:v>
                </c:pt>
                <c:pt idx="492">
                  <c:v>766.77000000000055</c:v>
                </c:pt>
                <c:pt idx="493">
                  <c:v>764.2</c:v>
                </c:pt>
                <c:pt idx="494">
                  <c:v>769.33999999999946</c:v>
                </c:pt>
                <c:pt idx="495">
                  <c:v>765.49</c:v>
                </c:pt>
                <c:pt idx="496">
                  <c:v>769.33999999999946</c:v>
                </c:pt>
                <c:pt idx="497">
                  <c:v>768.06</c:v>
                </c:pt>
                <c:pt idx="498">
                  <c:v>768.06</c:v>
                </c:pt>
                <c:pt idx="499">
                  <c:v>765.49</c:v>
                </c:pt>
                <c:pt idx="500">
                  <c:v>764.2</c:v>
                </c:pt>
                <c:pt idx="501">
                  <c:v>761.63</c:v>
                </c:pt>
                <c:pt idx="502">
                  <c:v>762.92</c:v>
                </c:pt>
                <c:pt idx="503">
                  <c:v>764.2</c:v>
                </c:pt>
                <c:pt idx="504">
                  <c:v>762.92</c:v>
                </c:pt>
                <c:pt idx="505">
                  <c:v>761.63</c:v>
                </c:pt>
                <c:pt idx="506">
                  <c:v>761.63</c:v>
                </c:pt>
                <c:pt idx="507">
                  <c:v>762.92</c:v>
                </c:pt>
                <c:pt idx="508">
                  <c:v>761.63</c:v>
                </c:pt>
                <c:pt idx="509">
                  <c:v>762.92</c:v>
                </c:pt>
                <c:pt idx="510">
                  <c:v>760.34999999999798</c:v>
                </c:pt>
                <c:pt idx="511">
                  <c:v>760.34999999999798</c:v>
                </c:pt>
                <c:pt idx="512">
                  <c:v>761.63</c:v>
                </c:pt>
                <c:pt idx="513">
                  <c:v>762.92</c:v>
                </c:pt>
                <c:pt idx="514">
                  <c:v>760.34999999999798</c:v>
                </c:pt>
                <c:pt idx="515">
                  <c:v>765.49</c:v>
                </c:pt>
                <c:pt idx="516">
                  <c:v>761.63</c:v>
                </c:pt>
                <c:pt idx="517">
                  <c:v>760.34999999999798</c:v>
                </c:pt>
                <c:pt idx="518">
                  <c:v>762.92</c:v>
                </c:pt>
                <c:pt idx="519">
                  <c:v>762.92</c:v>
                </c:pt>
                <c:pt idx="520">
                  <c:v>762.92</c:v>
                </c:pt>
                <c:pt idx="521">
                  <c:v>761.63</c:v>
                </c:pt>
                <c:pt idx="522">
                  <c:v>762.92</c:v>
                </c:pt>
                <c:pt idx="523">
                  <c:v>762.92</c:v>
                </c:pt>
                <c:pt idx="524">
                  <c:v>762.92</c:v>
                </c:pt>
                <c:pt idx="525">
                  <c:v>762.92</c:v>
                </c:pt>
                <c:pt idx="526">
                  <c:v>761.63</c:v>
                </c:pt>
                <c:pt idx="527">
                  <c:v>760.34999999999798</c:v>
                </c:pt>
                <c:pt idx="528">
                  <c:v>764.2</c:v>
                </c:pt>
                <c:pt idx="529">
                  <c:v>761.63</c:v>
                </c:pt>
                <c:pt idx="530">
                  <c:v>764.2</c:v>
                </c:pt>
                <c:pt idx="531">
                  <c:v>761.63</c:v>
                </c:pt>
                <c:pt idx="532">
                  <c:v>764.2</c:v>
                </c:pt>
                <c:pt idx="533">
                  <c:v>766.77000000000055</c:v>
                </c:pt>
                <c:pt idx="534">
                  <c:v>764.2</c:v>
                </c:pt>
                <c:pt idx="535">
                  <c:v>765.49</c:v>
                </c:pt>
                <c:pt idx="536">
                  <c:v>764.2</c:v>
                </c:pt>
                <c:pt idx="537">
                  <c:v>765.49</c:v>
                </c:pt>
                <c:pt idx="538">
                  <c:v>766.77000000000055</c:v>
                </c:pt>
                <c:pt idx="539">
                  <c:v>766.77000000000055</c:v>
                </c:pt>
                <c:pt idx="540">
                  <c:v>768.06</c:v>
                </c:pt>
                <c:pt idx="541">
                  <c:v>770.63</c:v>
                </c:pt>
                <c:pt idx="542">
                  <c:v>768.06</c:v>
                </c:pt>
                <c:pt idx="543">
                  <c:v>770.63</c:v>
                </c:pt>
                <c:pt idx="544">
                  <c:v>769.33999999999946</c:v>
                </c:pt>
                <c:pt idx="545">
                  <c:v>771.91</c:v>
                </c:pt>
                <c:pt idx="546">
                  <c:v>774.48</c:v>
                </c:pt>
                <c:pt idx="547">
                  <c:v>774.48</c:v>
                </c:pt>
                <c:pt idx="548">
                  <c:v>775.77000000000055</c:v>
                </c:pt>
                <c:pt idx="549">
                  <c:v>777.05</c:v>
                </c:pt>
                <c:pt idx="550">
                  <c:v>778.33999999999946</c:v>
                </c:pt>
                <c:pt idx="551">
                  <c:v>777.05</c:v>
                </c:pt>
                <c:pt idx="552">
                  <c:v>780.91</c:v>
                </c:pt>
                <c:pt idx="553">
                  <c:v>783.48</c:v>
                </c:pt>
                <c:pt idx="554">
                  <c:v>782.19</c:v>
                </c:pt>
                <c:pt idx="555">
                  <c:v>786.05</c:v>
                </c:pt>
                <c:pt idx="556">
                  <c:v>784.76</c:v>
                </c:pt>
                <c:pt idx="557">
                  <c:v>788.62</c:v>
                </c:pt>
                <c:pt idx="558">
                  <c:v>788.62</c:v>
                </c:pt>
                <c:pt idx="559">
                  <c:v>791.19</c:v>
                </c:pt>
                <c:pt idx="560">
                  <c:v>789.9</c:v>
                </c:pt>
                <c:pt idx="561">
                  <c:v>792.47</c:v>
                </c:pt>
                <c:pt idx="562">
                  <c:v>796.32999999999947</c:v>
                </c:pt>
                <c:pt idx="563">
                  <c:v>796.32999999999947</c:v>
                </c:pt>
                <c:pt idx="564">
                  <c:v>801.47</c:v>
                </c:pt>
                <c:pt idx="565">
                  <c:v>801.47</c:v>
                </c:pt>
                <c:pt idx="566">
                  <c:v>802.75</c:v>
                </c:pt>
                <c:pt idx="567">
                  <c:v>805.31999999999948</c:v>
                </c:pt>
                <c:pt idx="568">
                  <c:v>809.18000000000052</c:v>
                </c:pt>
                <c:pt idx="569">
                  <c:v>810.45999999999947</c:v>
                </c:pt>
                <c:pt idx="570">
                  <c:v>814.31999999999948</c:v>
                </c:pt>
                <c:pt idx="571">
                  <c:v>813.03</c:v>
                </c:pt>
                <c:pt idx="572">
                  <c:v>818.17000000000053</c:v>
                </c:pt>
                <c:pt idx="573">
                  <c:v>818.17000000000053</c:v>
                </c:pt>
                <c:pt idx="574">
                  <c:v>822.02</c:v>
                </c:pt>
                <c:pt idx="575">
                  <c:v>825.88</c:v>
                </c:pt>
                <c:pt idx="576">
                  <c:v>827.16</c:v>
                </c:pt>
                <c:pt idx="577">
                  <c:v>829.73</c:v>
                </c:pt>
                <c:pt idx="578">
                  <c:v>832.3</c:v>
                </c:pt>
                <c:pt idx="579">
                  <c:v>836.16</c:v>
                </c:pt>
                <c:pt idx="580">
                  <c:v>838.73</c:v>
                </c:pt>
                <c:pt idx="581">
                  <c:v>838.73</c:v>
                </c:pt>
                <c:pt idx="582">
                  <c:v>843.87</c:v>
                </c:pt>
                <c:pt idx="583">
                  <c:v>846.43999999999949</c:v>
                </c:pt>
                <c:pt idx="584">
                  <c:v>849.01</c:v>
                </c:pt>
                <c:pt idx="585">
                  <c:v>852.85999999999797</c:v>
                </c:pt>
                <c:pt idx="586">
                  <c:v>860.57</c:v>
                </c:pt>
                <c:pt idx="587">
                  <c:v>860.57</c:v>
                </c:pt>
                <c:pt idx="588">
                  <c:v>864.43</c:v>
                </c:pt>
                <c:pt idx="589">
                  <c:v>864.43</c:v>
                </c:pt>
                <c:pt idx="590">
                  <c:v>870.84999999999798</c:v>
                </c:pt>
                <c:pt idx="591">
                  <c:v>877.28000000000054</c:v>
                </c:pt>
                <c:pt idx="592">
                  <c:v>878.56</c:v>
                </c:pt>
                <c:pt idx="593">
                  <c:v>883.7</c:v>
                </c:pt>
                <c:pt idx="594">
                  <c:v>887.56</c:v>
                </c:pt>
                <c:pt idx="595">
                  <c:v>892.7</c:v>
                </c:pt>
                <c:pt idx="596">
                  <c:v>895.27000000000055</c:v>
                </c:pt>
                <c:pt idx="597">
                  <c:v>900.41</c:v>
                </c:pt>
                <c:pt idx="598">
                  <c:v>904.26</c:v>
                </c:pt>
                <c:pt idx="599">
                  <c:v>911.97</c:v>
                </c:pt>
                <c:pt idx="600">
                  <c:v>914.54</c:v>
                </c:pt>
                <c:pt idx="601">
                  <c:v>920.97</c:v>
                </c:pt>
                <c:pt idx="602">
                  <c:v>926.11</c:v>
                </c:pt>
                <c:pt idx="603">
                  <c:v>928.68000000000052</c:v>
                </c:pt>
                <c:pt idx="604">
                  <c:v>935.1</c:v>
                </c:pt>
                <c:pt idx="605">
                  <c:v>938.95999999999947</c:v>
                </c:pt>
                <c:pt idx="606">
                  <c:v>946.66</c:v>
                </c:pt>
                <c:pt idx="607">
                  <c:v>950.52</c:v>
                </c:pt>
                <c:pt idx="608">
                  <c:v>956.93999999999949</c:v>
                </c:pt>
                <c:pt idx="609">
                  <c:v>962.08</c:v>
                </c:pt>
                <c:pt idx="610">
                  <c:v>964.65</c:v>
                </c:pt>
                <c:pt idx="611">
                  <c:v>968.51</c:v>
                </c:pt>
                <c:pt idx="612">
                  <c:v>974.93</c:v>
                </c:pt>
                <c:pt idx="613">
                  <c:v>980.07</c:v>
                </c:pt>
                <c:pt idx="614">
                  <c:v>986.5</c:v>
                </c:pt>
                <c:pt idx="615">
                  <c:v>990.34999999999798</c:v>
                </c:pt>
                <c:pt idx="616">
                  <c:v>995.49</c:v>
                </c:pt>
                <c:pt idx="617">
                  <c:v>1003.2</c:v>
                </c:pt>
                <c:pt idx="618">
                  <c:v>1008.3399999999979</c:v>
                </c:pt>
                <c:pt idx="619">
                  <c:v>1014.7700000000035</c:v>
                </c:pt>
                <c:pt idx="620">
                  <c:v>1017.3399999999979</c:v>
                </c:pt>
                <c:pt idx="621">
                  <c:v>1025.05</c:v>
                </c:pt>
                <c:pt idx="622">
                  <c:v>1031.47</c:v>
                </c:pt>
                <c:pt idx="623">
                  <c:v>1036.6099999999999</c:v>
                </c:pt>
                <c:pt idx="624">
                  <c:v>1041.75</c:v>
                </c:pt>
                <c:pt idx="625">
                  <c:v>1044.32</c:v>
                </c:pt>
                <c:pt idx="626">
                  <c:v>1052.03</c:v>
                </c:pt>
                <c:pt idx="627">
                  <c:v>1057.1699999999998</c:v>
                </c:pt>
                <c:pt idx="628">
                  <c:v>1062.31</c:v>
                </c:pt>
                <c:pt idx="629">
                  <c:v>1068.74</c:v>
                </c:pt>
                <c:pt idx="630">
                  <c:v>1075.1599999999999</c:v>
                </c:pt>
                <c:pt idx="631">
                  <c:v>1080.3</c:v>
                </c:pt>
                <c:pt idx="632">
                  <c:v>1085.44</c:v>
                </c:pt>
                <c:pt idx="633">
                  <c:v>1088.01</c:v>
                </c:pt>
                <c:pt idx="634">
                  <c:v>1093.1499999999999</c:v>
                </c:pt>
                <c:pt idx="635">
                  <c:v>1099.57</c:v>
                </c:pt>
                <c:pt idx="636">
                  <c:v>1104.71</c:v>
                </c:pt>
                <c:pt idx="637">
                  <c:v>1111.1399999999999</c:v>
                </c:pt>
                <c:pt idx="638">
                  <c:v>1116.28</c:v>
                </c:pt>
                <c:pt idx="639">
                  <c:v>1120.1299999999999</c:v>
                </c:pt>
                <c:pt idx="640">
                  <c:v>1127.8399999999999</c:v>
                </c:pt>
                <c:pt idx="641">
                  <c:v>1131.7</c:v>
                </c:pt>
                <c:pt idx="642">
                  <c:v>1139.4100000000001</c:v>
                </c:pt>
                <c:pt idx="643">
                  <c:v>1141.98</c:v>
                </c:pt>
                <c:pt idx="644">
                  <c:v>1144.55</c:v>
                </c:pt>
                <c:pt idx="645">
                  <c:v>1153.54</c:v>
                </c:pt>
                <c:pt idx="646">
                  <c:v>1156.1099999999999</c:v>
                </c:pt>
                <c:pt idx="647">
                  <c:v>1162.54</c:v>
                </c:pt>
                <c:pt idx="648">
                  <c:v>1168.96</c:v>
                </c:pt>
                <c:pt idx="649">
                  <c:v>1174.0999999999999</c:v>
                </c:pt>
                <c:pt idx="650">
                  <c:v>1179.24</c:v>
                </c:pt>
                <c:pt idx="651">
                  <c:v>1183.0999999999999</c:v>
                </c:pt>
                <c:pt idx="652">
                  <c:v>1189.52</c:v>
                </c:pt>
                <c:pt idx="653">
                  <c:v>1194.6599999999999</c:v>
                </c:pt>
                <c:pt idx="654">
                  <c:v>1201.0899999999999</c:v>
                </c:pt>
                <c:pt idx="655">
                  <c:v>1204.94</c:v>
                </c:pt>
                <c:pt idx="656">
                  <c:v>1211.3599999999999</c:v>
                </c:pt>
                <c:pt idx="657">
                  <c:v>1215.22</c:v>
                </c:pt>
                <c:pt idx="658">
                  <c:v>1220.3599999999999</c:v>
                </c:pt>
                <c:pt idx="659">
                  <c:v>1226.78</c:v>
                </c:pt>
                <c:pt idx="660">
                  <c:v>1233.21</c:v>
                </c:pt>
                <c:pt idx="661">
                  <c:v>1235.78</c:v>
                </c:pt>
                <c:pt idx="662">
                  <c:v>1240.92</c:v>
                </c:pt>
                <c:pt idx="663">
                  <c:v>1246.06</c:v>
                </c:pt>
                <c:pt idx="664">
                  <c:v>1251.2</c:v>
                </c:pt>
                <c:pt idx="665">
                  <c:v>1256.3399999999999</c:v>
                </c:pt>
                <c:pt idx="666">
                  <c:v>1260.1899999999998</c:v>
                </c:pt>
                <c:pt idx="667">
                  <c:v>1262.76</c:v>
                </c:pt>
                <c:pt idx="668">
                  <c:v>1267.9000000000001</c:v>
                </c:pt>
                <c:pt idx="669">
                  <c:v>1271.76</c:v>
                </c:pt>
                <c:pt idx="670">
                  <c:v>1278.1799999999998</c:v>
                </c:pt>
                <c:pt idx="671">
                  <c:v>1280.75</c:v>
                </c:pt>
                <c:pt idx="672">
                  <c:v>1282.04</c:v>
                </c:pt>
                <c:pt idx="673">
                  <c:v>1289.75</c:v>
                </c:pt>
                <c:pt idx="674">
                  <c:v>1292.32</c:v>
                </c:pt>
                <c:pt idx="675">
                  <c:v>1294.8899999999999</c:v>
                </c:pt>
                <c:pt idx="676">
                  <c:v>1301.31</c:v>
                </c:pt>
                <c:pt idx="677">
                  <c:v>1302.5999999999999</c:v>
                </c:pt>
                <c:pt idx="678">
                  <c:v>1305.1699999999998</c:v>
                </c:pt>
                <c:pt idx="679">
                  <c:v>1309.02</c:v>
                </c:pt>
                <c:pt idx="680">
                  <c:v>1314.1599999999999</c:v>
                </c:pt>
                <c:pt idx="681">
                  <c:v>1315.45</c:v>
                </c:pt>
                <c:pt idx="682">
                  <c:v>1323.1599999999999</c:v>
                </c:pt>
                <c:pt idx="683">
                  <c:v>1324.44</c:v>
                </c:pt>
                <c:pt idx="684">
                  <c:v>1325.73</c:v>
                </c:pt>
                <c:pt idx="685">
                  <c:v>1332.1499999999999</c:v>
                </c:pt>
                <c:pt idx="686">
                  <c:v>1334.72</c:v>
                </c:pt>
                <c:pt idx="687">
                  <c:v>1336.01</c:v>
                </c:pt>
                <c:pt idx="688">
                  <c:v>1338.57</c:v>
                </c:pt>
                <c:pt idx="689">
                  <c:v>1342.43</c:v>
                </c:pt>
                <c:pt idx="690">
                  <c:v>1346.28</c:v>
                </c:pt>
                <c:pt idx="691">
                  <c:v>1347.57</c:v>
                </c:pt>
                <c:pt idx="692">
                  <c:v>1350.1399999999999</c:v>
                </c:pt>
                <c:pt idx="693">
                  <c:v>1355.28</c:v>
                </c:pt>
                <c:pt idx="694">
                  <c:v>1356.56</c:v>
                </c:pt>
                <c:pt idx="695">
                  <c:v>1360.42</c:v>
                </c:pt>
                <c:pt idx="696">
                  <c:v>1361.7</c:v>
                </c:pt>
                <c:pt idx="697">
                  <c:v>1362.99</c:v>
                </c:pt>
                <c:pt idx="698">
                  <c:v>1364.27</c:v>
                </c:pt>
                <c:pt idx="699">
                  <c:v>1369.41</c:v>
                </c:pt>
                <c:pt idx="700">
                  <c:v>1373.27</c:v>
                </c:pt>
                <c:pt idx="701">
                  <c:v>1375.84</c:v>
                </c:pt>
                <c:pt idx="702">
                  <c:v>1378.41</c:v>
                </c:pt>
                <c:pt idx="703">
                  <c:v>1380.98</c:v>
                </c:pt>
                <c:pt idx="704">
                  <c:v>1384.83</c:v>
                </c:pt>
                <c:pt idx="705">
                  <c:v>1386.12</c:v>
                </c:pt>
                <c:pt idx="706">
                  <c:v>1388.6899999999998</c:v>
                </c:pt>
                <c:pt idx="707">
                  <c:v>1393.83</c:v>
                </c:pt>
                <c:pt idx="708">
                  <c:v>1392.54</c:v>
                </c:pt>
                <c:pt idx="709">
                  <c:v>1396.4</c:v>
                </c:pt>
                <c:pt idx="710">
                  <c:v>1400.25</c:v>
                </c:pt>
                <c:pt idx="711">
                  <c:v>1401.54</c:v>
                </c:pt>
                <c:pt idx="712">
                  <c:v>1405.3899999999999</c:v>
                </c:pt>
                <c:pt idx="713">
                  <c:v>1407.96</c:v>
                </c:pt>
                <c:pt idx="714">
                  <c:v>1413.1</c:v>
                </c:pt>
                <c:pt idx="715">
                  <c:v>1411.82</c:v>
                </c:pt>
                <c:pt idx="716">
                  <c:v>1416.96</c:v>
                </c:pt>
                <c:pt idx="717">
                  <c:v>1415.6699999999998</c:v>
                </c:pt>
                <c:pt idx="718">
                  <c:v>1419.53</c:v>
                </c:pt>
                <c:pt idx="719">
                  <c:v>1423.3799999999999</c:v>
                </c:pt>
                <c:pt idx="720">
                  <c:v>1423.3799999999999</c:v>
                </c:pt>
                <c:pt idx="721">
                  <c:v>1427.24</c:v>
                </c:pt>
                <c:pt idx="722">
                  <c:v>1429.81</c:v>
                </c:pt>
                <c:pt idx="723">
                  <c:v>1431.09</c:v>
                </c:pt>
                <c:pt idx="724">
                  <c:v>1436.23</c:v>
                </c:pt>
                <c:pt idx="725">
                  <c:v>1436.23</c:v>
                </c:pt>
                <c:pt idx="726">
                  <c:v>1438.8</c:v>
                </c:pt>
                <c:pt idx="727">
                  <c:v>1440.09</c:v>
                </c:pt>
                <c:pt idx="728">
                  <c:v>1443.94</c:v>
                </c:pt>
                <c:pt idx="729">
                  <c:v>1443.94</c:v>
                </c:pt>
                <c:pt idx="730">
                  <c:v>1447.8</c:v>
                </c:pt>
                <c:pt idx="731">
                  <c:v>1450.37</c:v>
                </c:pt>
                <c:pt idx="732">
                  <c:v>1451.6499999999999</c:v>
                </c:pt>
                <c:pt idx="733">
                  <c:v>1454.22</c:v>
                </c:pt>
                <c:pt idx="734">
                  <c:v>1456.79</c:v>
                </c:pt>
                <c:pt idx="735">
                  <c:v>1456.79</c:v>
                </c:pt>
                <c:pt idx="736">
                  <c:v>1458.08</c:v>
                </c:pt>
                <c:pt idx="737">
                  <c:v>1463.22</c:v>
                </c:pt>
                <c:pt idx="738">
                  <c:v>1463.22</c:v>
                </c:pt>
                <c:pt idx="739">
                  <c:v>1465.79</c:v>
                </c:pt>
                <c:pt idx="740">
                  <c:v>1468.35</c:v>
                </c:pt>
                <c:pt idx="741">
                  <c:v>1470.92</c:v>
                </c:pt>
                <c:pt idx="742">
                  <c:v>1473.49</c:v>
                </c:pt>
                <c:pt idx="743">
                  <c:v>1473.49</c:v>
                </c:pt>
                <c:pt idx="744">
                  <c:v>1476.06</c:v>
                </c:pt>
                <c:pt idx="745">
                  <c:v>1478.6299999999999</c:v>
                </c:pt>
                <c:pt idx="746">
                  <c:v>1482.49</c:v>
                </c:pt>
                <c:pt idx="747">
                  <c:v>1483.77</c:v>
                </c:pt>
                <c:pt idx="748">
                  <c:v>1485.06</c:v>
                </c:pt>
                <c:pt idx="749">
                  <c:v>1488.91</c:v>
                </c:pt>
                <c:pt idx="750">
                  <c:v>1488.91</c:v>
                </c:pt>
                <c:pt idx="751">
                  <c:v>1490.2</c:v>
                </c:pt>
                <c:pt idx="752">
                  <c:v>1494.05</c:v>
                </c:pt>
                <c:pt idx="753">
                  <c:v>1495.34</c:v>
                </c:pt>
                <c:pt idx="754">
                  <c:v>1496.62</c:v>
                </c:pt>
                <c:pt idx="755">
                  <c:v>1500.48</c:v>
                </c:pt>
                <c:pt idx="756">
                  <c:v>1503.05</c:v>
                </c:pt>
                <c:pt idx="757">
                  <c:v>1505.62</c:v>
                </c:pt>
                <c:pt idx="758">
                  <c:v>1506.9</c:v>
                </c:pt>
                <c:pt idx="759">
                  <c:v>1508.1899999999998</c:v>
                </c:pt>
                <c:pt idx="760">
                  <c:v>1510.76</c:v>
                </c:pt>
                <c:pt idx="761">
                  <c:v>1514.61</c:v>
                </c:pt>
                <c:pt idx="762">
                  <c:v>1515.9</c:v>
                </c:pt>
                <c:pt idx="763">
                  <c:v>1517.1799999999998</c:v>
                </c:pt>
                <c:pt idx="764">
                  <c:v>1521.04</c:v>
                </c:pt>
                <c:pt idx="765">
                  <c:v>1522.32</c:v>
                </c:pt>
                <c:pt idx="766">
                  <c:v>1521.04</c:v>
                </c:pt>
                <c:pt idx="767">
                  <c:v>1528.75</c:v>
                </c:pt>
                <c:pt idx="768">
                  <c:v>1527.46</c:v>
                </c:pt>
                <c:pt idx="769">
                  <c:v>1530.03</c:v>
                </c:pt>
                <c:pt idx="770">
                  <c:v>1530.03</c:v>
                </c:pt>
                <c:pt idx="771">
                  <c:v>1532.6</c:v>
                </c:pt>
                <c:pt idx="772">
                  <c:v>1535.1699999999998</c:v>
                </c:pt>
                <c:pt idx="773">
                  <c:v>1540.31</c:v>
                </c:pt>
                <c:pt idx="774">
                  <c:v>1540.31</c:v>
                </c:pt>
                <c:pt idx="775">
                  <c:v>1540.31</c:v>
                </c:pt>
                <c:pt idx="776">
                  <c:v>1545.45</c:v>
                </c:pt>
                <c:pt idx="777">
                  <c:v>1544.1699999999998</c:v>
                </c:pt>
                <c:pt idx="778">
                  <c:v>1542.8799999999999</c:v>
                </c:pt>
                <c:pt idx="779">
                  <c:v>1549.31</c:v>
                </c:pt>
                <c:pt idx="780">
                  <c:v>1551.8799999999999</c:v>
                </c:pt>
                <c:pt idx="781">
                  <c:v>1549.31</c:v>
                </c:pt>
                <c:pt idx="782">
                  <c:v>1553.1599999999999</c:v>
                </c:pt>
                <c:pt idx="783">
                  <c:v>1551.8799999999999</c:v>
                </c:pt>
                <c:pt idx="784">
                  <c:v>1553.1599999999999</c:v>
                </c:pt>
                <c:pt idx="785">
                  <c:v>1554.45</c:v>
                </c:pt>
                <c:pt idx="786">
                  <c:v>1558.3</c:v>
                </c:pt>
                <c:pt idx="787">
                  <c:v>1559.59</c:v>
                </c:pt>
                <c:pt idx="788">
                  <c:v>1559.59</c:v>
                </c:pt>
                <c:pt idx="789">
                  <c:v>1564.73</c:v>
                </c:pt>
                <c:pt idx="790">
                  <c:v>1563.44</c:v>
                </c:pt>
                <c:pt idx="791">
                  <c:v>1566.01</c:v>
                </c:pt>
                <c:pt idx="792">
                  <c:v>1566.01</c:v>
                </c:pt>
                <c:pt idx="793">
                  <c:v>1569.87</c:v>
                </c:pt>
                <c:pt idx="794">
                  <c:v>1567.3</c:v>
                </c:pt>
                <c:pt idx="795">
                  <c:v>1572.44</c:v>
                </c:pt>
                <c:pt idx="796">
                  <c:v>1573.72</c:v>
                </c:pt>
                <c:pt idx="797">
                  <c:v>1575.01</c:v>
                </c:pt>
                <c:pt idx="798">
                  <c:v>1578.86</c:v>
                </c:pt>
                <c:pt idx="799">
                  <c:v>1578.86</c:v>
                </c:pt>
                <c:pt idx="800">
                  <c:v>1584</c:v>
                </c:pt>
                <c:pt idx="801">
                  <c:v>1582.72</c:v>
                </c:pt>
                <c:pt idx="802">
                  <c:v>1585.29</c:v>
                </c:pt>
                <c:pt idx="803">
                  <c:v>1589.1399999999999</c:v>
                </c:pt>
                <c:pt idx="804">
                  <c:v>1590.43</c:v>
                </c:pt>
                <c:pt idx="805">
                  <c:v>1593</c:v>
                </c:pt>
                <c:pt idx="806">
                  <c:v>1593</c:v>
                </c:pt>
                <c:pt idx="807">
                  <c:v>1596.85</c:v>
                </c:pt>
                <c:pt idx="808">
                  <c:v>1596.85</c:v>
                </c:pt>
                <c:pt idx="809">
                  <c:v>1599.42</c:v>
                </c:pt>
                <c:pt idx="810">
                  <c:v>1600.7</c:v>
                </c:pt>
                <c:pt idx="811">
                  <c:v>1601.99</c:v>
                </c:pt>
                <c:pt idx="812">
                  <c:v>1604.56</c:v>
                </c:pt>
                <c:pt idx="813">
                  <c:v>1607.1299999999999</c:v>
                </c:pt>
                <c:pt idx="814">
                  <c:v>1609.7</c:v>
                </c:pt>
                <c:pt idx="815">
                  <c:v>1612.27</c:v>
                </c:pt>
                <c:pt idx="816">
                  <c:v>1612.27</c:v>
                </c:pt>
                <c:pt idx="817">
                  <c:v>1612.27</c:v>
                </c:pt>
                <c:pt idx="818">
                  <c:v>1617.41</c:v>
                </c:pt>
                <c:pt idx="819">
                  <c:v>1617.41</c:v>
                </c:pt>
                <c:pt idx="820">
                  <c:v>1621.26</c:v>
                </c:pt>
                <c:pt idx="821">
                  <c:v>1623.83</c:v>
                </c:pt>
                <c:pt idx="822">
                  <c:v>1627.6899999999998</c:v>
                </c:pt>
                <c:pt idx="823">
                  <c:v>1632.83</c:v>
                </c:pt>
                <c:pt idx="824">
                  <c:v>1634.11</c:v>
                </c:pt>
                <c:pt idx="825">
                  <c:v>1636.6799999999998</c:v>
                </c:pt>
                <c:pt idx="826">
                  <c:v>1639.25</c:v>
                </c:pt>
                <c:pt idx="827">
                  <c:v>1644.3899999999999</c:v>
                </c:pt>
                <c:pt idx="828">
                  <c:v>1645.6799999999998</c:v>
                </c:pt>
                <c:pt idx="829">
                  <c:v>1650.82</c:v>
                </c:pt>
                <c:pt idx="830">
                  <c:v>1653.3899999999999</c:v>
                </c:pt>
                <c:pt idx="831">
                  <c:v>1653.3899999999999</c:v>
                </c:pt>
                <c:pt idx="832">
                  <c:v>1657.24</c:v>
                </c:pt>
                <c:pt idx="833">
                  <c:v>1659.81</c:v>
                </c:pt>
                <c:pt idx="834">
                  <c:v>1658.53</c:v>
                </c:pt>
                <c:pt idx="835">
                  <c:v>1661.1</c:v>
                </c:pt>
                <c:pt idx="836">
                  <c:v>1662.3799999999999</c:v>
                </c:pt>
                <c:pt idx="837">
                  <c:v>1662.3799999999999</c:v>
                </c:pt>
                <c:pt idx="838">
                  <c:v>1663.6699999999998</c:v>
                </c:pt>
                <c:pt idx="839">
                  <c:v>1663.6699999999998</c:v>
                </c:pt>
                <c:pt idx="840">
                  <c:v>1666.24</c:v>
                </c:pt>
                <c:pt idx="841">
                  <c:v>1664.95</c:v>
                </c:pt>
                <c:pt idx="842">
                  <c:v>1664.95</c:v>
                </c:pt>
                <c:pt idx="843">
                  <c:v>1666.24</c:v>
                </c:pt>
                <c:pt idx="844">
                  <c:v>1664.95</c:v>
                </c:pt>
                <c:pt idx="845">
                  <c:v>1663.6699999999998</c:v>
                </c:pt>
                <c:pt idx="846">
                  <c:v>1663.6699999999998</c:v>
                </c:pt>
                <c:pt idx="847">
                  <c:v>1663.6699999999998</c:v>
                </c:pt>
                <c:pt idx="848">
                  <c:v>1661.1</c:v>
                </c:pt>
                <c:pt idx="849">
                  <c:v>1661.1</c:v>
                </c:pt>
                <c:pt idx="850">
                  <c:v>1661.1</c:v>
                </c:pt>
                <c:pt idx="851">
                  <c:v>1658.53</c:v>
                </c:pt>
                <c:pt idx="852">
                  <c:v>1659.81</c:v>
                </c:pt>
                <c:pt idx="853">
                  <c:v>1655.96</c:v>
                </c:pt>
                <c:pt idx="854">
                  <c:v>1654.6699999999998</c:v>
                </c:pt>
                <c:pt idx="855">
                  <c:v>1650.82</c:v>
                </c:pt>
                <c:pt idx="856">
                  <c:v>1650.82</c:v>
                </c:pt>
                <c:pt idx="857">
                  <c:v>1648.25</c:v>
                </c:pt>
                <c:pt idx="858">
                  <c:v>1645.6799999999998</c:v>
                </c:pt>
                <c:pt idx="859">
                  <c:v>1644.3899999999999</c:v>
                </c:pt>
                <c:pt idx="860">
                  <c:v>1640.54</c:v>
                </c:pt>
                <c:pt idx="861">
                  <c:v>1636.6799999999998</c:v>
                </c:pt>
                <c:pt idx="862">
                  <c:v>1636.6799999999998</c:v>
                </c:pt>
                <c:pt idx="863">
                  <c:v>1631.54</c:v>
                </c:pt>
                <c:pt idx="864">
                  <c:v>1628.97</c:v>
                </c:pt>
                <c:pt idx="865">
                  <c:v>1625.12</c:v>
                </c:pt>
                <c:pt idx="866">
                  <c:v>1621.26</c:v>
                </c:pt>
                <c:pt idx="867">
                  <c:v>1616.12</c:v>
                </c:pt>
                <c:pt idx="868">
                  <c:v>1613.55</c:v>
                </c:pt>
                <c:pt idx="869">
                  <c:v>1610.98</c:v>
                </c:pt>
                <c:pt idx="870">
                  <c:v>1607.1299999999999</c:v>
                </c:pt>
                <c:pt idx="871">
                  <c:v>1599.42</c:v>
                </c:pt>
                <c:pt idx="872">
                  <c:v>1594.28</c:v>
                </c:pt>
                <c:pt idx="873">
                  <c:v>1590.43</c:v>
                </c:pt>
                <c:pt idx="874">
                  <c:v>1586.57</c:v>
                </c:pt>
                <c:pt idx="875">
                  <c:v>1580.1499999999999</c:v>
                </c:pt>
                <c:pt idx="876">
                  <c:v>1575.01</c:v>
                </c:pt>
                <c:pt idx="877">
                  <c:v>1568.58</c:v>
                </c:pt>
                <c:pt idx="878">
                  <c:v>1560.87</c:v>
                </c:pt>
                <c:pt idx="879">
                  <c:v>1553.1599999999999</c:v>
                </c:pt>
                <c:pt idx="880">
                  <c:v>1549.31</c:v>
                </c:pt>
                <c:pt idx="881">
                  <c:v>1541.6</c:v>
                </c:pt>
                <c:pt idx="882">
                  <c:v>1532.6</c:v>
                </c:pt>
                <c:pt idx="883">
                  <c:v>1527.46</c:v>
                </c:pt>
                <c:pt idx="884">
                  <c:v>1514.61</c:v>
                </c:pt>
                <c:pt idx="885">
                  <c:v>1508.1899999999998</c:v>
                </c:pt>
                <c:pt idx="886">
                  <c:v>1500.48</c:v>
                </c:pt>
                <c:pt idx="887">
                  <c:v>1488.91</c:v>
                </c:pt>
                <c:pt idx="888">
                  <c:v>1479.92</c:v>
                </c:pt>
                <c:pt idx="889">
                  <c:v>1470.92</c:v>
                </c:pt>
                <c:pt idx="890">
                  <c:v>1461.93</c:v>
                </c:pt>
                <c:pt idx="891">
                  <c:v>1449.08</c:v>
                </c:pt>
                <c:pt idx="892">
                  <c:v>1441.37</c:v>
                </c:pt>
                <c:pt idx="893">
                  <c:v>1425.95</c:v>
                </c:pt>
                <c:pt idx="894">
                  <c:v>1414.3899999999999</c:v>
                </c:pt>
                <c:pt idx="895">
                  <c:v>1401.54</c:v>
                </c:pt>
                <c:pt idx="896">
                  <c:v>1389.97</c:v>
                </c:pt>
                <c:pt idx="897">
                  <c:v>1373.27</c:v>
                </c:pt>
                <c:pt idx="898">
                  <c:v>1360.42</c:v>
                </c:pt>
                <c:pt idx="899">
                  <c:v>1346.28</c:v>
                </c:pt>
                <c:pt idx="900">
                  <c:v>1328.3</c:v>
                </c:pt>
                <c:pt idx="901">
                  <c:v>1311.59</c:v>
                </c:pt>
                <c:pt idx="902">
                  <c:v>1296.1699999999998</c:v>
                </c:pt>
                <c:pt idx="903">
                  <c:v>1276.9000000000001</c:v>
                </c:pt>
                <c:pt idx="904">
                  <c:v>1255.05</c:v>
                </c:pt>
                <c:pt idx="905">
                  <c:v>1235.78</c:v>
                </c:pt>
                <c:pt idx="906">
                  <c:v>1212.6499999999999</c:v>
                </c:pt>
                <c:pt idx="907">
                  <c:v>1189.52</c:v>
                </c:pt>
                <c:pt idx="908">
                  <c:v>1167.6799999999998</c:v>
                </c:pt>
                <c:pt idx="909">
                  <c:v>1140.6899999999998</c:v>
                </c:pt>
                <c:pt idx="910">
                  <c:v>1114.99</c:v>
                </c:pt>
                <c:pt idx="911">
                  <c:v>1085.44</c:v>
                </c:pt>
                <c:pt idx="912">
                  <c:v>1059.74</c:v>
                </c:pt>
                <c:pt idx="913">
                  <c:v>1027.6199999999999</c:v>
                </c:pt>
                <c:pt idx="914">
                  <c:v>996.78000000000054</c:v>
                </c:pt>
                <c:pt idx="915">
                  <c:v>965.93999999999949</c:v>
                </c:pt>
                <c:pt idx="916">
                  <c:v>935.1</c:v>
                </c:pt>
                <c:pt idx="917">
                  <c:v>899.12</c:v>
                </c:pt>
                <c:pt idx="918">
                  <c:v>863.14</c:v>
                </c:pt>
                <c:pt idx="919">
                  <c:v>827.16</c:v>
                </c:pt>
                <c:pt idx="920">
                  <c:v>786.05</c:v>
                </c:pt>
                <c:pt idx="921">
                  <c:v>750.07</c:v>
                </c:pt>
                <c:pt idx="922">
                  <c:v>711.52</c:v>
                </c:pt>
                <c:pt idx="923">
                  <c:v>667.82999999999947</c:v>
                </c:pt>
                <c:pt idx="924">
                  <c:v>620.29000000000053</c:v>
                </c:pt>
                <c:pt idx="925">
                  <c:v>579.16999999999996</c:v>
                </c:pt>
                <c:pt idx="926">
                  <c:v>539.33999999999946</c:v>
                </c:pt>
                <c:pt idx="927">
                  <c:v>496.92999999999893</c:v>
                </c:pt>
                <c:pt idx="928">
                  <c:v>460.95</c:v>
                </c:pt>
                <c:pt idx="929">
                  <c:v>423.69</c:v>
                </c:pt>
                <c:pt idx="930">
                  <c:v>390.28</c:v>
                </c:pt>
                <c:pt idx="931">
                  <c:v>349.16</c:v>
                </c:pt>
                <c:pt idx="932">
                  <c:v>314.47000000000003</c:v>
                </c:pt>
                <c:pt idx="933">
                  <c:v>281.06</c:v>
                </c:pt>
                <c:pt idx="934">
                  <c:v>241.23</c:v>
                </c:pt>
                <c:pt idx="935">
                  <c:v>207.82000000000087</c:v>
                </c:pt>
                <c:pt idx="936">
                  <c:v>176.98000000000027</c:v>
                </c:pt>
                <c:pt idx="937">
                  <c:v>165.41</c:v>
                </c:pt>
                <c:pt idx="938">
                  <c:v>144.86000000000001</c:v>
                </c:pt>
                <c:pt idx="939">
                  <c:v>132.01</c:v>
                </c:pt>
                <c:pt idx="940">
                  <c:v>114.02</c:v>
                </c:pt>
                <c:pt idx="941">
                  <c:v>96.03</c:v>
                </c:pt>
                <c:pt idx="942">
                  <c:v>78.040000000000006</c:v>
                </c:pt>
                <c:pt idx="943">
                  <c:v>57.48</c:v>
                </c:pt>
                <c:pt idx="944">
                  <c:v>40.770000000000003</c:v>
                </c:pt>
                <c:pt idx="945">
                  <c:v>18.93</c:v>
                </c:pt>
                <c:pt idx="946">
                  <c:v>3.5100000000000047</c:v>
                </c:pt>
                <c:pt idx="947">
                  <c:v>-0.34000000000000347</c:v>
                </c:pt>
                <c:pt idx="948">
                  <c:v>3.5100000000000047</c:v>
                </c:pt>
                <c:pt idx="949">
                  <c:v>8.6500000000000057</c:v>
                </c:pt>
                <c:pt idx="950">
                  <c:v>6.08</c:v>
                </c:pt>
                <c:pt idx="951">
                  <c:v>3.5100000000000047</c:v>
                </c:pt>
                <c:pt idx="952">
                  <c:v>4.8</c:v>
                </c:pt>
                <c:pt idx="953">
                  <c:v>6.08</c:v>
                </c:pt>
                <c:pt idx="954">
                  <c:v>2.23</c:v>
                </c:pt>
                <c:pt idx="955">
                  <c:v>2.23</c:v>
                </c:pt>
                <c:pt idx="956">
                  <c:v>6.08</c:v>
                </c:pt>
                <c:pt idx="957">
                  <c:v>3.5100000000000047</c:v>
                </c:pt>
                <c:pt idx="958">
                  <c:v>2.23</c:v>
                </c:pt>
                <c:pt idx="959">
                  <c:v>2.23</c:v>
                </c:pt>
                <c:pt idx="960">
                  <c:v>3.5100000000000047</c:v>
                </c:pt>
                <c:pt idx="961">
                  <c:v>2.23</c:v>
                </c:pt>
                <c:pt idx="962">
                  <c:v>6.08</c:v>
                </c:pt>
                <c:pt idx="963">
                  <c:v>3.5100000000000047</c:v>
                </c:pt>
                <c:pt idx="964">
                  <c:v>3.5100000000000047</c:v>
                </c:pt>
                <c:pt idx="965">
                  <c:v>7.37</c:v>
                </c:pt>
                <c:pt idx="966">
                  <c:v>2.23</c:v>
                </c:pt>
                <c:pt idx="967">
                  <c:v>2.23</c:v>
                </c:pt>
                <c:pt idx="968">
                  <c:v>4.8</c:v>
                </c:pt>
                <c:pt idx="969">
                  <c:v>4.8</c:v>
                </c:pt>
                <c:pt idx="970">
                  <c:v>4.8</c:v>
                </c:pt>
                <c:pt idx="971">
                  <c:v>0.93999999999999773</c:v>
                </c:pt>
                <c:pt idx="972">
                  <c:v>3.5100000000000047</c:v>
                </c:pt>
                <c:pt idx="973">
                  <c:v>6.08</c:v>
                </c:pt>
                <c:pt idx="974">
                  <c:v>4.8</c:v>
                </c:pt>
                <c:pt idx="975">
                  <c:v>3.5100000000000047</c:v>
                </c:pt>
                <c:pt idx="976">
                  <c:v>3.5100000000000047</c:v>
                </c:pt>
                <c:pt idx="977">
                  <c:v>2.23</c:v>
                </c:pt>
                <c:pt idx="978">
                  <c:v>3.5100000000000047</c:v>
                </c:pt>
                <c:pt idx="979">
                  <c:v>3.5100000000000047</c:v>
                </c:pt>
                <c:pt idx="980">
                  <c:v>2.23</c:v>
                </c:pt>
                <c:pt idx="981">
                  <c:v>3.5100000000000047</c:v>
                </c:pt>
                <c:pt idx="982">
                  <c:v>6.08</c:v>
                </c:pt>
                <c:pt idx="983">
                  <c:v>6.08</c:v>
                </c:pt>
                <c:pt idx="984">
                  <c:v>6.08</c:v>
                </c:pt>
                <c:pt idx="985">
                  <c:v>7.37</c:v>
                </c:pt>
                <c:pt idx="986">
                  <c:v>3.5100000000000047</c:v>
                </c:pt>
                <c:pt idx="987">
                  <c:v>6.08</c:v>
                </c:pt>
                <c:pt idx="988">
                  <c:v>3.5100000000000047</c:v>
                </c:pt>
                <c:pt idx="989">
                  <c:v>2.23</c:v>
                </c:pt>
                <c:pt idx="990">
                  <c:v>3.5100000000000047</c:v>
                </c:pt>
                <c:pt idx="991">
                  <c:v>6.08</c:v>
                </c:pt>
                <c:pt idx="992">
                  <c:v>2.23</c:v>
                </c:pt>
                <c:pt idx="993">
                  <c:v>2.23</c:v>
                </c:pt>
                <c:pt idx="994">
                  <c:v>2.23</c:v>
                </c:pt>
                <c:pt idx="995">
                  <c:v>4.8</c:v>
                </c:pt>
                <c:pt idx="996">
                  <c:v>3.5100000000000047</c:v>
                </c:pt>
                <c:pt idx="997">
                  <c:v>2.23</c:v>
                </c:pt>
                <c:pt idx="998">
                  <c:v>3.5100000000000047</c:v>
                </c:pt>
                <c:pt idx="999">
                  <c:v>3.5100000000000047</c:v>
                </c:pt>
                <c:pt idx="1000">
                  <c:v>3.5100000000000047</c:v>
                </c:pt>
                <c:pt idx="1001">
                  <c:v>3.5100000000000047</c:v>
                </c:pt>
                <c:pt idx="1002">
                  <c:v>3.5100000000000047</c:v>
                </c:pt>
                <c:pt idx="1003">
                  <c:v>3.5100000000000047</c:v>
                </c:pt>
                <c:pt idx="1004">
                  <c:v>7.37</c:v>
                </c:pt>
                <c:pt idx="1005">
                  <c:v>2.23</c:v>
                </c:pt>
                <c:pt idx="1006">
                  <c:v>3.5100000000000047</c:v>
                </c:pt>
                <c:pt idx="1007">
                  <c:v>3.5100000000000047</c:v>
                </c:pt>
                <c:pt idx="1008">
                  <c:v>3.5100000000000047</c:v>
                </c:pt>
                <c:pt idx="1009">
                  <c:v>4.8</c:v>
                </c:pt>
                <c:pt idx="1010">
                  <c:v>3.5100000000000047</c:v>
                </c:pt>
                <c:pt idx="1011">
                  <c:v>3.5100000000000047</c:v>
                </c:pt>
                <c:pt idx="1012">
                  <c:v>3.5100000000000047</c:v>
                </c:pt>
                <c:pt idx="1013">
                  <c:v>2.23</c:v>
                </c:pt>
                <c:pt idx="1014">
                  <c:v>4.8</c:v>
                </c:pt>
                <c:pt idx="1015">
                  <c:v>2.23</c:v>
                </c:pt>
                <c:pt idx="1016">
                  <c:v>3.5100000000000047</c:v>
                </c:pt>
                <c:pt idx="1017">
                  <c:v>3.5100000000000047</c:v>
                </c:pt>
                <c:pt idx="1018">
                  <c:v>6.08</c:v>
                </c:pt>
                <c:pt idx="1019">
                  <c:v>3.5100000000000047</c:v>
                </c:pt>
                <c:pt idx="1020">
                  <c:v>4.8</c:v>
                </c:pt>
                <c:pt idx="1021">
                  <c:v>6.08</c:v>
                </c:pt>
                <c:pt idx="1022">
                  <c:v>4.8</c:v>
                </c:pt>
                <c:pt idx="1023">
                  <c:v>3.5100000000000047</c:v>
                </c:pt>
                <c:pt idx="1024">
                  <c:v>2.23</c:v>
                </c:pt>
                <c:pt idx="1025">
                  <c:v>3.5100000000000047</c:v>
                </c:pt>
                <c:pt idx="1026">
                  <c:v>2.23</c:v>
                </c:pt>
                <c:pt idx="1027">
                  <c:v>6.08</c:v>
                </c:pt>
                <c:pt idx="1028">
                  <c:v>6.08</c:v>
                </c:pt>
                <c:pt idx="1029">
                  <c:v>2.23</c:v>
                </c:pt>
                <c:pt idx="1030">
                  <c:v>2.23</c:v>
                </c:pt>
                <c:pt idx="1031">
                  <c:v>6.08</c:v>
                </c:pt>
                <c:pt idx="1032">
                  <c:v>4.8</c:v>
                </c:pt>
                <c:pt idx="1033">
                  <c:v>3.5100000000000047</c:v>
                </c:pt>
                <c:pt idx="1034">
                  <c:v>3.5100000000000047</c:v>
                </c:pt>
                <c:pt idx="1035">
                  <c:v>2.23</c:v>
                </c:pt>
                <c:pt idx="1036">
                  <c:v>6.08</c:v>
                </c:pt>
                <c:pt idx="1037">
                  <c:v>4.8</c:v>
                </c:pt>
                <c:pt idx="1038">
                  <c:v>7.37</c:v>
                </c:pt>
                <c:pt idx="1039">
                  <c:v>2.23</c:v>
                </c:pt>
                <c:pt idx="1040">
                  <c:v>2.23</c:v>
                </c:pt>
                <c:pt idx="1041">
                  <c:v>4.8</c:v>
                </c:pt>
                <c:pt idx="1042">
                  <c:v>3.5100000000000047</c:v>
                </c:pt>
                <c:pt idx="1043">
                  <c:v>4.8</c:v>
                </c:pt>
                <c:pt idx="1044">
                  <c:v>3.5100000000000047</c:v>
                </c:pt>
                <c:pt idx="1045">
                  <c:v>6.08</c:v>
                </c:pt>
                <c:pt idx="1046">
                  <c:v>2.23</c:v>
                </c:pt>
                <c:pt idx="1047">
                  <c:v>3.5100000000000047</c:v>
                </c:pt>
                <c:pt idx="1048">
                  <c:v>0.93999999999999773</c:v>
                </c:pt>
                <c:pt idx="1049">
                  <c:v>6.08</c:v>
                </c:pt>
                <c:pt idx="1050">
                  <c:v>-0.34000000000000347</c:v>
                </c:pt>
                <c:pt idx="1051">
                  <c:v>4.8</c:v>
                </c:pt>
                <c:pt idx="1052">
                  <c:v>3.5100000000000047</c:v>
                </c:pt>
                <c:pt idx="1053">
                  <c:v>3.5100000000000047</c:v>
                </c:pt>
                <c:pt idx="1054">
                  <c:v>2.23</c:v>
                </c:pt>
                <c:pt idx="1055">
                  <c:v>3.5100000000000047</c:v>
                </c:pt>
                <c:pt idx="1056">
                  <c:v>3.5100000000000047</c:v>
                </c:pt>
                <c:pt idx="1057">
                  <c:v>4.8</c:v>
                </c:pt>
                <c:pt idx="1058">
                  <c:v>4.8</c:v>
                </c:pt>
                <c:pt idx="1059">
                  <c:v>6.08</c:v>
                </c:pt>
                <c:pt idx="1060">
                  <c:v>0.93999999999999773</c:v>
                </c:pt>
                <c:pt idx="1061">
                  <c:v>3.5100000000000047</c:v>
                </c:pt>
                <c:pt idx="1062">
                  <c:v>2.23</c:v>
                </c:pt>
                <c:pt idx="1063">
                  <c:v>4.8</c:v>
                </c:pt>
                <c:pt idx="1064">
                  <c:v>2.23</c:v>
                </c:pt>
                <c:pt idx="1065">
                  <c:v>4.8</c:v>
                </c:pt>
                <c:pt idx="1066">
                  <c:v>3.5100000000000047</c:v>
                </c:pt>
                <c:pt idx="1067">
                  <c:v>4.8</c:v>
                </c:pt>
                <c:pt idx="1068">
                  <c:v>4.8</c:v>
                </c:pt>
                <c:pt idx="1069">
                  <c:v>3.5100000000000047</c:v>
                </c:pt>
                <c:pt idx="1070">
                  <c:v>4.8</c:v>
                </c:pt>
                <c:pt idx="1071">
                  <c:v>2.23</c:v>
                </c:pt>
                <c:pt idx="1072">
                  <c:v>3.5100000000000047</c:v>
                </c:pt>
                <c:pt idx="1073">
                  <c:v>3.5100000000000047</c:v>
                </c:pt>
                <c:pt idx="1074">
                  <c:v>6.08</c:v>
                </c:pt>
                <c:pt idx="1075">
                  <c:v>7.37</c:v>
                </c:pt>
                <c:pt idx="1076">
                  <c:v>4.8</c:v>
                </c:pt>
                <c:pt idx="1077">
                  <c:v>4.8</c:v>
                </c:pt>
                <c:pt idx="1078">
                  <c:v>2.23</c:v>
                </c:pt>
                <c:pt idx="1079">
                  <c:v>0.93999999999999773</c:v>
                </c:pt>
                <c:pt idx="1080">
                  <c:v>4.8</c:v>
                </c:pt>
                <c:pt idx="1081">
                  <c:v>2.23</c:v>
                </c:pt>
                <c:pt idx="1082">
                  <c:v>6.08</c:v>
                </c:pt>
                <c:pt idx="1083">
                  <c:v>3.5100000000000047</c:v>
                </c:pt>
                <c:pt idx="1084">
                  <c:v>4.8</c:v>
                </c:pt>
                <c:pt idx="1085">
                  <c:v>7.37</c:v>
                </c:pt>
                <c:pt idx="1086">
                  <c:v>3.5100000000000047</c:v>
                </c:pt>
                <c:pt idx="1087">
                  <c:v>6.08</c:v>
                </c:pt>
                <c:pt idx="1088">
                  <c:v>0.93999999999999773</c:v>
                </c:pt>
                <c:pt idx="1089">
                  <c:v>-0.34000000000000347</c:v>
                </c:pt>
                <c:pt idx="1090">
                  <c:v>2.23</c:v>
                </c:pt>
                <c:pt idx="1091">
                  <c:v>2.23</c:v>
                </c:pt>
                <c:pt idx="1092">
                  <c:v>3.5100000000000047</c:v>
                </c:pt>
                <c:pt idx="1093">
                  <c:v>6.08</c:v>
                </c:pt>
                <c:pt idx="1094">
                  <c:v>3.5100000000000047</c:v>
                </c:pt>
                <c:pt idx="1095">
                  <c:v>6.08</c:v>
                </c:pt>
                <c:pt idx="1096">
                  <c:v>2.23</c:v>
                </c:pt>
                <c:pt idx="1097">
                  <c:v>4.8</c:v>
                </c:pt>
                <c:pt idx="1098">
                  <c:v>3.5100000000000047</c:v>
                </c:pt>
                <c:pt idx="1099">
                  <c:v>4.8</c:v>
                </c:pt>
                <c:pt idx="1100">
                  <c:v>6.08</c:v>
                </c:pt>
                <c:pt idx="1101">
                  <c:v>4.8</c:v>
                </c:pt>
                <c:pt idx="1102">
                  <c:v>0.93999999999999773</c:v>
                </c:pt>
                <c:pt idx="1103">
                  <c:v>3.5100000000000047</c:v>
                </c:pt>
                <c:pt idx="1104">
                  <c:v>2.23</c:v>
                </c:pt>
                <c:pt idx="1105">
                  <c:v>4.8</c:v>
                </c:pt>
                <c:pt idx="1106">
                  <c:v>2.23</c:v>
                </c:pt>
                <c:pt idx="1107">
                  <c:v>3.5100000000000047</c:v>
                </c:pt>
                <c:pt idx="1108">
                  <c:v>2.23</c:v>
                </c:pt>
                <c:pt idx="1109">
                  <c:v>2.23</c:v>
                </c:pt>
                <c:pt idx="1110">
                  <c:v>4.8</c:v>
                </c:pt>
                <c:pt idx="1111">
                  <c:v>4.8</c:v>
                </c:pt>
                <c:pt idx="1112">
                  <c:v>6.08</c:v>
                </c:pt>
                <c:pt idx="1113">
                  <c:v>4.8</c:v>
                </c:pt>
                <c:pt idx="1114">
                  <c:v>4.8</c:v>
                </c:pt>
                <c:pt idx="1115">
                  <c:v>3.5100000000000047</c:v>
                </c:pt>
                <c:pt idx="1116">
                  <c:v>3.5100000000000047</c:v>
                </c:pt>
                <c:pt idx="1117">
                  <c:v>2.23</c:v>
                </c:pt>
                <c:pt idx="1118">
                  <c:v>6.08</c:v>
                </c:pt>
                <c:pt idx="1119">
                  <c:v>4.8</c:v>
                </c:pt>
                <c:pt idx="1120">
                  <c:v>3.5100000000000047</c:v>
                </c:pt>
                <c:pt idx="1121">
                  <c:v>2.23</c:v>
                </c:pt>
                <c:pt idx="1122">
                  <c:v>3.5100000000000047</c:v>
                </c:pt>
                <c:pt idx="1123">
                  <c:v>3.5100000000000047</c:v>
                </c:pt>
                <c:pt idx="1124">
                  <c:v>4.8</c:v>
                </c:pt>
                <c:pt idx="1125">
                  <c:v>2.23</c:v>
                </c:pt>
                <c:pt idx="1126">
                  <c:v>2.23</c:v>
                </c:pt>
                <c:pt idx="1127">
                  <c:v>3.5100000000000047</c:v>
                </c:pt>
                <c:pt idx="1128">
                  <c:v>3.5100000000000047</c:v>
                </c:pt>
                <c:pt idx="1129">
                  <c:v>4.8</c:v>
                </c:pt>
                <c:pt idx="1130">
                  <c:v>2.23</c:v>
                </c:pt>
                <c:pt idx="1131">
                  <c:v>4.8</c:v>
                </c:pt>
                <c:pt idx="1132">
                  <c:v>-0.34000000000000347</c:v>
                </c:pt>
                <c:pt idx="1133">
                  <c:v>2.23</c:v>
                </c:pt>
                <c:pt idx="1134">
                  <c:v>6.08</c:v>
                </c:pt>
                <c:pt idx="1135">
                  <c:v>4.8</c:v>
                </c:pt>
                <c:pt idx="1136">
                  <c:v>2.23</c:v>
                </c:pt>
                <c:pt idx="1137">
                  <c:v>3.5100000000000047</c:v>
                </c:pt>
                <c:pt idx="1138">
                  <c:v>2.23</c:v>
                </c:pt>
                <c:pt idx="1139">
                  <c:v>3.5100000000000047</c:v>
                </c:pt>
                <c:pt idx="1140">
                  <c:v>4.8</c:v>
                </c:pt>
                <c:pt idx="1141">
                  <c:v>3.5100000000000047</c:v>
                </c:pt>
                <c:pt idx="1142">
                  <c:v>4.8</c:v>
                </c:pt>
                <c:pt idx="1143">
                  <c:v>3.5100000000000047</c:v>
                </c:pt>
                <c:pt idx="1144">
                  <c:v>3.5100000000000047</c:v>
                </c:pt>
                <c:pt idx="1145">
                  <c:v>4.8</c:v>
                </c:pt>
                <c:pt idx="1146">
                  <c:v>6.08</c:v>
                </c:pt>
                <c:pt idx="1147">
                  <c:v>3.5100000000000047</c:v>
                </c:pt>
                <c:pt idx="1148">
                  <c:v>3.5100000000000047</c:v>
                </c:pt>
                <c:pt idx="1149">
                  <c:v>0.93999999999999773</c:v>
                </c:pt>
                <c:pt idx="1150">
                  <c:v>3.5100000000000047</c:v>
                </c:pt>
                <c:pt idx="1151">
                  <c:v>6.08</c:v>
                </c:pt>
                <c:pt idx="1152">
                  <c:v>3.5100000000000047</c:v>
                </c:pt>
                <c:pt idx="1153">
                  <c:v>4.8</c:v>
                </c:pt>
                <c:pt idx="1154">
                  <c:v>2.23</c:v>
                </c:pt>
                <c:pt idx="1155">
                  <c:v>2.23</c:v>
                </c:pt>
                <c:pt idx="1156">
                  <c:v>0.93999999999999773</c:v>
                </c:pt>
                <c:pt idx="1157">
                  <c:v>4.8</c:v>
                </c:pt>
                <c:pt idx="1158">
                  <c:v>2.23</c:v>
                </c:pt>
                <c:pt idx="1159">
                  <c:v>2.23</c:v>
                </c:pt>
                <c:pt idx="1160">
                  <c:v>2.23</c:v>
                </c:pt>
                <c:pt idx="1161">
                  <c:v>3.5100000000000047</c:v>
                </c:pt>
                <c:pt idx="1162">
                  <c:v>3.5100000000000047</c:v>
                </c:pt>
                <c:pt idx="1163">
                  <c:v>2.23</c:v>
                </c:pt>
                <c:pt idx="1164">
                  <c:v>6.08</c:v>
                </c:pt>
                <c:pt idx="1165">
                  <c:v>2.23</c:v>
                </c:pt>
                <c:pt idx="1166">
                  <c:v>6.08</c:v>
                </c:pt>
                <c:pt idx="1167">
                  <c:v>4.8</c:v>
                </c:pt>
                <c:pt idx="1168">
                  <c:v>2.23</c:v>
                </c:pt>
                <c:pt idx="1169">
                  <c:v>4.8</c:v>
                </c:pt>
                <c:pt idx="1170">
                  <c:v>3.5100000000000047</c:v>
                </c:pt>
                <c:pt idx="1171">
                  <c:v>2.23</c:v>
                </c:pt>
                <c:pt idx="1172">
                  <c:v>6.08</c:v>
                </c:pt>
                <c:pt idx="1173">
                  <c:v>7.37</c:v>
                </c:pt>
                <c:pt idx="1174">
                  <c:v>4.8</c:v>
                </c:pt>
                <c:pt idx="1175">
                  <c:v>2.23</c:v>
                </c:pt>
                <c:pt idx="1176">
                  <c:v>3.5100000000000047</c:v>
                </c:pt>
                <c:pt idx="1177">
                  <c:v>2.23</c:v>
                </c:pt>
                <c:pt idx="1178">
                  <c:v>3.5100000000000047</c:v>
                </c:pt>
                <c:pt idx="1179">
                  <c:v>3.5100000000000047</c:v>
                </c:pt>
                <c:pt idx="1180">
                  <c:v>3.5100000000000047</c:v>
                </c:pt>
                <c:pt idx="1181">
                  <c:v>6.08</c:v>
                </c:pt>
                <c:pt idx="1182">
                  <c:v>3.5100000000000047</c:v>
                </c:pt>
                <c:pt idx="1183">
                  <c:v>4.8</c:v>
                </c:pt>
                <c:pt idx="1184">
                  <c:v>3.5100000000000047</c:v>
                </c:pt>
                <c:pt idx="1185">
                  <c:v>3.5100000000000047</c:v>
                </c:pt>
                <c:pt idx="1186">
                  <c:v>2.23</c:v>
                </c:pt>
                <c:pt idx="1187">
                  <c:v>4.8</c:v>
                </c:pt>
                <c:pt idx="1188">
                  <c:v>4.8</c:v>
                </c:pt>
                <c:pt idx="1189">
                  <c:v>6.08</c:v>
                </c:pt>
                <c:pt idx="1190">
                  <c:v>6.08</c:v>
                </c:pt>
                <c:pt idx="1191">
                  <c:v>3.5100000000000047</c:v>
                </c:pt>
                <c:pt idx="1192">
                  <c:v>4.8</c:v>
                </c:pt>
                <c:pt idx="1193">
                  <c:v>4.8</c:v>
                </c:pt>
                <c:pt idx="1194">
                  <c:v>4.8</c:v>
                </c:pt>
                <c:pt idx="1195">
                  <c:v>3.5100000000000047</c:v>
                </c:pt>
                <c:pt idx="1196">
                  <c:v>3.5100000000000047</c:v>
                </c:pt>
                <c:pt idx="1197">
                  <c:v>4.8</c:v>
                </c:pt>
                <c:pt idx="1198">
                  <c:v>3.5100000000000047</c:v>
                </c:pt>
                <c:pt idx="1199">
                  <c:v>6.08</c:v>
                </c:pt>
                <c:pt idx="1200">
                  <c:v>4.8</c:v>
                </c:pt>
                <c:pt idx="1201">
                  <c:v>6.08</c:v>
                </c:pt>
                <c:pt idx="1202">
                  <c:v>3.5100000000000047</c:v>
                </c:pt>
                <c:pt idx="1203">
                  <c:v>4.8</c:v>
                </c:pt>
                <c:pt idx="1204">
                  <c:v>3.5100000000000047</c:v>
                </c:pt>
                <c:pt idx="1205">
                  <c:v>6.08</c:v>
                </c:pt>
                <c:pt idx="1206">
                  <c:v>3.5100000000000047</c:v>
                </c:pt>
                <c:pt idx="1207">
                  <c:v>2.23</c:v>
                </c:pt>
                <c:pt idx="1208">
                  <c:v>0.93999999999999773</c:v>
                </c:pt>
                <c:pt idx="1209">
                  <c:v>2.23</c:v>
                </c:pt>
                <c:pt idx="1210">
                  <c:v>2.23</c:v>
                </c:pt>
                <c:pt idx="1211">
                  <c:v>2.23</c:v>
                </c:pt>
                <c:pt idx="1212">
                  <c:v>2.23</c:v>
                </c:pt>
                <c:pt idx="1213">
                  <c:v>2.23</c:v>
                </c:pt>
                <c:pt idx="1214">
                  <c:v>4.8</c:v>
                </c:pt>
                <c:pt idx="1215">
                  <c:v>6.08</c:v>
                </c:pt>
                <c:pt idx="1216">
                  <c:v>6.08</c:v>
                </c:pt>
                <c:pt idx="1217">
                  <c:v>4.8</c:v>
                </c:pt>
                <c:pt idx="1218">
                  <c:v>2.23</c:v>
                </c:pt>
                <c:pt idx="1219">
                  <c:v>3.5100000000000047</c:v>
                </c:pt>
                <c:pt idx="1220">
                  <c:v>4.8</c:v>
                </c:pt>
                <c:pt idx="1221">
                  <c:v>4.8</c:v>
                </c:pt>
                <c:pt idx="1222">
                  <c:v>2.23</c:v>
                </c:pt>
                <c:pt idx="1223">
                  <c:v>3.5100000000000047</c:v>
                </c:pt>
                <c:pt idx="1224">
                  <c:v>4.8</c:v>
                </c:pt>
                <c:pt idx="1225">
                  <c:v>3.5100000000000047</c:v>
                </c:pt>
                <c:pt idx="1226">
                  <c:v>3.5100000000000047</c:v>
                </c:pt>
                <c:pt idx="1227">
                  <c:v>7.37</c:v>
                </c:pt>
                <c:pt idx="1228">
                  <c:v>0.93999999999999773</c:v>
                </c:pt>
                <c:pt idx="1229">
                  <c:v>0.93999999999999773</c:v>
                </c:pt>
                <c:pt idx="1230">
                  <c:v>2.23</c:v>
                </c:pt>
                <c:pt idx="1231">
                  <c:v>3.5100000000000047</c:v>
                </c:pt>
                <c:pt idx="1232">
                  <c:v>4.8</c:v>
                </c:pt>
                <c:pt idx="1233">
                  <c:v>0.93999999999999773</c:v>
                </c:pt>
                <c:pt idx="1234">
                  <c:v>4.8</c:v>
                </c:pt>
                <c:pt idx="1235">
                  <c:v>6.08</c:v>
                </c:pt>
                <c:pt idx="1236">
                  <c:v>4.8</c:v>
                </c:pt>
                <c:pt idx="1237">
                  <c:v>3.5100000000000047</c:v>
                </c:pt>
                <c:pt idx="1238">
                  <c:v>6.08</c:v>
                </c:pt>
                <c:pt idx="1239">
                  <c:v>2.23</c:v>
                </c:pt>
                <c:pt idx="1240">
                  <c:v>2.23</c:v>
                </c:pt>
                <c:pt idx="1241">
                  <c:v>2.23</c:v>
                </c:pt>
                <c:pt idx="1242">
                  <c:v>4.8</c:v>
                </c:pt>
                <c:pt idx="1243">
                  <c:v>4.8</c:v>
                </c:pt>
                <c:pt idx="1244">
                  <c:v>3.5100000000000047</c:v>
                </c:pt>
                <c:pt idx="1245">
                  <c:v>3.5100000000000047</c:v>
                </c:pt>
                <c:pt idx="1246">
                  <c:v>3.5100000000000047</c:v>
                </c:pt>
                <c:pt idx="1247">
                  <c:v>6.08</c:v>
                </c:pt>
                <c:pt idx="1248">
                  <c:v>6.08</c:v>
                </c:pt>
                <c:pt idx="1249">
                  <c:v>3.5100000000000047</c:v>
                </c:pt>
                <c:pt idx="1250">
                  <c:v>3.5100000000000047</c:v>
                </c:pt>
                <c:pt idx="1251">
                  <c:v>4.8</c:v>
                </c:pt>
                <c:pt idx="1252">
                  <c:v>3.5100000000000047</c:v>
                </c:pt>
                <c:pt idx="1253">
                  <c:v>0.93999999999999773</c:v>
                </c:pt>
                <c:pt idx="1254">
                  <c:v>4.8</c:v>
                </c:pt>
                <c:pt idx="1255">
                  <c:v>4.8</c:v>
                </c:pt>
                <c:pt idx="1256">
                  <c:v>2.23</c:v>
                </c:pt>
                <c:pt idx="1257">
                  <c:v>3.5100000000000047</c:v>
                </c:pt>
                <c:pt idx="1258">
                  <c:v>3.5100000000000047</c:v>
                </c:pt>
                <c:pt idx="1259">
                  <c:v>4.8</c:v>
                </c:pt>
                <c:pt idx="1260">
                  <c:v>2.23</c:v>
                </c:pt>
                <c:pt idx="1261">
                  <c:v>3.5100000000000047</c:v>
                </c:pt>
                <c:pt idx="1262">
                  <c:v>4.8</c:v>
                </c:pt>
                <c:pt idx="1263">
                  <c:v>3.5100000000000047</c:v>
                </c:pt>
                <c:pt idx="1264">
                  <c:v>3.5100000000000047</c:v>
                </c:pt>
                <c:pt idx="1265">
                  <c:v>4.8</c:v>
                </c:pt>
                <c:pt idx="1266">
                  <c:v>3.5100000000000047</c:v>
                </c:pt>
                <c:pt idx="1267">
                  <c:v>3.5100000000000047</c:v>
                </c:pt>
                <c:pt idx="1268">
                  <c:v>4.8</c:v>
                </c:pt>
                <c:pt idx="1269">
                  <c:v>6.08</c:v>
                </c:pt>
                <c:pt idx="1270">
                  <c:v>0.93999999999999773</c:v>
                </c:pt>
                <c:pt idx="1271">
                  <c:v>4.8</c:v>
                </c:pt>
                <c:pt idx="1272">
                  <c:v>2.23</c:v>
                </c:pt>
                <c:pt idx="1273">
                  <c:v>3.5100000000000047</c:v>
                </c:pt>
                <c:pt idx="1274">
                  <c:v>4.8</c:v>
                </c:pt>
                <c:pt idx="1275">
                  <c:v>3.5100000000000047</c:v>
                </c:pt>
                <c:pt idx="1276">
                  <c:v>3.5100000000000047</c:v>
                </c:pt>
                <c:pt idx="1277">
                  <c:v>3.5100000000000047</c:v>
                </c:pt>
                <c:pt idx="1278">
                  <c:v>4.8</c:v>
                </c:pt>
                <c:pt idx="1279">
                  <c:v>3.5100000000000047</c:v>
                </c:pt>
                <c:pt idx="1280">
                  <c:v>3.5100000000000047</c:v>
                </c:pt>
                <c:pt idx="1281">
                  <c:v>4.8</c:v>
                </c:pt>
                <c:pt idx="1282">
                  <c:v>2.23</c:v>
                </c:pt>
                <c:pt idx="1283">
                  <c:v>2.23</c:v>
                </c:pt>
                <c:pt idx="1284">
                  <c:v>6.08</c:v>
                </c:pt>
                <c:pt idx="1285">
                  <c:v>3.5100000000000047</c:v>
                </c:pt>
                <c:pt idx="1286">
                  <c:v>4.8</c:v>
                </c:pt>
                <c:pt idx="1287">
                  <c:v>4.8</c:v>
                </c:pt>
                <c:pt idx="1288">
                  <c:v>0.93999999999999773</c:v>
                </c:pt>
                <c:pt idx="1289">
                  <c:v>2.23</c:v>
                </c:pt>
                <c:pt idx="1290">
                  <c:v>2.23</c:v>
                </c:pt>
                <c:pt idx="1291">
                  <c:v>2.23</c:v>
                </c:pt>
                <c:pt idx="1292">
                  <c:v>4.8</c:v>
                </c:pt>
                <c:pt idx="1293">
                  <c:v>3.5100000000000047</c:v>
                </c:pt>
                <c:pt idx="1294">
                  <c:v>3.5100000000000047</c:v>
                </c:pt>
                <c:pt idx="1295">
                  <c:v>4.8</c:v>
                </c:pt>
                <c:pt idx="1296">
                  <c:v>4.8</c:v>
                </c:pt>
                <c:pt idx="1297">
                  <c:v>3.5100000000000047</c:v>
                </c:pt>
                <c:pt idx="1298">
                  <c:v>3.5100000000000047</c:v>
                </c:pt>
                <c:pt idx="1299">
                  <c:v>3.5100000000000047</c:v>
                </c:pt>
                <c:pt idx="1300">
                  <c:v>3.5100000000000047</c:v>
                </c:pt>
                <c:pt idx="1301">
                  <c:v>0.93999999999999773</c:v>
                </c:pt>
                <c:pt idx="1302">
                  <c:v>3.5100000000000047</c:v>
                </c:pt>
                <c:pt idx="1303">
                  <c:v>4.8</c:v>
                </c:pt>
                <c:pt idx="1304">
                  <c:v>2.23</c:v>
                </c:pt>
                <c:pt idx="1305">
                  <c:v>3.5100000000000047</c:v>
                </c:pt>
                <c:pt idx="1306">
                  <c:v>6.08</c:v>
                </c:pt>
                <c:pt idx="1307">
                  <c:v>6.08</c:v>
                </c:pt>
                <c:pt idx="1308">
                  <c:v>4.8</c:v>
                </c:pt>
                <c:pt idx="1309">
                  <c:v>3.5100000000000047</c:v>
                </c:pt>
                <c:pt idx="1310">
                  <c:v>3.5100000000000047</c:v>
                </c:pt>
                <c:pt idx="1311">
                  <c:v>3.5100000000000047</c:v>
                </c:pt>
                <c:pt idx="1312">
                  <c:v>3.5100000000000047</c:v>
                </c:pt>
                <c:pt idx="1313">
                  <c:v>3.5100000000000047</c:v>
                </c:pt>
                <c:pt idx="1314">
                  <c:v>0.93999999999999773</c:v>
                </c:pt>
                <c:pt idx="1315">
                  <c:v>3.5100000000000047</c:v>
                </c:pt>
                <c:pt idx="1316">
                  <c:v>6.08</c:v>
                </c:pt>
                <c:pt idx="1317">
                  <c:v>2.23</c:v>
                </c:pt>
                <c:pt idx="1318">
                  <c:v>3.5100000000000047</c:v>
                </c:pt>
                <c:pt idx="1319">
                  <c:v>3.5100000000000047</c:v>
                </c:pt>
                <c:pt idx="1320">
                  <c:v>4.8</c:v>
                </c:pt>
                <c:pt idx="1321">
                  <c:v>3.5100000000000047</c:v>
                </c:pt>
                <c:pt idx="1322">
                  <c:v>4.8</c:v>
                </c:pt>
                <c:pt idx="1323">
                  <c:v>3.5100000000000047</c:v>
                </c:pt>
                <c:pt idx="1324">
                  <c:v>6.08</c:v>
                </c:pt>
                <c:pt idx="1325">
                  <c:v>0.93999999999999773</c:v>
                </c:pt>
                <c:pt idx="1326">
                  <c:v>2.23</c:v>
                </c:pt>
                <c:pt idx="1327">
                  <c:v>4.8</c:v>
                </c:pt>
                <c:pt idx="1328">
                  <c:v>6.08</c:v>
                </c:pt>
                <c:pt idx="1329">
                  <c:v>3.5100000000000047</c:v>
                </c:pt>
                <c:pt idx="1330">
                  <c:v>4.8</c:v>
                </c:pt>
                <c:pt idx="1331">
                  <c:v>6.08</c:v>
                </c:pt>
                <c:pt idx="1332">
                  <c:v>3.5100000000000047</c:v>
                </c:pt>
                <c:pt idx="1333">
                  <c:v>0.93999999999999773</c:v>
                </c:pt>
                <c:pt idx="1334">
                  <c:v>6.08</c:v>
                </c:pt>
                <c:pt idx="1335">
                  <c:v>2.23</c:v>
                </c:pt>
                <c:pt idx="1336">
                  <c:v>2.23</c:v>
                </c:pt>
                <c:pt idx="1337">
                  <c:v>2.23</c:v>
                </c:pt>
                <c:pt idx="1338">
                  <c:v>3.5100000000000047</c:v>
                </c:pt>
                <c:pt idx="1339">
                  <c:v>2.23</c:v>
                </c:pt>
                <c:pt idx="1340">
                  <c:v>6.08</c:v>
                </c:pt>
                <c:pt idx="1341">
                  <c:v>3.5100000000000047</c:v>
                </c:pt>
                <c:pt idx="1342">
                  <c:v>4.8</c:v>
                </c:pt>
                <c:pt idx="1343">
                  <c:v>3.5100000000000047</c:v>
                </c:pt>
                <c:pt idx="1344">
                  <c:v>2.23</c:v>
                </c:pt>
                <c:pt idx="1345">
                  <c:v>4.8</c:v>
                </c:pt>
                <c:pt idx="1346">
                  <c:v>6.08</c:v>
                </c:pt>
                <c:pt idx="1347">
                  <c:v>7.37</c:v>
                </c:pt>
                <c:pt idx="1348">
                  <c:v>3.5100000000000047</c:v>
                </c:pt>
                <c:pt idx="1349">
                  <c:v>4.8</c:v>
                </c:pt>
                <c:pt idx="1350">
                  <c:v>2.23</c:v>
                </c:pt>
                <c:pt idx="1351">
                  <c:v>500</c:v>
                </c:pt>
                <c:pt idx="1352">
                  <c:v>997.77000000000055</c:v>
                </c:pt>
                <c:pt idx="1353">
                  <c:v>1495.54</c:v>
                </c:pt>
                <c:pt idx="1354">
                  <c:v>1993.31</c:v>
                </c:pt>
                <c:pt idx="1355">
                  <c:v>2491.08</c:v>
                </c:pt>
              </c:numCache>
            </c:numRef>
          </c:yVal>
          <c:smooth val="1"/>
        </c:ser>
        <c:dLbls>
          <c:showLegendKey val="0"/>
          <c:showVal val="0"/>
          <c:showCatName val="0"/>
          <c:showSerName val="0"/>
          <c:showPercent val="0"/>
          <c:showBubbleSize val="0"/>
        </c:dLbls>
        <c:axId val="116463232"/>
        <c:axId val="116463808"/>
      </c:scatterChart>
      <c:valAx>
        <c:axId val="116463232"/>
        <c:scaling>
          <c:orientation val="minMax"/>
          <c:max val="1200"/>
        </c:scaling>
        <c:delete val="0"/>
        <c:axPos val="b"/>
        <c:title>
          <c:tx>
            <c:rich>
              <a:bodyPr/>
              <a:lstStyle/>
              <a:p>
                <a:pPr>
                  <a:defRPr sz="770" b="1" i="0" u="none" strike="noStrike" baseline="0">
                    <a:solidFill>
                      <a:srgbClr val="000000"/>
                    </a:solidFill>
                    <a:latin typeface="Arial CE"/>
                    <a:ea typeface="Arial CE"/>
                    <a:cs typeface="Arial CE"/>
                  </a:defRPr>
                </a:pPr>
                <a:r>
                  <a:rPr lang="hu-HU"/>
                  <a:t>Time (ms)</a:t>
                </a:r>
              </a:p>
            </c:rich>
          </c:tx>
          <c:layout>
            <c:manualLayout>
              <c:xMode val="edge"/>
              <c:yMode val="edge"/>
              <c:x val="0.4805194805194834"/>
              <c:y val="0.86454183266933426"/>
            </c:manualLayout>
          </c:layout>
          <c:overlay val="0"/>
          <c:spPr>
            <a:noFill/>
            <a:ln w="20580">
              <a:noFill/>
            </a:ln>
          </c:spPr>
        </c:title>
        <c:numFmt formatCode="General" sourceLinked="1"/>
        <c:majorTickMark val="out"/>
        <c:minorTickMark val="none"/>
        <c:tickLblPos val="nextTo"/>
        <c:spPr>
          <a:ln w="2572">
            <a:solidFill>
              <a:srgbClr val="000000"/>
            </a:solidFill>
            <a:prstDash val="solid"/>
          </a:ln>
        </c:spPr>
        <c:txPr>
          <a:bodyPr rot="0" vert="horz"/>
          <a:lstStyle/>
          <a:p>
            <a:pPr>
              <a:defRPr sz="770" b="0" i="0" u="none" strike="noStrike" baseline="0">
                <a:solidFill>
                  <a:srgbClr val="000000"/>
                </a:solidFill>
                <a:latin typeface="Arial CE"/>
                <a:ea typeface="Arial CE"/>
                <a:cs typeface="Arial CE"/>
              </a:defRPr>
            </a:pPr>
            <a:endParaRPr lang="hu-HU"/>
          </a:p>
        </c:txPr>
        <c:crossAx val="116463808"/>
        <c:crosses val="autoZero"/>
        <c:crossBetween val="midCat"/>
      </c:valAx>
      <c:valAx>
        <c:axId val="116463808"/>
        <c:scaling>
          <c:orientation val="minMax"/>
          <c:max val="3500"/>
          <c:min val="0"/>
        </c:scaling>
        <c:delete val="0"/>
        <c:axPos val="l"/>
        <c:title>
          <c:tx>
            <c:rich>
              <a:bodyPr/>
              <a:lstStyle/>
              <a:p>
                <a:pPr>
                  <a:defRPr sz="770" b="1" i="0" u="none" strike="noStrike" baseline="0">
                    <a:solidFill>
                      <a:srgbClr val="000000"/>
                    </a:solidFill>
                    <a:latin typeface="Arial CE"/>
                    <a:ea typeface="Arial CE"/>
                    <a:cs typeface="Arial CE"/>
                  </a:defRPr>
                </a:pPr>
                <a:r>
                  <a:rPr lang="hu-HU"/>
                  <a:t>Fz (N)</a:t>
                </a:r>
              </a:p>
            </c:rich>
          </c:tx>
          <c:layout>
            <c:manualLayout>
              <c:xMode val="edge"/>
              <c:yMode val="edge"/>
              <c:x val="2.3809523809523815E-2"/>
              <c:y val="0.33067729083665742"/>
            </c:manualLayout>
          </c:layout>
          <c:overlay val="0"/>
          <c:spPr>
            <a:noFill/>
            <a:ln w="20580">
              <a:noFill/>
            </a:ln>
          </c:spPr>
        </c:title>
        <c:numFmt formatCode="General" sourceLinked="1"/>
        <c:majorTickMark val="out"/>
        <c:minorTickMark val="none"/>
        <c:tickLblPos val="nextTo"/>
        <c:spPr>
          <a:ln w="2572">
            <a:solidFill>
              <a:srgbClr val="000000"/>
            </a:solidFill>
            <a:prstDash val="solid"/>
          </a:ln>
        </c:spPr>
        <c:txPr>
          <a:bodyPr rot="0" vert="horz"/>
          <a:lstStyle/>
          <a:p>
            <a:pPr>
              <a:defRPr sz="770" b="0" i="0" u="none" strike="noStrike" baseline="0">
                <a:solidFill>
                  <a:srgbClr val="000000"/>
                </a:solidFill>
                <a:latin typeface="Arial CE"/>
                <a:ea typeface="Arial CE"/>
                <a:cs typeface="Arial CE"/>
              </a:defRPr>
            </a:pPr>
            <a:endParaRPr lang="hu-HU"/>
          </a:p>
        </c:txPr>
        <c:crossAx val="116463232"/>
        <c:crosses val="autoZero"/>
        <c:crossBetween val="midCat"/>
      </c:valAx>
      <c:spPr>
        <a:noFill/>
        <a:ln w="10290">
          <a:solidFill>
            <a:srgbClr val="808080"/>
          </a:solidFill>
          <a:prstDash val="solid"/>
        </a:ln>
      </c:spPr>
    </c:plotArea>
    <c:plotVisOnly val="1"/>
    <c:dispBlanksAs val="gap"/>
    <c:showDLblsOverMax val="0"/>
  </c:chart>
  <c:spPr>
    <a:noFill/>
    <a:ln w="2572">
      <a:solidFill>
        <a:srgbClr val="000000"/>
      </a:solidFill>
      <a:prstDash val="solid"/>
    </a:ln>
  </c:spPr>
  <c:txPr>
    <a:bodyPr/>
    <a:lstStyle/>
    <a:p>
      <a:pPr>
        <a:defRPr sz="770" b="0" i="0" u="none" strike="noStrike" baseline="0">
          <a:solidFill>
            <a:srgbClr val="000000"/>
          </a:solidFill>
          <a:latin typeface="Arial CE"/>
          <a:ea typeface="Arial CE"/>
          <a:cs typeface="Arial CE"/>
        </a:defRPr>
      </a:pPr>
      <a:endParaRPr lang="hu-H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a:solidFill>
                <a:srgbClr val="FF0000"/>
              </a:solidFill>
            </a:ln>
          </c:spPr>
          <c:marker>
            <c:symbol val="none"/>
          </c:marker>
          <c:xVal>
            <c:numRef>
              <c:f>Munka2!$A$1:$A$841</c:f>
              <c:numCache>
                <c:formatCode>General</c:formatCode>
                <c:ptCount val="841"/>
                <c:pt idx="0">
                  <c:v>0</c:v>
                </c:pt>
                <c:pt idx="1">
                  <c:v>1.6700000000000021</c:v>
                </c:pt>
                <c:pt idx="2">
                  <c:v>3.3299999999999987</c:v>
                </c:pt>
                <c:pt idx="3">
                  <c:v>5</c:v>
                </c:pt>
                <c:pt idx="4">
                  <c:v>6.67</c:v>
                </c:pt>
                <c:pt idx="5">
                  <c:v>8.33</c:v>
                </c:pt>
                <c:pt idx="6">
                  <c:v>10</c:v>
                </c:pt>
                <c:pt idx="7">
                  <c:v>11.67</c:v>
                </c:pt>
                <c:pt idx="8">
                  <c:v>13.33</c:v>
                </c:pt>
                <c:pt idx="9">
                  <c:v>15</c:v>
                </c:pt>
                <c:pt idx="10">
                  <c:v>16.670000000000005</c:v>
                </c:pt>
                <c:pt idx="11">
                  <c:v>18.329999999999988</c:v>
                </c:pt>
                <c:pt idx="12">
                  <c:v>20</c:v>
                </c:pt>
                <c:pt idx="13">
                  <c:v>21.67</c:v>
                </c:pt>
                <c:pt idx="14">
                  <c:v>23.330000000000005</c:v>
                </c:pt>
                <c:pt idx="15">
                  <c:v>25</c:v>
                </c:pt>
                <c:pt idx="16">
                  <c:v>26.67</c:v>
                </c:pt>
                <c:pt idx="17">
                  <c:v>28.330000000000005</c:v>
                </c:pt>
                <c:pt idx="18">
                  <c:v>30</c:v>
                </c:pt>
                <c:pt idx="19">
                  <c:v>31.67</c:v>
                </c:pt>
                <c:pt idx="20">
                  <c:v>33.33</c:v>
                </c:pt>
                <c:pt idx="21">
                  <c:v>35</c:v>
                </c:pt>
                <c:pt idx="22">
                  <c:v>36.67</c:v>
                </c:pt>
                <c:pt idx="23">
                  <c:v>38.33</c:v>
                </c:pt>
                <c:pt idx="24">
                  <c:v>40</c:v>
                </c:pt>
                <c:pt idx="25">
                  <c:v>41.67</c:v>
                </c:pt>
                <c:pt idx="26">
                  <c:v>43.33</c:v>
                </c:pt>
                <c:pt idx="27">
                  <c:v>45</c:v>
                </c:pt>
                <c:pt idx="28">
                  <c:v>46.67</c:v>
                </c:pt>
                <c:pt idx="29">
                  <c:v>48.33</c:v>
                </c:pt>
                <c:pt idx="30">
                  <c:v>50</c:v>
                </c:pt>
                <c:pt idx="31">
                  <c:v>51.67</c:v>
                </c:pt>
                <c:pt idx="32">
                  <c:v>53.33</c:v>
                </c:pt>
                <c:pt idx="33">
                  <c:v>55</c:v>
                </c:pt>
                <c:pt idx="34">
                  <c:v>56.67</c:v>
                </c:pt>
                <c:pt idx="35">
                  <c:v>58.33</c:v>
                </c:pt>
                <c:pt idx="36">
                  <c:v>60</c:v>
                </c:pt>
                <c:pt idx="37">
                  <c:v>61.67</c:v>
                </c:pt>
                <c:pt idx="38">
                  <c:v>63.33</c:v>
                </c:pt>
                <c:pt idx="39">
                  <c:v>65</c:v>
                </c:pt>
                <c:pt idx="40">
                  <c:v>66.669999999999987</c:v>
                </c:pt>
                <c:pt idx="41">
                  <c:v>68.33</c:v>
                </c:pt>
                <c:pt idx="42">
                  <c:v>70</c:v>
                </c:pt>
                <c:pt idx="43">
                  <c:v>71.669999999999987</c:v>
                </c:pt>
                <c:pt idx="44">
                  <c:v>73.33</c:v>
                </c:pt>
                <c:pt idx="45">
                  <c:v>75</c:v>
                </c:pt>
                <c:pt idx="46">
                  <c:v>76.669999999999987</c:v>
                </c:pt>
                <c:pt idx="47">
                  <c:v>78.33</c:v>
                </c:pt>
                <c:pt idx="48">
                  <c:v>80</c:v>
                </c:pt>
                <c:pt idx="49">
                  <c:v>81.669999999999987</c:v>
                </c:pt>
                <c:pt idx="50">
                  <c:v>83.33</c:v>
                </c:pt>
                <c:pt idx="51">
                  <c:v>85</c:v>
                </c:pt>
                <c:pt idx="52">
                  <c:v>86.669999999999987</c:v>
                </c:pt>
                <c:pt idx="53">
                  <c:v>88.33</c:v>
                </c:pt>
                <c:pt idx="54">
                  <c:v>90</c:v>
                </c:pt>
                <c:pt idx="55">
                  <c:v>91.669999999999987</c:v>
                </c:pt>
                <c:pt idx="56">
                  <c:v>93.33</c:v>
                </c:pt>
                <c:pt idx="57">
                  <c:v>95</c:v>
                </c:pt>
                <c:pt idx="58">
                  <c:v>96.669999999999987</c:v>
                </c:pt>
                <c:pt idx="59">
                  <c:v>98.33</c:v>
                </c:pt>
                <c:pt idx="60">
                  <c:v>100</c:v>
                </c:pt>
                <c:pt idx="61">
                  <c:v>101.66999999999999</c:v>
                </c:pt>
                <c:pt idx="62">
                  <c:v>103.33</c:v>
                </c:pt>
                <c:pt idx="63">
                  <c:v>105</c:v>
                </c:pt>
                <c:pt idx="64">
                  <c:v>106.66999999999999</c:v>
                </c:pt>
                <c:pt idx="65">
                  <c:v>108.33</c:v>
                </c:pt>
                <c:pt idx="66">
                  <c:v>110</c:v>
                </c:pt>
                <c:pt idx="67">
                  <c:v>111.66999999999999</c:v>
                </c:pt>
                <c:pt idx="68">
                  <c:v>113.33</c:v>
                </c:pt>
                <c:pt idx="69">
                  <c:v>115</c:v>
                </c:pt>
                <c:pt idx="70">
                  <c:v>116.66999999999999</c:v>
                </c:pt>
                <c:pt idx="71">
                  <c:v>118.33</c:v>
                </c:pt>
                <c:pt idx="72">
                  <c:v>120</c:v>
                </c:pt>
                <c:pt idx="73">
                  <c:v>121.66999999999999</c:v>
                </c:pt>
                <c:pt idx="74">
                  <c:v>123.33</c:v>
                </c:pt>
                <c:pt idx="75">
                  <c:v>125</c:v>
                </c:pt>
                <c:pt idx="76">
                  <c:v>126.66999999999999</c:v>
                </c:pt>
                <c:pt idx="77">
                  <c:v>128.33000000000001</c:v>
                </c:pt>
                <c:pt idx="78">
                  <c:v>130</c:v>
                </c:pt>
                <c:pt idx="79">
                  <c:v>131.66999999999999</c:v>
                </c:pt>
                <c:pt idx="80">
                  <c:v>133.33000000000001</c:v>
                </c:pt>
                <c:pt idx="81">
                  <c:v>135</c:v>
                </c:pt>
                <c:pt idx="82">
                  <c:v>136.66999999999999</c:v>
                </c:pt>
                <c:pt idx="83">
                  <c:v>138.33000000000001</c:v>
                </c:pt>
                <c:pt idx="84">
                  <c:v>140</c:v>
                </c:pt>
                <c:pt idx="85">
                  <c:v>141.66999999999999</c:v>
                </c:pt>
                <c:pt idx="86">
                  <c:v>143.33000000000001</c:v>
                </c:pt>
                <c:pt idx="87">
                  <c:v>145</c:v>
                </c:pt>
                <c:pt idx="88">
                  <c:v>146.66999999999999</c:v>
                </c:pt>
                <c:pt idx="89">
                  <c:v>148.33000000000001</c:v>
                </c:pt>
                <c:pt idx="90">
                  <c:v>150</c:v>
                </c:pt>
                <c:pt idx="91">
                  <c:v>151.66999999999999</c:v>
                </c:pt>
                <c:pt idx="92">
                  <c:v>153.33000000000001</c:v>
                </c:pt>
                <c:pt idx="93">
                  <c:v>155</c:v>
                </c:pt>
                <c:pt idx="94">
                  <c:v>156.66999999999999</c:v>
                </c:pt>
                <c:pt idx="95">
                  <c:v>158.33000000000001</c:v>
                </c:pt>
                <c:pt idx="96">
                  <c:v>160</c:v>
                </c:pt>
                <c:pt idx="97">
                  <c:v>161.66999999999999</c:v>
                </c:pt>
                <c:pt idx="98">
                  <c:v>163.33000000000001</c:v>
                </c:pt>
                <c:pt idx="99">
                  <c:v>165</c:v>
                </c:pt>
                <c:pt idx="100">
                  <c:v>166.67</c:v>
                </c:pt>
                <c:pt idx="101">
                  <c:v>168.33</c:v>
                </c:pt>
                <c:pt idx="102">
                  <c:v>170</c:v>
                </c:pt>
                <c:pt idx="103">
                  <c:v>171.67</c:v>
                </c:pt>
                <c:pt idx="104">
                  <c:v>173.33</c:v>
                </c:pt>
                <c:pt idx="105">
                  <c:v>175</c:v>
                </c:pt>
                <c:pt idx="106">
                  <c:v>176.67</c:v>
                </c:pt>
                <c:pt idx="107">
                  <c:v>178.33</c:v>
                </c:pt>
                <c:pt idx="108">
                  <c:v>180</c:v>
                </c:pt>
                <c:pt idx="109">
                  <c:v>181.67</c:v>
                </c:pt>
                <c:pt idx="110">
                  <c:v>183.33</c:v>
                </c:pt>
                <c:pt idx="111">
                  <c:v>185</c:v>
                </c:pt>
                <c:pt idx="112">
                  <c:v>186.67</c:v>
                </c:pt>
                <c:pt idx="113">
                  <c:v>188.33</c:v>
                </c:pt>
                <c:pt idx="114">
                  <c:v>190</c:v>
                </c:pt>
                <c:pt idx="115">
                  <c:v>191.67</c:v>
                </c:pt>
                <c:pt idx="116">
                  <c:v>193.33</c:v>
                </c:pt>
                <c:pt idx="117">
                  <c:v>195</c:v>
                </c:pt>
                <c:pt idx="118">
                  <c:v>196.67</c:v>
                </c:pt>
                <c:pt idx="119">
                  <c:v>198.33</c:v>
                </c:pt>
                <c:pt idx="120">
                  <c:v>200</c:v>
                </c:pt>
                <c:pt idx="121">
                  <c:v>201.67</c:v>
                </c:pt>
                <c:pt idx="122">
                  <c:v>203.33</c:v>
                </c:pt>
                <c:pt idx="123">
                  <c:v>205</c:v>
                </c:pt>
                <c:pt idx="124">
                  <c:v>206.67</c:v>
                </c:pt>
                <c:pt idx="125">
                  <c:v>208.33</c:v>
                </c:pt>
                <c:pt idx="126">
                  <c:v>210</c:v>
                </c:pt>
                <c:pt idx="127">
                  <c:v>211.67</c:v>
                </c:pt>
                <c:pt idx="128">
                  <c:v>213.33</c:v>
                </c:pt>
                <c:pt idx="129">
                  <c:v>215</c:v>
                </c:pt>
                <c:pt idx="130">
                  <c:v>216.67</c:v>
                </c:pt>
                <c:pt idx="131">
                  <c:v>218.33</c:v>
                </c:pt>
                <c:pt idx="132">
                  <c:v>220</c:v>
                </c:pt>
                <c:pt idx="133">
                  <c:v>221.67</c:v>
                </c:pt>
                <c:pt idx="134">
                  <c:v>223.33</c:v>
                </c:pt>
                <c:pt idx="135">
                  <c:v>225</c:v>
                </c:pt>
                <c:pt idx="136">
                  <c:v>226.67</c:v>
                </c:pt>
                <c:pt idx="137">
                  <c:v>228.33</c:v>
                </c:pt>
                <c:pt idx="138">
                  <c:v>230</c:v>
                </c:pt>
                <c:pt idx="139">
                  <c:v>231.67</c:v>
                </c:pt>
                <c:pt idx="140">
                  <c:v>233.33</c:v>
                </c:pt>
                <c:pt idx="141">
                  <c:v>235</c:v>
                </c:pt>
                <c:pt idx="142">
                  <c:v>236.67</c:v>
                </c:pt>
                <c:pt idx="143">
                  <c:v>238.33</c:v>
                </c:pt>
                <c:pt idx="144">
                  <c:v>240</c:v>
                </c:pt>
                <c:pt idx="145">
                  <c:v>241.67</c:v>
                </c:pt>
                <c:pt idx="146">
                  <c:v>243.33</c:v>
                </c:pt>
                <c:pt idx="147">
                  <c:v>245</c:v>
                </c:pt>
                <c:pt idx="148">
                  <c:v>246.67</c:v>
                </c:pt>
                <c:pt idx="149">
                  <c:v>248.33</c:v>
                </c:pt>
                <c:pt idx="150">
                  <c:v>250</c:v>
                </c:pt>
                <c:pt idx="151">
                  <c:v>251.67</c:v>
                </c:pt>
                <c:pt idx="152">
                  <c:v>253.33</c:v>
                </c:pt>
                <c:pt idx="153">
                  <c:v>255</c:v>
                </c:pt>
                <c:pt idx="154">
                  <c:v>256.67</c:v>
                </c:pt>
                <c:pt idx="155">
                  <c:v>258.33</c:v>
                </c:pt>
                <c:pt idx="156">
                  <c:v>260</c:v>
                </c:pt>
                <c:pt idx="157">
                  <c:v>261.67</c:v>
                </c:pt>
                <c:pt idx="158">
                  <c:v>263.33</c:v>
                </c:pt>
                <c:pt idx="159">
                  <c:v>265</c:v>
                </c:pt>
                <c:pt idx="160">
                  <c:v>266.67</c:v>
                </c:pt>
                <c:pt idx="161">
                  <c:v>268.33</c:v>
                </c:pt>
                <c:pt idx="162">
                  <c:v>270</c:v>
                </c:pt>
                <c:pt idx="163">
                  <c:v>271.67</c:v>
                </c:pt>
                <c:pt idx="164">
                  <c:v>273.33</c:v>
                </c:pt>
                <c:pt idx="165">
                  <c:v>275</c:v>
                </c:pt>
                <c:pt idx="166">
                  <c:v>276.67</c:v>
                </c:pt>
                <c:pt idx="167">
                  <c:v>278.33</c:v>
                </c:pt>
                <c:pt idx="168">
                  <c:v>280</c:v>
                </c:pt>
                <c:pt idx="169">
                  <c:v>281.67</c:v>
                </c:pt>
                <c:pt idx="170">
                  <c:v>283.33</c:v>
                </c:pt>
                <c:pt idx="171">
                  <c:v>285</c:v>
                </c:pt>
                <c:pt idx="172">
                  <c:v>286.67</c:v>
                </c:pt>
                <c:pt idx="173">
                  <c:v>288.33</c:v>
                </c:pt>
                <c:pt idx="174">
                  <c:v>290</c:v>
                </c:pt>
                <c:pt idx="175">
                  <c:v>291.67</c:v>
                </c:pt>
                <c:pt idx="176">
                  <c:v>293.33</c:v>
                </c:pt>
                <c:pt idx="177">
                  <c:v>295</c:v>
                </c:pt>
                <c:pt idx="178">
                  <c:v>296.67</c:v>
                </c:pt>
                <c:pt idx="179">
                  <c:v>298.33</c:v>
                </c:pt>
                <c:pt idx="180">
                  <c:v>300</c:v>
                </c:pt>
                <c:pt idx="181">
                  <c:v>301.67</c:v>
                </c:pt>
                <c:pt idx="182">
                  <c:v>303.33</c:v>
                </c:pt>
                <c:pt idx="183">
                  <c:v>305</c:v>
                </c:pt>
                <c:pt idx="184">
                  <c:v>306.67</c:v>
                </c:pt>
                <c:pt idx="185">
                  <c:v>308.33</c:v>
                </c:pt>
                <c:pt idx="186">
                  <c:v>310</c:v>
                </c:pt>
                <c:pt idx="187">
                  <c:v>311.67</c:v>
                </c:pt>
                <c:pt idx="188">
                  <c:v>313.33</c:v>
                </c:pt>
                <c:pt idx="189">
                  <c:v>315</c:v>
                </c:pt>
                <c:pt idx="190">
                  <c:v>316.67</c:v>
                </c:pt>
                <c:pt idx="191">
                  <c:v>318.33</c:v>
                </c:pt>
                <c:pt idx="192">
                  <c:v>320</c:v>
                </c:pt>
                <c:pt idx="193">
                  <c:v>321.67</c:v>
                </c:pt>
                <c:pt idx="194">
                  <c:v>323.33</c:v>
                </c:pt>
                <c:pt idx="195">
                  <c:v>325</c:v>
                </c:pt>
                <c:pt idx="196">
                  <c:v>326.67</c:v>
                </c:pt>
                <c:pt idx="197">
                  <c:v>328.33</c:v>
                </c:pt>
                <c:pt idx="198">
                  <c:v>330</c:v>
                </c:pt>
                <c:pt idx="199">
                  <c:v>331.67</c:v>
                </c:pt>
                <c:pt idx="200">
                  <c:v>333.33</c:v>
                </c:pt>
                <c:pt idx="201">
                  <c:v>335</c:v>
                </c:pt>
                <c:pt idx="202">
                  <c:v>336.67</c:v>
                </c:pt>
                <c:pt idx="203">
                  <c:v>338.33</c:v>
                </c:pt>
                <c:pt idx="204">
                  <c:v>340</c:v>
                </c:pt>
                <c:pt idx="205">
                  <c:v>341.67</c:v>
                </c:pt>
                <c:pt idx="206">
                  <c:v>343.33</c:v>
                </c:pt>
                <c:pt idx="207">
                  <c:v>345</c:v>
                </c:pt>
                <c:pt idx="208">
                  <c:v>346.67</c:v>
                </c:pt>
                <c:pt idx="209">
                  <c:v>348.33</c:v>
                </c:pt>
                <c:pt idx="210">
                  <c:v>350</c:v>
                </c:pt>
                <c:pt idx="211">
                  <c:v>351.67</c:v>
                </c:pt>
                <c:pt idx="212">
                  <c:v>353.33</c:v>
                </c:pt>
                <c:pt idx="213">
                  <c:v>355</c:v>
                </c:pt>
                <c:pt idx="214">
                  <c:v>356.67</c:v>
                </c:pt>
                <c:pt idx="215">
                  <c:v>358.33</c:v>
                </c:pt>
                <c:pt idx="216">
                  <c:v>360</c:v>
                </c:pt>
                <c:pt idx="217">
                  <c:v>361.67</c:v>
                </c:pt>
                <c:pt idx="218">
                  <c:v>363.33</c:v>
                </c:pt>
                <c:pt idx="219">
                  <c:v>365</c:v>
                </c:pt>
                <c:pt idx="220">
                  <c:v>366.67</c:v>
                </c:pt>
                <c:pt idx="221">
                  <c:v>368.33</c:v>
                </c:pt>
                <c:pt idx="222">
                  <c:v>370</c:v>
                </c:pt>
                <c:pt idx="223">
                  <c:v>371.67</c:v>
                </c:pt>
                <c:pt idx="224">
                  <c:v>373.33</c:v>
                </c:pt>
                <c:pt idx="225">
                  <c:v>375</c:v>
                </c:pt>
                <c:pt idx="226">
                  <c:v>376.67</c:v>
                </c:pt>
                <c:pt idx="227">
                  <c:v>378.33</c:v>
                </c:pt>
                <c:pt idx="228">
                  <c:v>380</c:v>
                </c:pt>
                <c:pt idx="229">
                  <c:v>381.67</c:v>
                </c:pt>
                <c:pt idx="230">
                  <c:v>383.33</c:v>
                </c:pt>
                <c:pt idx="231">
                  <c:v>385</c:v>
                </c:pt>
                <c:pt idx="232">
                  <c:v>386.67</c:v>
                </c:pt>
                <c:pt idx="233">
                  <c:v>388.33</c:v>
                </c:pt>
                <c:pt idx="234">
                  <c:v>390</c:v>
                </c:pt>
                <c:pt idx="235">
                  <c:v>391.67</c:v>
                </c:pt>
                <c:pt idx="236">
                  <c:v>393.33</c:v>
                </c:pt>
                <c:pt idx="237">
                  <c:v>395</c:v>
                </c:pt>
                <c:pt idx="238">
                  <c:v>396.67</c:v>
                </c:pt>
                <c:pt idx="239">
                  <c:v>398.33</c:v>
                </c:pt>
                <c:pt idx="240">
                  <c:v>400</c:v>
                </c:pt>
                <c:pt idx="241">
                  <c:v>401.67</c:v>
                </c:pt>
                <c:pt idx="242">
                  <c:v>403.33</c:v>
                </c:pt>
                <c:pt idx="243">
                  <c:v>405</c:v>
                </c:pt>
                <c:pt idx="244">
                  <c:v>406.67</c:v>
                </c:pt>
                <c:pt idx="245">
                  <c:v>408.33</c:v>
                </c:pt>
                <c:pt idx="246">
                  <c:v>410</c:v>
                </c:pt>
                <c:pt idx="247">
                  <c:v>411.67</c:v>
                </c:pt>
                <c:pt idx="248">
                  <c:v>413.33</c:v>
                </c:pt>
                <c:pt idx="249">
                  <c:v>415</c:v>
                </c:pt>
                <c:pt idx="250">
                  <c:v>416.67</c:v>
                </c:pt>
                <c:pt idx="251">
                  <c:v>418.33</c:v>
                </c:pt>
                <c:pt idx="252">
                  <c:v>420</c:v>
                </c:pt>
                <c:pt idx="253">
                  <c:v>421.67</c:v>
                </c:pt>
                <c:pt idx="254">
                  <c:v>423.33</c:v>
                </c:pt>
                <c:pt idx="255">
                  <c:v>425</c:v>
                </c:pt>
                <c:pt idx="256">
                  <c:v>426.67</c:v>
                </c:pt>
                <c:pt idx="257">
                  <c:v>428.33</c:v>
                </c:pt>
                <c:pt idx="258">
                  <c:v>430</c:v>
                </c:pt>
                <c:pt idx="259">
                  <c:v>431.67</c:v>
                </c:pt>
                <c:pt idx="260">
                  <c:v>433.33</c:v>
                </c:pt>
                <c:pt idx="261">
                  <c:v>435</c:v>
                </c:pt>
                <c:pt idx="262">
                  <c:v>436.67</c:v>
                </c:pt>
                <c:pt idx="263">
                  <c:v>438.33</c:v>
                </c:pt>
                <c:pt idx="264">
                  <c:v>440</c:v>
                </c:pt>
                <c:pt idx="265">
                  <c:v>441.67</c:v>
                </c:pt>
                <c:pt idx="266">
                  <c:v>443.33</c:v>
                </c:pt>
                <c:pt idx="267">
                  <c:v>445</c:v>
                </c:pt>
                <c:pt idx="268">
                  <c:v>446.67</c:v>
                </c:pt>
                <c:pt idx="269">
                  <c:v>448.33</c:v>
                </c:pt>
                <c:pt idx="270">
                  <c:v>450</c:v>
                </c:pt>
                <c:pt idx="271">
                  <c:v>451.67</c:v>
                </c:pt>
                <c:pt idx="272">
                  <c:v>453.33</c:v>
                </c:pt>
                <c:pt idx="273">
                  <c:v>455</c:v>
                </c:pt>
                <c:pt idx="274">
                  <c:v>456.67</c:v>
                </c:pt>
                <c:pt idx="275">
                  <c:v>458.33</c:v>
                </c:pt>
                <c:pt idx="276">
                  <c:v>460</c:v>
                </c:pt>
                <c:pt idx="277">
                  <c:v>461.67</c:v>
                </c:pt>
                <c:pt idx="278">
                  <c:v>463.33</c:v>
                </c:pt>
                <c:pt idx="279">
                  <c:v>465</c:v>
                </c:pt>
                <c:pt idx="280">
                  <c:v>466.67</c:v>
                </c:pt>
                <c:pt idx="281">
                  <c:v>468.33</c:v>
                </c:pt>
                <c:pt idx="282">
                  <c:v>470</c:v>
                </c:pt>
                <c:pt idx="283">
                  <c:v>471.67</c:v>
                </c:pt>
                <c:pt idx="284">
                  <c:v>473.33</c:v>
                </c:pt>
                <c:pt idx="285">
                  <c:v>475</c:v>
                </c:pt>
                <c:pt idx="286">
                  <c:v>476.67</c:v>
                </c:pt>
                <c:pt idx="287">
                  <c:v>478.33</c:v>
                </c:pt>
                <c:pt idx="288">
                  <c:v>480</c:v>
                </c:pt>
                <c:pt idx="289">
                  <c:v>481.67</c:v>
                </c:pt>
                <c:pt idx="290">
                  <c:v>483.33</c:v>
                </c:pt>
                <c:pt idx="291">
                  <c:v>485</c:v>
                </c:pt>
                <c:pt idx="292">
                  <c:v>486.67</c:v>
                </c:pt>
                <c:pt idx="293">
                  <c:v>488.33</c:v>
                </c:pt>
                <c:pt idx="294">
                  <c:v>490</c:v>
                </c:pt>
                <c:pt idx="295">
                  <c:v>491.67</c:v>
                </c:pt>
                <c:pt idx="296">
                  <c:v>493.33</c:v>
                </c:pt>
                <c:pt idx="297">
                  <c:v>495</c:v>
                </c:pt>
                <c:pt idx="298">
                  <c:v>496.67</c:v>
                </c:pt>
                <c:pt idx="299">
                  <c:v>498.33</c:v>
                </c:pt>
                <c:pt idx="300">
                  <c:v>500</c:v>
                </c:pt>
                <c:pt idx="301">
                  <c:v>501.67</c:v>
                </c:pt>
                <c:pt idx="302">
                  <c:v>503.33</c:v>
                </c:pt>
                <c:pt idx="303">
                  <c:v>505</c:v>
                </c:pt>
                <c:pt idx="304">
                  <c:v>506.67</c:v>
                </c:pt>
                <c:pt idx="305">
                  <c:v>508.33</c:v>
                </c:pt>
                <c:pt idx="306">
                  <c:v>510</c:v>
                </c:pt>
                <c:pt idx="307">
                  <c:v>511.67</c:v>
                </c:pt>
                <c:pt idx="308">
                  <c:v>513.32999999999947</c:v>
                </c:pt>
                <c:pt idx="309">
                  <c:v>515</c:v>
                </c:pt>
                <c:pt idx="310">
                  <c:v>516.66999999999996</c:v>
                </c:pt>
                <c:pt idx="311">
                  <c:v>518.32999999999947</c:v>
                </c:pt>
                <c:pt idx="312">
                  <c:v>520</c:v>
                </c:pt>
                <c:pt idx="313">
                  <c:v>521.66999999999996</c:v>
                </c:pt>
                <c:pt idx="314">
                  <c:v>523.32999999999947</c:v>
                </c:pt>
                <c:pt idx="315">
                  <c:v>525</c:v>
                </c:pt>
                <c:pt idx="316">
                  <c:v>526.66999999999996</c:v>
                </c:pt>
                <c:pt idx="317">
                  <c:v>528.32999999999947</c:v>
                </c:pt>
                <c:pt idx="318">
                  <c:v>530</c:v>
                </c:pt>
                <c:pt idx="319">
                  <c:v>531.66999999999996</c:v>
                </c:pt>
                <c:pt idx="320">
                  <c:v>533.32999999999947</c:v>
                </c:pt>
                <c:pt idx="321">
                  <c:v>535</c:v>
                </c:pt>
                <c:pt idx="322">
                  <c:v>536.66999999999996</c:v>
                </c:pt>
                <c:pt idx="323">
                  <c:v>538.32999999999947</c:v>
                </c:pt>
                <c:pt idx="324">
                  <c:v>540</c:v>
                </c:pt>
                <c:pt idx="325">
                  <c:v>541.66999999999996</c:v>
                </c:pt>
                <c:pt idx="326">
                  <c:v>543.32999999999947</c:v>
                </c:pt>
                <c:pt idx="327">
                  <c:v>545</c:v>
                </c:pt>
                <c:pt idx="328">
                  <c:v>546.66999999999996</c:v>
                </c:pt>
                <c:pt idx="329">
                  <c:v>548.32999999999947</c:v>
                </c:pt>
                <c:pt idx="330">
                  <c:v>550</c:v>
                </c:pt>
                <c:pt idx="331">
                  <c:v>551.66999999999996</c:v>
                </c:pt>
                <c:pt idx="332">
                  <c:v>553.32999999999947</c:v>
                </c:pt>
                <c:pt idx="333">
                  <c:v>555</c:v>
                </c:pt>
                <c:pt idx="334">
                  <c:v>556.66999999999996</c:v>
                </c:pt>
                <c:pt idx="335">
                  <c:v>558.32999999999947</c:v>
                </c:pt>
                <c:pt idx="336">
                  <c:v>560</c:v>
                </c:pt>
                <c:pt idx="337">
                  <c:v>561.66999999999996</c:v>
                </c:pt>
                <c:pt idx="338">
                  <c:v>563.32999999999947</c:v>
                </c:pt>
                <c:pt idx="339">
                  <c:v>565</c:v>
                </c:pt>
                <c:pt idx="340">
                  <c:v>566.66999999999996</c:v>
                </c:pt>
                <c:pt idx="341">
                  <c:v>568.32999999999947</c:v>
                </c:pt>
                <c:pt idx="342">
                  <c:v>570</c:v>
                </c:pt>
                <c:pt idx="343">
                  <c:v>571.66999999999996</c:v>
                </c:pt>
                <c:pt idx="344">
                  <c:v>573.32999999999947</c:v>
                </c:pt>
                <c:pt idx="345">
                  <c:v>575</c:v>
                </c:pt>
                <c:pt idx="346">
                  <c:v>576.66999999999996</c:v>
                </c:pt>
                <c:pt idx="347">
                  <c:v>578.32999999999947</c:v>
                </c:pt>
                <c:pt idx="348">
                  <c:v>580</c:v>
                </c:pt>
                <c:pt idx="349">
                  <c:v>581.66999999999996</c:v>
                </c:pt>
                <c:pt idx="350">
                  <c:v>583.32999999999947</c:v>
                </c:pt>
                <c:pt idx="351">
                  <c:v>585</c:v>
                </c:pt>
                <c:pt idx="352">
                  <c:v>586.66999999999996</c:v>
                </c:pt>
                <c:pt idx="353">
                  <c:v>588.32999999999947</c:v>
                </c:pt>
                <c:pt idx="354">
                  <c:v>590</c:v>
                </c:pt>
                <c:pt idx="355">
                  <c:v>591.66999999999996</c:v>
                </c:pt>
                <c:pt idx="356">
                  <c:v>593.32999999999947</c:v>
                </c:pt>
                <c:pt idx="357">
                  <c:v>595</c:v>
                </c:pt>
                <c:pt idx="358">
                  <c:v>596.66999999999996</c:v>
                </c:pt>
                <c:pt idx="359">
                  <c:v>598.32999999999947</c:v>
                </c:pt>
                <c:pt idx="360">
                  <c:v>600</c:v>
                </c:pt>
                <c:pt idx="361">
                  <c:v>601.66999999999996</c:v>
                </c:pt>
                <c:pt idx="362">
                  <c:v>603.32999999999947</c:v>
                </c:pt>
                <c:pt idx="363">
                  <c:v>605</c:v>
                </c:pt>
                <c:pt idx="364">
                  <c:v>606.66999999999996</c:v>
                </c:pt>
                <c:pt idx="365">
                  <c:v>608.32999999999947</c:v>
                </c:pt>
                <c:pt idx="366">
                  <c:v>610</c:v>
                </c:pt>
                <c:pt idx="367">
                  <c:v>611.66999999999996</c:v>
                </c:pt>
                <c:pt idx="368">
                  <c:v>613.32999999999947</c:v>
                </c:pt>
                <c:pt idx="369">
                  <c:v>615</c:v>
                </c:pt>
                <c:pt idx="370">
                  <c:v>616.66999999999996</c:v>
                </c:pt>
                <c:pt idx="371">
                  <c:v>618.32999999999947</c:v>
                </c:pt>
                <c:pt idx="372">
                  <c:v>620</c:v>
                </c:pt>
                <c:pt idx="373">
                  <c:v>621.66999999999996</c:v>
                </c:pt>
                <c:pt idx="374">
                  <c:v>623.32999999999947</c:v>
                </c:pt>
                <c:pt idx="375">
                  <c:v>625</c:v>
                </c:pt>
                <c:pt idx="376">
                  <c:v>626.66999999999996</c:v>
                </c:pt>
                <c:pt idx="377">
                  <c:v>628.32999999999947</c:v>
                </c:pt>
                <c:pt idx="378">
                  <c:v>630</c:v>
                </c:pt>
                <c:pt idx="379">
                  <c:v>631.66999999999996</c:v>
                </c:pt>
                <c:pt idx="380">
                  <c:v>633.32999999999947</c:v>
                </c:pt>
                <c:pt idx="381">
                  <c:v>635</c:v>
                </c:pt>
                <c:pt idx="382">
                  <c:v>636.66999999999996</c:v>
                </c:pt>
                <c:pt idx="383">
                  <c:v>638.32999999999947</c:v>
                </c:pt>
                <c:pt idx="384">
                  <c:v>640</c:v>
                </c:pt>
                <c:pt idx="385">
                  <c:v>641.66999999999996</c:v>
                </c:pt>
                <c:pt idx="386">
                  <c:v>643.32999999999947</c:v>
                </c:pt>
                <c:pt idx="387">
                  <c:v>645</c:v>
                </c:pt>
                <c:pt idx="388">
                  <c:v>646.66999999999996</c:v>
                </c:pt>
                <c:pt idx="389">
                  <c:v>648.32999999999947</c:v>
                </c:pt>
                <c:pt idx="390">
                  <c:v>650</c:v>
                </c:pt>
                <c:pt idx="391">
                  <c:v>651.66999999999996</c:v>
                </c:pt>
                <c:pt idx="392">
                  <c:v>653.32999999999947</c:v>
                </c:pt>
                <c:pt idx="393">
                  <c:v>655</c:v>
                </c:pt>
                <c:pt idx="394">
                  <c:v>656.67000000000053</c:v>
                </c:pt>
                <c:pt idx="395">
                  <c:v>658.32999999999947</c:v>
                </c:pt>
                <c:pt idx="396">
                  <c:v>660</c:v>
                </c:pt>
                <c:pt idx="397">
                  <c:v>661.67000000000053</c:v>
                </c:pt>
                <c:pt idx="398">
                  <c:v>663.32999999999947</c:v>
                </c:pt>
                <c:pt idx="399">
                  <c:v>665</c:v>
                </c:pt>
                <c:pt idx="400">
                  <c:v>666.67000000000053</c:v>
                </c:pt>
                <c:pt idx="401">
                  <c:v>668.32999999999947</c:v>
                </c:pt>
                <c:pt idx="402">
                  <c:v>670</c:v>
                </c:pt>
                <c:pt idx="403">
                  <c:v>671.67000000000053</c:v>
                </c:pt>
                <c:pt idx="404">
                  <c:v>673.32999999999947</c:v>
                </c:pt>
                <c:pt idx="405">
                  <c:v>675</c:v>
                </c:pt>
                <c:pt idx="406">
                  <c:v>676.67000000000053</c:v>
                </c:pt>
                <c:pt idx="407">
                  <c:v>678.32999999999947</c:v>
                </c:pt>
                <c:pt idx="408">
                  <c:v>680</c:v>
                </c:pt>
                <c:pt idx="409">
                  <c:v>681.67000000000053</c:v>
                </c:pt>
                <c:pt idx="410">
                  <c:v>683.32999999999947</c:v>
                </c:pt>
                <c:pt idx="411">
                  <c:v>685</c:v>
                </c:pt>
                <c:pt idx="412">
                  <c:v>686.67000000000053</c:v>
                </c:pt>
                <c:pt idx="413">
                  <c:v>688.32999999999947</c:v>
                </c:pt>
                <c:pt idx="414">
                  <c:v>690</c:v>
                </c:pt>
                <c:pt idx="415">
                  <c:v>691.67000000000053</c:v>
                </c:pt>
                <c:pt idx="416">
                  <c:v>693.32999999999947</c:v>
                </c:pt>
                <c:pt idx="417">
                  <c:v>695</c:v>
                </c:pt>
                <c:pt idx="418">
                  <c:v>696.67000000000053</c:v>
                </c:pt>
                <c:pt idx="419">
                  <c:v>698.32999999999947</c:v>
                </c:pt>
                <c:pt idx="420">
                  <c:v>700</c:v>
                </c:pt>
                <c:pt idx="421">
                  <c:v>701.67000000000053</c:v>
                </c:pt>
                <c:pt idx="422">
                  <c:v>703.32999999999947</c:v>
                </c:pt>
                <c:pt idx="423">
                  <c:v>705</c:v>
                </c:pt>
                <c:pt idx="424">
                  <c:v>706.67000000000053</c:v>
                </c:pt>
                <c:pt idx="425">
                  <c:v>708.32999999999947</c:v>
                </c:pt>
                <c:pt idx="426">
                  <c:v>710</c:v>
                </c:pt>
                <c:pt idx="427">
                  <c:v>711.67000000000053</c:v>
                </c:pt>
                <c:pt idx="428">
                  <c:v>713.32999999999947</c:v>
                </c:pt>
                <c:pt idx="429">
                  <c:v>715</c:v>
                </c:pt>
                <c:pt idx="430">
                  <c:v>716.67000000000053</c:v>
                </c:pt>
                <c:pt idx="431">
                  <c:v>718.32999999999947</c:v>
                </c:pt>
                <c:pt idx="432">
                  <c:v>720</c:v>
                </c:pt>
                <c:pt idx="433">
                  <c:v>721.67000000000053</c:v>
                </c:pt>
                <c:pt idx="434">
                  <c:v>723.32999999999947</c:v>
                </c:pt>
                <c:pt idx="435">
                  <c:v>725</c:v>
                </c:pt>
                <c:pt idx="436">
                  <c:v>726.67000000000053</c:v>
                </c:pt>
                <c:pt idx="437">
                  <c:v>728.32999999999947</c:v>
                </c:pt>
                <c:pt idx="438">
                  <c:v>730</c:v>
                </c:pt>
                <c:pt idx="439">
                  <c:v>731.67000000000053</c:v>
                </c:pt>
                <c:pt idx="440">
                  <c:v>733.32999999999947</c:v>
                </c:pt>
                <c:pt idx="441">
                  <c:v>735</c:v>
                </c:pt>
                <c:pt idx="442">
                  <c:v>736.67000000000053</c:v>
                </c:pt>
                <c:pt idx="443">
                  <c:v>738.32999999999947</c:v>
                </c:pt>
                <c:pt idx="444">
                  <c:v>740</c:v>
                </c:pt>
                <c:pt idx="445">
                  <c:v>741.67000000000053</c:v>
                </c:pt>
                <c:pt idx="446">
                  <c:v>743.32999999999947</c:v>
                </c:pt>
                <c:pt idx="447">
                  <c:v>745</c:v>
                </c:pt>
                <c:pt idx="448">
                  <c:v>746.67000000000053</c:v>
                </c:pt>
                <c:pt idx="449">
                  <c:v>748.32999999999947</c:v>
                </c:pt>
                <c:pt idx="450">
                  <c:v>750</c:v>
                </c:pt>
                <c:pt idx="451">
                  <c:v>751.67000000000053</c:v>
                </c:pt>
                <c:pt idx="452">
                  <c:v>753.32999999999947</c:v>
                </c:pt>
                <c:pt idx="453">
                  <c:v>755</c:v>
                </c:pt>
                <c:pt idx="454">
                  <c:v>756.67000000000053</c:v>
                </c:pt>
                <c:pt idx="455">
                  <c:v>758.32999999999947</c:v>
                </c:pt>
                <c:pt idx="456">
                  <c:v>760</c:v>
                </c:pt>
                <c:pt idx="457">
                  <c:v>761.67000000000053</c:v>
                </c:pt>
                <c:pt idx="458">
                  <c:v>763.32999999999947</c:v>
                </c:pt>
                <c:pt idx="459">
                  <c:v>765</c:v>
                </c:pt>
                <c:pt idx="460">
                  <c:v>766.67000000000053</c:v>
                </c:pt>
                <c:pt idx="461">
                  <c:v>768.32999999999947</c:v>
                </c:pt>
                <c:pt idx="462">
                  <c:v>770</c:v>
                </c:pt>
                <c:pt idx="463">
                  <c:v>771.67000000000053</c:v>
                </c:pt>
                <c:pt idx="464">
                  <c:v>773.32999999999947</c:v>
                </c:pt>
                <c:pt idx="465">
                  <c:v>775</c:v>
                </c:pt>
                <c:pt idx="466">
                  <c:v>776.67000000000053</c:v>
                </c:pt>
                <c:pt idx="467">
                  <c:v>778.32999999999947</c:v>
                </c:pt>
                <c:pt idx="468">
                  <c:v>780</c:v>
                </c:pt>
                <c:pt idx="469">
                  <c:v>781.67000000000053</c:v>
                </c:pt>
                <c:pt idx="470">
                  <c:v>783.32999999999947</c:v>
                </c:pt>
                <c:pt idx="471">
                  <c:v>785</c:v>
                </c:pt>
                <c:pt idx="472">
                  <c:v>786.67000000000053</c:v>
                </c:pt>
                <c:pt idx="473">
                  <c:v>788.32999999999947</c:v>
                </c:pt>
                <c:pt idx="474">
                  <c:v>790</c:v>
                </c:pt>
                <c:pt idx="475">
                  <c:v>791.67000000000053</c:v>
                </c:pt>
                <c:pt idx="476">
                  <c:v>793.32999999999947</c:v>
                </c:pt>
                <c:pt idx="477">
                  <c:v>795</c:v>
                </c:pt>
                <c:pt idx="478">
                  <c:v>796.67000000000053</c:v>
                </c:pt>
                <c:pt idx="479">
                  <c:v>798.32999999999947</c:v>
                </c:pt>
                <c:pt idx="480">
                  <c:v>800</c:v>
                </c:pt>
                <c:pt idx="481">
                  <c:v>801.67000000000053</c:v>
                </c:pt>
                <c:pt idx="482">
                  <c:v>803.32999999999947</c:v>
                </c:pt>
                <c:pt idx="483">
                  <c:v>805</c:v>
                </c:pt>
                <c:pt idx="484">
                  <c:v>806.67000000000053</c:v>
                </c:pt>
                <c:pt idx="485">
                  <c:v>808.32999999999947</c:v>
                </c:pt>
                <c:pt idx="486">
                  <c:v>810</c:v>
                </c:pt>
                <c:pt idx="487">
                  <c:v>811.67000000000053</c:v>
                </c:pt>
                <c:pt idx="488">
                  <c:v>813.32999999999947</c:v>
                </c:pt>
                <c:pt idx="489">
                  <c:v>815</c:v>
                </c:pt>
                <c:pt idx="490">
                  <c:v>816.67000000000053</c:v>
                </c:pt>
                <c:pt idx="491">
                  <c:v>818.32999999999947</c:v>
                </c:pt>
                <c:pt idx="492">
                  <c:v>820</c:v>
                </c:pt>
                <c:pt idx="493">
                  <c:v>821.67000000000053</c:v>
                </c:pt>
                <c:pt idx="494">
                  <c:v>823.32999999999947</c:v>
                </c:pt>
                <c:pt idx="495">
                  <c:v>825</c:v>
                </c:pt>
                <c:pt idx="496">
                  <c:v>826.67000000000053</c:v>
                </c:pt>
                <c:pt idx="497">
                  <c:v>828.32999999999947</c:v>
                </c:pt>
                <c:pt idx="498">
                  <c:v>830</c:v>
                </c:pt>
                <c:pt idx="499">
                  <c:v>831.67000000000053</c:v>
                </c:pt>
                <c:pt idx="500">
                  <c:v>833.32999999999947</c:v>
                </c:pt>
                <c:pt idx="501">
                  <c:v>835</c:v>
                </c:pt>
                <c:pt idx="502">
                  <c:v>836.67000000000053</c:v>
                </c:pt>
                <c:pt idx="503">
                  <c:v>838.32999999999947</c:v>
                </c:pt>
                <c:pt idx="504">
                  <c:v>840</c:v>
                </c:pt>
                <c:pt idx="505">
                  <c:v>841.67000000000053</c:v>
                </c:pt>
                <c:pt idx="506">
                  <c:v>843.32999999999947</c:v>
                </c:pt>
                <c:pt idx="507">
                  <c:v>845</c:v>
                </c:pt>
                <c:pt idx="508">
                  <c:v>846.67000000000053</c:v>
                </c:pt>
                <c:pt idx="509">
                  <c:v>848.32999999999947</c:v>
                </c:pt>
                <c:pt idx="510">
                  <c:v>850</c:v>
                </c:pt>
                <c:pt idx="511">
                  <c:v>851.67000000000053</c:v>
                </c:pt>
                <c:pt idx="512">
                  <c:v>853.32999999999947</c:v>
                </c:pt>
                <c:pt idx="513">
                  <c:v>855</c:v>
                </c:pt>
                <c:pt idx="514">
                  <c:v>856.67000000000053</c:v>
                </c:pt>
                <c:pt idx="515">
                  <c:v>858.32999999999947</c:v>
                </c:pt>
                <c:pt idx="516">
                  <c:v>860</c:v>
                </c:pt>
                <c:pt idx="517">
                  <c:v>861.67000000000053</c:v>
                </c:pt>
                <c:pt idx="518">
                  <c:v>863.32999999999947</c:v>
                </c:pt>
                <c:pt idx="519">
                  <c:v>865</c:v>
                </c:pt>
                <c:pt idx="520">
                  <c:v>866.67000000000053</c:v>
                </c:pt>
                <c:pt idx="521">
                  <c:v>868.32999999999947</c:v>
                </c:pt>
                <c:pt idx="522">
                  <c:v>870</c:v>
                </c:pt>
                <c:pt idx="523">
                  <c:v>871.67000000000053</c:v>
                </c:pt>
                <c:pt idx="524">
                  <c:v>873.32999999999947</c:v>
                </c:pt>
                <c:pt idx="525">
                  <c:v>875</c:v>
                </c:pt>
                <c:pt idx="526">
                  <c:v>876.67000000000053</c:v>
                </c:pt>
                <c:pt idx="527">
                  <c:v>878.32999999999947</c:v>
                </c:pt>
                <c:pt idx="528">
                  <c:v>880</c:v>
                </c:pt>
                <c:pt idx="529">
                  <c:v>881.67000000000053</c:v>
                </c:pt>
                <c:pt idx="530">
                  <c:v>883.32999999999947</c:v>
                </c:pt>
                <c:pt idx="531">
                  <c:v>885</c:v>
                </c:pt>
                <c:pt idx="532">
                  <c:v>886.67000000000053</c:v>
                </c:pt>
                <c:pt idx="533">
                  <c:v>888.32999999999947</c:v>
                </c:pt>
                <c:pt idx="534">
                  <c:v>890</c:v>
                </c:pt>
                <c:pt idx="535">
                  <c:v>891.67000000000053</c:v>
                </c:pt>
                <c:pt idx="536">
                  <c:v>893.32999999999947</c:v>
                </c:pt>
                <c:pt idx="537">
                  <c:v>895</c:v>
                </c:pt>
                <c:pt idx="538">
                  <c:v>896.67000000000053</c:v>
                </c:pt>
                <c:pt idx="539">
                  <c:v>898.32999999999947</c:v>
                </c:pt>
                <c:pt idx="540">
                  <c:v>900</c:v>
                </c:pt>
                <c:pt idx="541">
                  <c:v>901.67000000000053</c:v>
                </c:pt>
                <c:pt idx="542">
                  <c:v>903.32999999999947</c:v>
                </c:pt>
                <c:pt idx="543">
                  <c:v>905</c:v>
                </c:pt>
                <c:pt idx="544">
                  <c:v>906.67000000000053</c:v>
                </c:pt>
                <c:pt idx="545">
                  <c:v>908.32999999999947</c:v>
                </c:pt>
                <c:pt idx="546">
                  <c:v>910</c:v>
                </c:pt>
                <c:pt idx="547">
                  <c:v>911.67000000000053</c:v>
                </c:pt>
                <c:pt idx="548">
                  <c:v>913.32999999999947</c:v>
                </c:pt>
                <c:pt idx="549">
                  <c:v>915</c:v>
                </c:pt>
                <c:pt idx="550">
                  <c:v>916.67000000000053</c:v>
                </c:pt>
                <c:pt idx="551">
                  <c:v>918.32999999999947</c:v>
                </c:pt>
                <c:pt idx="552">
                  <c:v>920</c:v>
                </c:pt>
                <c:pt idx="553">
                  <c:v>921.67000000000053</c:v>
                </c:pt>
                <c:pt idx="554">
                  <c:v>923.32999999999947</c:v>
                </c:pt>
                <c:pt idx="555">
                  <c:v>925</c:v>
                </c:pt>
                <c:pt idx="556">
                  <c:v>926.67000000000053</c:v>
                </c:pt>
                <c:pt idx="557">
                  <c:v>928.32999999999947</c:v>
                </c:pt>
                <c:pt idx="558">
                  <c:v>930</c:v>
                </c:pt>
                <c:pt idx="559">
                  <c:v>931.67000000000053</c:v>
                </c:pt>
                <c:pt idx="560">
                  <c:v>933.32999999999947</c:v>
                </c:pt>
                <c:pt idx="561">
                  <c:v>935</c:v>
                </c:pt>
                <c:pt idx="562">
                  <c:v>936.67000000000053</c:v>
                </c:pt>
                <c:pt idx="563">
                  <c:v>938.32999999999947</c:v>
                </c:pt>
                <c:pt idx="564">
                  <c:v>940</c:v>
                </c:pt>
                <c:pt idx="565">
                  <c:v>941.67000000000053</c:v>
                </c:pt>
                <c:pt idx="566">
                  <c:v>943.32999999999947</c:v>
                </c:pt>
                <c:pt idx="567">
                  <c:v>945</c:v>
                </c:pt>
                <c:pt idx="568">
                  <c:v>946.67000000000053</c:v>
                </c:pt>
                <c:pt idx="569">
                  <c:v>948.32999999999947</c:v>
                </c:pt>
                <c:pt idx="570">
                  <c:v>950</c:v>
                </c:pt>
                <c:pt idx="571">
                  <c:v>951.67000000000053</c:v>
                </c:pt>
                <c:pt idx="572">
                  <c:v>953.32999999999947</c:v>
                </c:pt>
                <c:pt idx="573">
                  <c:v>955</c:v>
                </c:pt>
                <c:pt idx="574">
                  <c:v>956.67000000000053</c:v>
                </c:pt>
                <c:pt idx="575">
                  <c:v>958.32999999999947</c:v>
                </c:pt>
                <c:pt idx="576">
                  <c:v>960</c:v>
                </c:pt>
                <c:pt idx="577">
                  <c:v>961.67000000000053</c:v>
                </c:pt>
                <c:pt idx="578">
                  <c:v>963.32999999999947</c:v>
                </c:pt>
                <c:pt idx="579">
                  <c:v>965</c:v>
                </c:pt>
                <c:pt idx="580">
                  <c:v>966.67000000000053</c:v>
                </c:pt>
                <c:pt idx="581">
                  <c:v>968.32999999999947</c:v>
                </c:pt>
                <c:pt idx="582">
                  <c:v>970</c:v>
                </c:pt>
                <c:pt idx="583">
                  <c:v>971.67000000000053</c:v>
                </c:pt>
                <c:pt idx="584">
                  <c:v>973.32999999999947</c:v>
                </c:pt>
                <c:pt idx="585">
                  <c:v>975</c:v>
                </c:pt>
                <c:pt idx="586">
                  <c:v>976.67000000000053</c:v>
                </c:pt>
                <c:pt idx="587">
                  <c:v>978.32999999999947</c:v>
                </c:pt>
                <c:pt idx="588">
                  <c:v>980</c:v>
                </c:pt>
                <c:pt idx="589">
                  <c:v>981.67000000000053</c:v>
                </c:pt>
                <c:pt idx="590">
                  <c:v>983.32999999999947</c:v>
                </c:pt>
                <c:pt idx="591">
                  <c:v>985</c:v>
                </c:pt>
                <c:pt idx="592">
                  <c:v>986.67000000000053</c:v>
                </c:pt>
                <c:pt idx="593">
                  <c:v>988.32999999999947</c:v>
                </c:pt>
                <c:pt idx="594">
                  <c:v>990</c:v>
                </c:pt>
                <c:pt idx="595">
                  <c:v>991.67000000000053</c:v>
                </c:pt>
                <c:pt idx="596">
                  <c:v>993.32999999999947</c:v>
                </c:pt>
                <c:pt idx="597">
                  <c:v>995</c:v>
                </c:pt>
                <c:pt idx="598">
                  <c:v>996.67000000000053</c:v>
                </c:pt>
                <c:pt idx="599">
                  <c:v>998.32999999999947</c:v>
                </c:pt>
                <c:pt idx="600">
                  <c:v>1000</c:v>
                </c:pt>
                <c:pt idx="601">
                  <c:v>1001.6700000000005</c:v>
                </c:pt>
                <c:pt idx="602">
                  <c:v>1003.3299999999994</c:v>
                </c:pt>
                <c:pt idx="603">
                  <c:v>1005</c:v>
                </c:pt>
                <c:pt idx="604">
                  <c:v>1006.6700000000005</c:v>
                </c:pt>
                <c:pt idx="605">
                  <c:v>1008.3299999999994</c:v>
                </c:pt>
                <c:pt idx="606">
                  <c:v>1010</c:v>
                </c:pt>
                <c:pt idx="607">
                  <c:v>1011.6700000000005</c:v>
                </c:pt>
                <c:pt idx="608">
                  <c:v>1013.3299999999994</c:v>
                </c:pt>
                <c:pt idx="609">
                  <c:v>1015</c:v>
                </c:pt>
                <c:pt idx="610">
                  <c:v>1016.6700000000005</c:v>
                </c:pt>
                <c:pt idx="611">
                  <c:v>1018.3299999999994</c:v>
                </c:pt>
                <c:pt idx="612">
                  <c:v>1020</c:v>
                </c:pt>
                <c:pt idx="613">
                  <c:v>1021.6700000000005</c:v>
                </c:pt>
                <c:pt idx="614">
                  <c:v>1023.3299999999994</c:v>
                </c:pt>
                <c:pt idx="615">
                  <c:v>1025</c:v>
                </c:pt>
                <c:pt idx="616">
                  <c:v>1026.6699999999998</c:v>
                </c:pt>
                <c:pt idx="617">
                  <c:v>1028.33</c:v>
                </c:pt>
                <c:pt idx="618">
                  <c:v>1030</c:v>
                </c:pt>
                <c:pt idx="619">
                  <c:v>1031.6699999999998</c:v>
                </c:pt>
                <c:pt idx="620">
                  <c:v>1033.33</c:v>
                </c:pt>
                <c:pt idx="621">
                  <c:v>1035</c:v>
                </c:pt>
                <c:pt idx="622">
                  <c:v>1036.6699999999998</c:v>
                </c:pt>
                <c:pt idx="623">
                  <c:v>1038.33</c:v>
                </c:pt>
                <c:pt idx="624">
                  <c:v>1040</c:v>
                </c:pt>
                <c:pt idx="625">
                  <c:v>1041.6699999999998</c:v>
                </c:pt>
                <c:pt idx="626">
                  <c:v>1043.33</c:v>
                </c:pt>
                <c:pt idx="627">
                  <c:v>1045</c:v>
                </c:pt>
                <c:pt idx="628">
                  <c:v>1046.6699999999998</c:v>
                </c:pt>
                <c:pt idx="629">
                  <c:v>1048.33</c:v>
                </c:pt>
                <c:pt idx="630">
                  <c:v>1050</c:v>
                </c:pt>
                <c:pt idx="631">
                  <c:v>1051.6699999999998</c:v>
                </c:pt>
                <c:pt idx="632">
                  <c:v>1053.33</c:v>
                </c:pt>
                <c:pt idx="633">
                  <c:v>1055</c:v>
                </c:pt>
                <c:pt idx="634">
                  <c:v>1056.6699999999998</c:v>
                </c:pt>
                <c:pt idx="635">
                  <c:v>1058.33</c:v>
                </c:pt>
                <c:pt idx="636">
                  <c:v>1060</c:v>
                </c:pt>
                <c:pt idx="637">
                  <c:v>1061.6699999999998</c:v>
                </c:pt>
                <c:pt idx="638">
                  <c:v>1063.33</c:v>
                </c:pt>
                <c:pt idx="639">
                  <c:v>1065</c:v>
                </c:pt>
                <c:pt idx="640">
                  <c:v>1066.6699999999998</c:v>
                </c:pt>
                <c:pt idx="641">
                  <c:v>1068.33</c:v>
                </c:pt>
                <c:pt idx="642">
                  <c:v>1070</c:v>
                </c:pt>
                <c:pt idx="643">
                  <c:v>1071.6699999999998</c:v>
                </c:pt>
                <c:pt idx="644">
                  <c:v>1073.33</c:v>
                </c:pt>
                <c:pt idx="645">
                  <c:v>1075</c:v>
                </c:pt>
                <c:pt idx="646">
                  <c:v>1076.6699999999998</c:v>
                </c:pt>
                <c:pt idx="647">
                  <c:v>1078.33</c:v>
                </c:pt>
                <c:pt idx="648">
                  <c:v>1080</c:v>
                </c:pt>
                <c:pt idx="649">
                  <c:v>1081.6699999999998</c:v>
                </c:pt>
                <c:pt idx="650">
                  <c:v>1083.33</c:v>
                </c:pt>
                <c:pt idx="651">
                  <c:v>1085</c:v>
                </c:pt>
                <c:pt idx="652">
                  <c:v>1086.6699999999998</c:v>
                </c:pt>
                <c:pt idx="653">
                  <c:v>1088.33</c:v>
                </c:pt>
                <c:pt idx="654">
                  <c:v>1090</c:v>
                </c:pt>
                <c:pt idx="655">
                  <c:v>1091.6699999999998</c:v>
                </c:pt>
                <c:pt idx="656">
                  <c:v>1093.33</c:v>
                </c:pt>
                <c:pt idx="657">
                  <c:v>1095</c:v>
                </c:pt>
                <c:pt idx="658">
                  <c:v>1096.6699999999998</c:v>
                </c:pt>
                <c:pt idx="659">
                  <c:v>1098.33</c:v>
                </c:pt>
                <c:pt idx="660">
                  <c:v>1100</c:v>
                </c:pt>
                <c:pt idx="661">
                  <c:v>1101.6699999999998</c:v>
                </c:pt>
                <c:pt idx="662">
                  <c:v>1103.33</c:v>
                </c:pt>
                <c:pt idx="663">
                  <c:v>1105</c:v>
                </c:pt>
                <c:pt idx="664">
                  <c:v>1106.6699999999998</c:v>
                </c:pt>
                <c:pt idx="665">
                  <c:v>1108.33</c:v>
                </c:pt>
                <c:pt idx="666">
                  <c:v>1110</c:v>
                </c:pt>
                <c:pt idx="667">
                  <c:v>1111.6699999999998</c:v>
                </c:pt>
                <c:pt idx="668">
                  <c:v>1113.33</c:v>
                </c:pt>
                <c:pt idx="669">
                  <c:v>1115</c:v>
                </c:pt>
                <c:pt idx="670">
                  <c:v>1116.6699999999998</c:v>
                </c:pt>
                <c:pt idx="671">
                  <c:v>1118.33</c:v>
                </c:pt>
                <c:pt idx="672">
                  <c:v>1120</c:v>
                </c:pt>
                <c:pt idx="673">
                  <c:v>1121.6699999999998</c:v>
                </c:pt>
                <c:pt idx="674">
                  <c:v>1123.33</c:v>
                </c:pt>
                <c:pt idx="675">
                  <c:v>1125</c:v>
                </c:pt>
                <c:pt idx="676">
                  <c:v>1126.6699999999998</c:v>
                </c:pt>
                <c:pt idx="677">
                  <c:v>1128.33</c:v>
                </c:pt>
                <c:pt idx="678">
                  <c:v>1130</c:v>
                </c:pt>
                <c:pt idx="679">
                  <c:v>1131.6699999999998</c:v>
                </c:pt>
                <c:pt idx="680">
                  <c:v>1133.33</c:v>
                </c:pt>
                <c:pt idx="681">
                  <c:v>1135</c:v>
                </c:pt>
                <c:pt idx="682">
                  <c:v>1136.6699999999998</c:v>
                </c:pt>
                <c:pt idx="683">
                  <c:v>1138.33</c:v>
                </c:pt>
                <c:pt idx="684">
                  <c:v>1140</c:v>
                </c:pt>
                <c:pt idx="685">
                  <c:v>1141.6699999999998</c:v>
                </c:pt>
                <c:pt idx="686">
                  <c:v>1143.33</c:v>
                </c:pt>
                <c:pt idx="687">
                  <c:v>1145</c:v>
                </c:pt>
                <c:pt idx="688">
                  <c:v>1146.6699999999998</c:v>
                </c:pt>
                <c:pt idx="689">
                  <c:v>1148.33</c:v>
                </c:pt>
                <c:pt idx="690">
                  <c:v>1150</c:v>
                </c:pt>
                <c:pt idx="691">
                  <c:v>1151.6699999999998</c:v>
                </c:pt>
                <c:pt idx="692">
                  <c:v>1153.33</c:v>
                </c:pt>
                <c:pt idx="693">
                  <c:v>1155</c:v>
                </c:pt>
                <c:pt idx="694">
                  <c:v>1156.6699999999998</c:v>
                </c:pt>
                <c:pt idx="695">
                  <c:v>1158.33</c:v>
                </c:pt>
                <c:pt idx="696">
                  <c:v>1160</c:v>
                </c:pt>
                <c:pt idx="697">
                  <c:v>1161.6699999999998</c:v>
                </c:pt>
                <c:pt idx="698">
                  <c:v>1163.33</c:v>
                </c:pt>
                <c:pt idx="699">
                  <c:v>1165</c:v>
                </c:pt>
                <c:pt idx="700">
                  <c:v>1166.6699999999998</c:v>
                </c:pt>
                <c:pt idx="701">
                  <c:v>1168.33</c:v>
                </c:pt>
                <c:pt idx="702">
                  <c:v>1170</c:v>
                </c:pt>
                <c:pt idx="703">
                  <c:v>1171.6699999999998</c:v>
                </c:pt>
                <c:pt idx="704">
                  <c:v>1173.33</c:v>
                </c:pt>
                <c:pt idx="705">
                  <c:v>1175</c:v>
                </c:pt>
                <c:pt idx="706">
                  <c:v>1176.6699999999998</c:v>
                </c:pt>
                <c:pt idx="707">
                  <c:v>1178.33</c:v>
                </c:pt>
                <c:pt idx="708">
                  <c:v>1180</c:v>
                </c:pt>
                <c:pt idx="709">
                  <c:v>1181.6699999999998</c:v>
                </c:pt>
                <c:pt idx="710">
                  <c:v>1183.33</c:v>
                </c:pt>
                <c:pt idx="711">
                  <c:v>1185</c:v>
                </c:pt>
                <c:pt idx="712">
                  <c:v>1186.6699999999998</c:v>
                </c:pt>
                <c:pt idx="713">
                  <c:v>1188.33</c:v>
                </c:pt>
                <c:pt idx="714">
                  <c:v>1190</c:v>
                </c:pt>
                <c:pt idx="715">
                  <c:v>1191.6699999999998</c:v>
                </c:pt>
                <c:pt idx="716">
                  <c:v>1193.33</c:v>
                </c:pt>
                <c:pt idx="717">
                  <c:v>1195</c:v>
                </c:pt>
                <c:pt idx="718">
                  <c:v>1196.6699999999998</c:v>
                </c:pt>
                <c:pt idx="719">
                  <c:v>1198.33</c:v>
                </c:pt>
                <c:pt idx="720">
                  <c:v>1200</c:v>
                </c:pt>
                <c:pt idx="721">
                  <c:v>1201.6699999999998</c:v>
                </c:pt>
                <c:pt idx="722">
                  <c:v>1203.33</c:v>
                </c:pt>
                <c:pt idx="723">
                  <c:v>1205</c:v>
                </c:pt>
                <c:pt idx="724">
                  <c:v>1206.6699999999998</c:v>
                </c:pt>
                <c:pt idx="725">
                  <c:v>1208.33</c:v>
                </c:pt>
                <c:pt idx="726">
                  <c:v>1210</c:v>
                </c:pt>
                <c:pt idx="727">
                  <c:v>1211.6699999999998</c:v>
                </c:pt>
                <c:pt idx="728">
                  <c:v>1213.33</c:v>
                </c:pt>
                <c:pt idx="729">
                  <c:v>1215</c:v>
                </c:pt>
                <c:pt idx="730">
                  <c:v>1216.6699999999998</c:v>
                </c:pt>
                <c:pt idx="731">
                  <c:v>1218.33</c:v>
                </c:pt>
                <c:pt idx="732">
                  <c:v>1220</c:v>
                </c:pt>
                <c:pt idx="733">
                  <c:v>1221.6699999999998</c:v>
                </c:pt>
                <c:pt idx="734">
                  <c:v>1223.33</c:v>
                </c:pt>
                <c:pt idx="735">
                  <c:v>1225</c:v>
                </c:pt>
                <c:pt idx="736">
                  <c:v>1226.6699999999998</c:v>
                </c:pt>
                <c:pt idx="737">
                  <c:v>1228.33</c:v>
                </c:pt>
                <c:pt idx="738">
                  <c:v>1230</c:v>
                </c:pt>
                <c:pt idx="739">
                  <c:v>1231.6699999999998</c:v>
                </c:pt>
                <c:pt idx="740">
                  <c:v>1233.33</c:v>
                </c:pt>
                <c:pt idx="741">
                  <c:v>1235</c:v>
                </c:pt>
                <c:pt idx="742">
                  <c:v>1236.6699999999998</c:v>
                </c:pt>
                <c:pt idx="743">
                  <c:v>1238.33</c:v>
                </c:pt>
                <c:pt idx="744">
                  <c:v>1240</c:v>
                </c:pt>
                <c:pt idx="745">
                  <c:v>1241.6699999999998</c:v>
                </c:pt>
                <c:pt idx="746">
                  <c:v>1243.33</c:v>
                </c:pt>
                <c:pt idx="747">
                  <c:v>1245</c:v>
                </c:pt>
                <c:pt idx="748">
                  <c:v>1246.6699999999998</c:v>
                </c:pt>
                <c:pt idx="749">
                  <c:v>1248.33</c:v>
                </c:pt>
                <c:pt idx="750">
                  <c:v>1250</c:v>
                </c:pt>
                <c:pt idx="751">
                  <c:v>1251.6699999999998</c:v>
                </c:pt>
                <c:pt idx="752">
                  <c:v>1253.33</c:v>
                </c:pt>
                <c:pt idx="753">
                  <c:v>1255</c:v>
                </c:pt>
                <c:pt idx="754">
                  <c:v>1256.6699999999998</c:v>
                </c:pt>
                <c:pt idx="755">
                  <c:v>1258.33</c:v>
                </c:pt>
                <c:pt idx="756">
                  <c:v>1260</c:v>
                </c:pt>
                <c:pt idx="757">
                  <c:v>1261.6699999999998</c:v>
                </c:pt>
                <c:pt idx="758">
                  <c:v>1263.33</c:v>
                </c:pt>
                <c:pt idx="759">
                  <c:v>1265</c:v>
                </c:pt>
                <c:pt idx="760">
                  <c:v>1266.6699999999998</c:v>
                </c:pt>
                <c:pt idx="761">
                  <c:v>1268.33</c:v>
                </c:pt>
                <c:pt idx="762">
                  <c:v>1270</c:v>
                </c:pt>
                <c:pt idx="763">
                  <c:v>1271.6699999999998</c:v>
                </c:pt>
                <c:pt idx="764">
                  <c:v>1273.33</c:v>
                </c:pt>
                <c:pt idx="765">
                  <c:v>1275</c:v>
                </c:pt>
                <c:pt idx="766">
                  <c:v>1276.6699999999998</c:v>
                </c:pt>
                <c:pt idx="767">
                  <c:v>1278.33</c:v>
                </c:pt>
                <c:pt idx="768">
                  <c:v>1280</c:v>
                </c:pt>
                <c:pt idx="769">
                  <c:v>1281.6699999999998</c:v>
                </c:pt>
                <c:pt idx="770">
                  <c:v>1283.33</c:v>
                </c:pt>
                <c:pt idx="771">
                  <c:v>1285</c:v>
                </c:pt>
                <c:pt idx="772">
                  <c:v>1286.6699999999998</c:v>
                </c:pt>
                <c:pt idx="773">
                  <c:v>1288.33</c:v>
                </c:pt>
                <c:pt idx="774">
                  <c:v>1290</c:v>
                </c:pt>
                <c:pt idx="775">
                  <c:v>1291.6699999999998</c:v>
                </c:pt>
                <c:pt idx="776">
                  <c:v>1293.33</c:v>
                </c:pt>
                <c:pt idx="777">
                  <c:v>1295</c:v>
                </c:pt>
                <c:pt idx="778">
                  <c:v>1296.6699999999998</c:v>
                </c:pt>
                <c:pt idx="779">
                  <c:v>1298.33</c:v>
                </c:pt>
                <c:pt idx="780">
                  <c:v>1300</c:v>
                </c:pt>
                <c:pt idx="781">
                  <c:v>1301.6699999999998</c:v>
                </c:pt>
                <c:pt idx="782">
                  <c:v>1303.33</c:v>
                </c:pt>
                <c:pt idx="783">
                  <c:v>1305</c:v>
                </c:pt>
                <c:pt idx="784">
                  <c:v>1306.6699999999998</c:v>
                </c:pt>
                <c:pt idx="785">
                  <c:v>1308.33</c:v>
                </c:pt>
                <c:pt idx="786">
                  <c:v>1310</c:v>
                </c:pt>
                <c:pt idx="787">
                  <c:v>1311.6699999999998</c:v>
                </c:pt>
                <c:pt idx="788">
                  <c:v>1313.33</c:v>
                </c:pt>
                <c:pt idx="789">
                  <c:v>1315</c:v>
                </c:pt>
                <c:pt idx="790">
                  <c:v>1316.6699999999998</c:v>
                </c:pt>
                <c:pt idx="791">
                  <c:v>1318.33</c:v>
                </c:pt>
                <c:pt idx="792">
                  <c:v>1320</c:v>
                </c:pt>
                <c:pt idx="793">
                  <c:v>1321.6699999999998</c:v>
                </c:pt>
                <c:pt idx="794">
                  <c:v>1323.33</c:v>
                </c:pt>
                <c:pt idx="795">
                  <c:v>1325</c:v>
                </c:pt>
                <c:pt idx="796">
                  <c:v>1326.6699999999998</c:v>
                </c:pt>
                <c:pt idx="797">
                  <c:v>1328.33</c:v>
                </c:pt>
                <c:pt idx="798">
                  <c:v>1330</c:v>
                </c:pt>
                <c:pt idx="799">
                  <c:v>1331.6699999999998</c:v>
                </c:pt>
                <c:pt idx="800">
                  <c:v>1333.33</c:v>
                </c:pt>
                <c:pt idx="801">
                  <c:v>1335</c:v>
                </c:pt>
                <c:pt idx="802">
                  <c:v>1336.6699999999998</c:v>
                </c:pt>
                <c:pt idx="803">
                  <c:v>1338.33</c:v>
                </c:pt>
                <c:pt idx="804">
                  <c:v>1340</c:v>
                </c:pt>
                <c:pt idx="805">
                  <c:v>1341.6699999999998</c:v>
                </c:pt>
                <c:pt idx="806">
                  <c:v>1343.33</c:v>
                </c:pt>
                <c:pt idx="807">
                  <c:v>1345</c:v>
                </c:pt>
                <c:pt idx="808">
                  <c:v>1346.6699999999998</c:v>
                </c:pt>
                <c:pt idx="809">
                  <c:v>1348.33</c:v>
                </c:pt>
                <c:pt idx="810">
                  <c:v>1350</c:v>
                </c:pt>
                <c:pt idx="811">
                  <c:v>1351.6699999999998</c:v>
                </c:pt>
                <c:pt idx="812">
                  <c:v>1353.33</c:v>
                </c:pt>
                <c:pt idx="813">
                  <c:v>1355</c:v>
                </c:pt>
                <c:pt idx="814">
                  <c:v>1356.6699999999998</c:v>
                </c:pt>
                <c:pt idx="815">
                  <c:v>1358.33</c:v>
                </c:pt>
                <c:pt idx="816">
                  <c:v>1360</c:v>
                </c:pt>
                <c:pt idx="817">
                  <c:v>1361.6699999999998</c:v>
                </c:pt>
                <c:pt idx="818">
                  <c:v>1363.33</c:v>
                </c:pt>
                <c:pt idx="819">
                  <c:v>1365</c:v>
                </c:pt>
                <c:pt idx="820">
                  <c:v>1366.6699999999998</c:v>
                </c:pt>
                <c:pt idx="821">
                  <c:v>1368.33</c:v>
                </c:pt>
                <c:pt idx="822">
                  <c:v>1370</c:v>
                </c:pt>
                <c:pt idx="823">
                  <c:v>1371.6699999999998</c:v>
                </c:pt>
                <c:pt idx="824">
                  <c:v>1373.33</c:v>
                </c:pt>
                <c:pt idx="825">
                  <c:v>1375</c:v>
                </c:pt>
                <c:pt idx="826">
                  <c:v>1376.6699999999998</c:v>
                </c:pt>
                <c:pt idx="827">
                  <c:v>1378.33</c:v>
                </c:pt>
                <c:pt idx="828">
                  <c:v>1380</c:v>
                </c:pt>
                <c:pt idx="829">
                  <c:v>1381.6699999999998</c:v>
                </c:pt>
                <c:pt idx="830">
                  <c:v>1383.33</c:v>
                </c:pt>
                <c:pt idx="831">
                  <c:v>1385</c:v>
                </c:pt>
                <c:pt idx="832">
                  <c:v>1386.6699999999998</c:v>
                </c:pt>
                <c:pt idx="833">
                  <c:v>1388.33</c:v>
                </c:pt>
                <c:pt idx="834">
                  <c:v>1390</c:v>
                </c:pt>
                <c:pt idx="835">
                  <c:v>1391.6699999999998</c:v>
                </c:pt>
                <c:pt idx="836">
                  <c:v>1393.33</c:v>
                </c:pt>
                <c:pt idx="837">
                  <c:v>1395</c:v>
                </c:pt>
                <c:pt idx="838">
                  <c:v>1396.6699999999998</c:v>
                </c:pt>
                <c:pt idx="839">
                  <c:v>1398.33</c:v>
                </c:pt>
                <c:pt idx="840">
                  <c:v>1400</c:v>
                </c:pt>
              </c:numCache>
            </c:numRef>
          </c:xVal>
          <c:yVal>
            <c:numRef>
              <c:f>Munka2!$B$1:$B$841</c:f>
              <c:numCache>
                <c:formatCode>General</c:formatCode>
                <c:ptCount val="841"/>
                <c:pt idx="0">
                  <c:v>932.86999999999796</c:v>
                </c:pt>
                <c:pt idx="1">
                  <c:v>931.58999999999992</c:v>
                </c:pt>
                <c:pt idx="2">
                  <c:v>931.58999999999992</c:v>
                </c:pt>
                <c:pt idx="3">
                  <c:v>930.3</c:v>
                </c:pt>
                <c:pt idx="4">
                  <c:v>930.3</c:v>
                </c:pt>
                <c:pt idx="5">
                  <c:v>927.73</c:v>
                </c:pt>
                <c:pt idx="6">
                  <c:v>930.3</c:v>
                </c:pt>
                <c:pt idx="7">
                  <c:v>927.73</c:v>
                </c:pt>
                <c:pt idx="8">
                  <c:v>927.73</c:v>
                </c:pt>
                <c:pt idx="9">
                  <c:v>930.3</c:v>
                </c:pt>
                <c:pt idx="10">
                  <c:v>926.44999999999948</c:v>
                </c:pt>
                <c:pt idx="11">
                  <c:v>927.73</c:v>
                </c:pt>
                <c:pt idx="12">
                  <c:v>926.44999999999948</c:v>
                </c:pt>
                <c:pt idx="13">
                  <c:v>929.02</c:v>
                </c:pt>
                <c:pt idx="14">
                  <c:v>926.44999999999948</c:v>
                </c:pt>
                <c:pt idx="15">
                  <c:v>927.73</c:v>
                </c:pt>
                <c:pt idx="16">
                  <c:v>927.73</c:v>
                </c:pt>
                <c:pt idx="17">
                  <c:v>927.73</c:v>
                </c:pt>
                <c:pt idx="18">
                  <c:v>927.73</c:v>
                </c:pt>
                <c:pt idx="19">
                  <c:v>927.73</c:v>
                </c:pt>
                <c:pt idx="20">
                  <c:v>929.02</c:v>
                </c:pt>
                <c:pt idx="21">
                  <c:v>926.44999999999948</c:v>
                </c:pt>
                <c:pt idx="22">
                  <c:v>929.02</c:v>
                </c:pt>
                <c:pt idx="23">
                  <c:v>927.73</c:v>
                </c:pt>
                <c:pt idx="24">
                  <c:v>927.73</c:v>
                </c:pt>
                <c:pt idx="25">
                  <c:v>926.44999999999948</c:v>
                </c:pt>
                <c:pt idx="26">
                  <c:v>925.16000000000008</c:v>
                </c:pt>
                <c:pt idx="27">
                  <c:v>926.44999999999948</c:v>
                </c:pt>
                <c:pt idx="28">
                  <c:v>925.16000000000008</c:v>
                </c:pt>
                <c:pt idx="29">
                  <c:v>923.88000000000011</c:v>
                </c:pt>
                <c:pt idx="30">
                  <c:v>923.88000000000011</c:v>
                </c:pt>
                <c:pt idx="31">
                  <c:v>923.88000000000011</c:v>
                </c:pt>
                <c:pt idx="32">
                  <c:v>920.02</c:v>
                </c:pt>
                <c:pt idx="33">
                  <c:v>918.74</c:v>
                </c:pt>
                <c:pt idx="34">
                  <c:v>918.74</c:v>
                </c:pt>
                <c:pt idx="35">
                  <c:v>920.02</c:v>
                </c:pt>
                <c:pt idx="36">
                  <c:v>917.44999999999948</c:v>
                </c:pt>
                <c:pt idx="37">
                  <c:v>916.17000000000053</c:v>
                </c:pt>
                <c:pt idx="38">
                  <c:v>913.59999999999991</c:v>
                </c:pt>
                <c:pt idx="39">
                  <c:v>914.88000000000011</c:v>
                </c:pt>
                <c:pt idx="40">
                  <c:v>911.03</c:v>
                </c:pt>
                <c:pt idx="41">
                  <c:v>911.03</c:v>
                </c:pt>
                <c:pt idx="42">
                  <c:v>908.45999999999947</c:v>
                </c:pt>
                <c:pt idx="43">
                  <c:v>905.8900000000001</c:v>
                </c:pt>
                <c:pt idx="44">
                  <c:v>904.59999999999991</c:v>
                </c:pt>
                <c:pt idx="45">
                  <c:v>903.31999999999948</c:v>
                </c:pt>
                <c:pt idx="46">
                  <c:v>902.03</c:v>
                </c:pt>
                <c:pt idx="47">
                  <c:v>899.45999999999947</c:v>
                </c:pt>
                <c:pt idx="48">
                  <c:v>896.8900000000001</c:v>
                </c:pt>
                <c:pt idx="49">
                  <c:v>896.8900000000001</c:v>
                </c:pt>
                <c:pt idx="50">
                  <c:v>895.6099999999999</c:v>
                </c:pt>
                <c:pt idx="51">
                  <c:v>891.75</c:v>
                </c:pt>
                <c:pt idx="52">
                  <c:v>893.04</c:v>
                </c:pt>
                <c:pt idx="53">
                  <c:v>891.75</c:v>
                </c:pt>
                <c:pt idx="54">
                  <c:v>887.90000000000009</c:v>
                </c:pt>
                <c:pt idx="55">
                  <c:v>887.90000000000009</c:v>
                </c:pt>
                <c:pt idx="56">
                  <c:v>884.04</c:v>
                </c:pt>
                <c:pt idx="57">
                  <c:v>882.76</c:v>
                </c:pt>
                <c:pt idx="58">
                  <c:v>882.76</c:v>
                </c:pt>
                <c:pt idx="59">
                  <c:v>880.19</c:v>
                </c:pt>
                <c:pt idx="60">
                  <c:v>878.90000000000009</c:v>
                </c:pt>
                <c:pt idx="61">
                  <c:v>880.19</c:v>
                </c:pt>
                <c:pt idx="62">
                  <c:v>878.90000000000009</c:v>
                </c:pt>
                <c:pt idx="63">
                  <c:v>876.32999999999947</c:v>
                </c:pt>
                <c:pt idx="64">
                  <c:v>875.05</c:v>
                </c:pt>
                <c:pt idx="65">
                  <c:v>875.05</c:v>
                </c:pt>
                <c:pt idx="66">
                  <c:v>871.19</c:v>
                </c:pt>
                <c:pt idx="67">
                  <c:v>869.91000000000008</c:v>
                </c:pt>
                <c:pt idx="68">
                  <c:v>868.61999999999989</c:v>
                </c:pt>
                <c:pt idx="69">
                  <c:v>866.05</c:v>
                </c:pt>
                <c:pt idx="70">
                  <c:v>864.77000000000055</c:v>
                </c:pt>
                <c:pt idx="71">
                  <c:v>860.91000000000008</c:v>
                </c:pt>
                <c:pt idx="72">
                  <c:v>860.91000000000008</c:v>
                </c:pt>
                <c:pt idx="73">
                  <c:v>855.77000000000055</c:v>
                </c:pt>
                <c:pt idx="74">
                  <c:v>850.63000000000011</c:v>
                </c:pt>
                <c:pt idx="75">
                  <c:v>849.34999999999798</c:v>
                </c:pt>
                <c:pt idx="76">
                  <c:v>844.21</c:v>
                </c:pt>
                <c:pt idx="77">
                  <c:v>839.06999999999948</c:v>
                </c:pt>
                <c:pt idx="78">
                  <c:v>837.78000000000054</c:v>
                </c:pt>
                <c:pt idx="79">
                  <c:v>830.06999999999948</c:v>
                </c:pt>
                <c:pt idx="80">
                  <c:v>827.5</c:v>
                </c:pt>
                <c:pt idx="81">
                  <c:v>822.35999999999797</c:v>
                </c:pt>
                <c:pt idx="82">
                  <c:v>815.93999999999949</c:v>
                </c:pt>
                <c:pt idx="83">
                  <c:v>809.51</c:v>
                </c:pt>
                <c:pt idx="84">
                  <c:v>804.36999999999796</c:v>
                </c:pt>
                <c:pt idx="85">
                  <c:v>788.95999999999947</c:v>
                </c:pt>
                <c:pt idx="86">
                  <c:v>769.68000000000052</c:v>
                </c:pt>
                <c:pt idx="87">
                  <c:v>758.11999999999989</c:v>
                </c:pt>
                <c:pt idx="88">
                  <c:v>747.83999999999946</c:v>
                </c:pt>
                <c:pt idx="89">
                  <c:v>740.13000000000011</c:v>
                </c:pt>
                <c:pt idx="90">
                  <c:v>731.13000000000011</c:v>
                </c:pt>
                <c:pt idx="91">
                  <c:v>722.1400000000001</c:v>
                </c:pt>
                <c:pt idx="92">
                  <c:v>713.1400000000001</c:v>
                </c:pt>
                <c:pt idx="93">
                  <c:v>708</c:v>
                </c:pt>
                <c:pt idx="94">
                  <c:v>700.29000000000053</c:v>
                </c:pt>
                <c:pt idx="95">
                  <c:v>693.86999999999796</c:v>
                </c:pt>
                <c:pt idx="96">
                  <c:v>687.43999999999949</c:v>
                </c:pt>
                <c:pt idx="97">
                  <c:v>679.73</c:v>
                </c:pt>
                <c:pt idx="98">
                  <c:v>672.03</c:v>
                </c:pt>
                <c:pt idx="99">
                  <c:v>668.17000000000053</c:v>
                </c:pt>
                <c:pt idx="100">
                  <c:v>660.45999999999947</c:v>
                </c:pt>
                <c:pt idx="101">
                  <c:v>655.31999999999948</c:v>
                </c:pt>
                <c:pt idx="102">
                  <c:v>650.18000000000052</c:v>
                </c:pt>
                <c:pt idx="103">
                  <c:v>648.90000000000009</c:v>
                </c:pt>
                <c:pt idx="104">
                  <c:v>646.32999999999947</c:v>
                </c:pt>
                <c:pt idx="105">
                  <c:v>643.76</c:v>
                </c:pt>
                <c:pt idx="106">
                  <c:v>638.61999999999989</c:v>
                </c:pt>
                <c:pt idx="107">
                  <c:v>634.76</c:v>
                </c:pt>
                <c:pt idx="108">
                  <c:v>633.48</c:v>
                </c:pt>
                <c:pt idx="109">
                  <c:v>632.19000000000005</c:v>
                </c:pt>
                <c:pt idx="110">
                  <c:v>628.33999999999946</c:v>
                </c:pt>
                <c:pt idx="111">
                  <c:v>628.33999999999946</c:v>
                </c:pt>
                <c:pt idx="112">
                  <c:v>623.20000000000005</c:v>
                </c:pt>
                <c:pt idx="113">
                  <c:v>619.33999999999946</c:v>
                </c:pt>
                <c:pt idx="114">
                  <c:v>615.49</c:v>
                </c:pt>
                <c:pt idx="115">
                  <c:v>607.78000000000054</c:v>
                </c:pt>
                <c:pt idx="116">
                  <c:v>606.49</c:v>
                </c:pt>
                <c:pt idx="117">
                  <c:v>601.34999999999798</c:v>
                </c:pt>
                <c:pt idx="118">
                  <c:v>597.5</c:v>
                </c:pt>
                <c:pt idx="119">
                  <c:v>593.6400000000001</c:v>
                </c:pt>
                <c:pt idx="120">
                  <c:v>589.79000000000053</c:v>
                </c:pt>
                <c:pt idx="121">
                  <c:v>583.35999999999797</c:v>
                </c:pt>
                <c:pt idx="122">
                  <c:v>582.07999999999993</c:v>
                </c:pt>
                <c:pt idx="123">
                  <c:v>578.22</c:v>
                </c:pt>
                <c:pt idx="124">
                  <c:v>575.65000000000009</c:v>
                </c:pt>
                <c:pt idx="125">
                  <c:v>571.79999999999995</c:v>
                </c:pt>
                <c:pt idx="126">
                  <c:v>567.93999999999949</c:v>
                </c:pt>
                <c:pt idx="127">
                  <c:v>566.66000000000008</c:v>
                </c:pt>
                <c:pt idx="128">
                  <c:v>558.94999999999948</c:v>
                </c:pt>
                <c:pt idx="129">
                  <c:v>560.23</c:v>
                </c:pt>
                <c:pt idx="130">
                  <c:v>555.08999999999992</c:v>
                </c:pt>
                <c:pt idx="131">
                  <c:v>553.80999999999949</c:v>
                </c:pt>
                <c:pt idx="132">
                  <c:v>547.38000000000011</c:v>
                </c:pt>
                <c:pt idx="133">
                  <c:v>544.80999999999949</c:v>
                </c:pt>
                <c:pt idx="134">
                  <c:v>542.24</c:v>
                </c:pt>
                <c:pt idx="135">
                  <c:v>543.53</c:v>
                </c:pt>
                <c:pt idx="136">
                  <c:v>543.53</c:v>
                </c:pt>
                <c:pt idx="137">
                  <c:v>540.95999999999947</c:v>
                </c:pt>
                <c:pt idx="138">
                  <c:v>542.24</c:v>
                </c:pt>
                <c:pt idx="139">
                  <c:v>538.3900000000001</c:v>
                </c:pt>
                <c:pt idx="140">
                  <c:v>538.3900000000001</c:v>
                </c:pt>
                <c:pt idx="141">
                  <c:v>540.95999999999947</c:v>
                </c:pt>
                <c:pt idx="142">
                  <c:v>538.3900000000001</c:v>
                </c:pt>
                <c:pt idx="143">
                  <c:v>542.24</c:v>
                </c:pt>
                <c:pt idx="144">
                  <c:v>542.24</c:v>
                </c:pt>
                <c:pt idx="145">
                  <c:v>543.53</c:v>
                </c:pt>
                <c:pt idx="146">
                  <c:v>542.24</c:v>
                </c:pt>
                <c:pt idx="147">
                  <c:v>544.80999999999949</c:v>
                </c:pt>
                <c:pt idx="148">
                  <c:v>544.80999999999949</c:v>
                </c:pt>
                <c:pt idx="149">
                  <c:v>547.38000000000011</c:v>
                </c:pt>
                <c:pt idx="150">
                  <c:v>549.94999999999948</c:v>
                </c:pt>
                <c:pt idx="151">
                  <c:v>552.52</c:v>
                </c:pt>
                <c:pt idx="152">
                  <c:v>553.80999999999949</c:v>
                </c:pt>
                <c:pt idx="153">
                  <c:v>557.66000000000008</c:v>
                </c:pt>
                <c:pt idx="154">
                  <c:v>557.66000000000008</c:v>
                </c:pt>
                <c:pt idx="155">
                  <c:v>562.79999999999995</c:v>
                </c:pt>
                <c:pt idx="156">
                  <c:v>564.08999999999992</c:v>
                </c:pt>
                <c:pt idx="157">
                  <c:v>569.23</c:v>
                </c:pt>
                <c:pt idx="158">
                  <c:v>567.93999999999949</c:v>
                </c:pt>
                <c:pt idx="159">
                  <c:v>567.93999999999949</c:v>
                </c:pt>
                <c:pt idx="160">
                  <c:v>569.23</c:v>
                </c:pt>
                <c:pt idx="161">
                  <c:v>569.23</c:v>
                </c:pt>
                <c:pt idx="162">
                  <c:v>571.79999999999995</c:v>
                </c:pt>
                <c:pt idx="163">
                  <c:v>573.07999999999993</c:v>
                </c:pt>
                <c:pt idx="164">
                  <c:v>573.07999999999993</c:v>
                </c:pt>
                <c:pt idx="165">
                  <c:v>576.93999999999949</c:v>
                </c:pt>
                <c:pt idx="166">
                  <c:v>575.65000000000009</c:v>
                </c:pt>
                <c:pt idx="167">
                  <c:v>576.93999999999949</c:v>
                </c:pt>
                <c:pt idx="168">
                  <c:v>580.79000000000053</c:v>
                </c:pt>
                <c:pt idx="169">
                  <c:v>583.35999999999797</c:v>
                </c:pt>
                <c:pt idx="170">
                  <c:v>582.07999999999993</c:v>
                </c:pt>
                <c:pt idx="171">
                  <c:v>584.65000000000009</c:v>
                </c:pt>
                <c:pt idx="172">
                  <c:v>588.5</c:v>
                </c:pt>
                <c:pt idx="173">
                  <c:v>591.06999999999948</c:v>
                </c:pt>
                <c:pt idx="174">
                  <c:v>593.6400000000001</c:v>
                </c:pt>
                <c:pt idx="175">
                  <c:v>594.93000000000006</c:v>
                </c:pt>
                <c:pt idx="176">
                  <c:v>597.5</c:v>
                </c:pt>
                <c:pt idx="177">
                  <c:v>601.34999999999798</c:v>
                </c:pt>
                <c:pt idx="178">
                  <c:v>603.92000000000007</c:v>
                </c:pt>
                <c:pt idx="179">
                  <c:v>609.05999999999949</c:v>
                </c:pt>
                <c:pt idx="180">
                  <c:v>615.49</c:v>
                </c:pt>
                <c:pt idx="181">
                  <c:v>615.49</c:v>
                </c:pt>
                <c:pt idx="182">
                  <c:v>620.63000000000011</c:v>
                </c:pt>
                <c:pt idx="183">
                  <c:v>625.77000000000055</c:v>
                </c:pt>
                <c:pt idx="184">
                  <c:v>629.61999999999989</c:v>
                </c:pt>
                <c:pt idx="185">
                  <c:v>633.48</c:v>
                </c:pt>
                <c:pt idx="186">
                  <c:v>634.76</c:v>
                </c:pt>
                <c:pt idx="187">
                  <c:v>637.32999999999947</c:v>
                </c:pt>
                <c:pt idx="188">
                  <c:v>641.19000000000005</c:v>
                </c:pt>
                <c:pt idx="189">
                  <c:v>643.76</c:v>
                </c:pt>
                <c:pt idx="190">
                  <c:v>645.04</c:v>
                </c:pt>
                <c:pt idx="191">
                  <c:v>648.90000000000009</c:v>
                </c:pt>
                <c:pt idx="192">
                  <c:v>654.04</c:v>
                </c:pt>
                <c:pt idx="193">
                  <c:v>657.8900000000001</c:v>
                </c:pt>
                <c:pt idx="194">
                  <c:v>663.03</c:v>
                </c:pt>
                <c:pt idx="195">
                  <c:v>659.18000000000052</c:v>
                </c:pt>
                <c:pt idx="196">
                  <c:v>657.8900000000001</c:v>
                </c:pt>
                <c:pt idx="197">
                  <c:v>665.59999999999991</c:v>
                </c:pt>
                <c:pt idx="198">
                  <c:v>673.31</c:v>
                </c:pt>
                <c:pt idx="199">
                  <c:v>681.02</c:v>
                </c:pt>
                <c:pt idx="200">
                  <c:v>687.43999999999949</c:v>
                </c:pt>
                <c:pt idx="201">
                  <c:v>705.43000000000006</c:v>
                </c:pt>
                <c:pt idx="202">
                  <c:v>720.84999999999798</c:v>
                </c:pt>
                <c:pt idx="203">
                  <c:v>741.41000000000008</c:v>
                </c:pt>
                <c:pt idx="204">
                  <c:v>759.40000000000009</c:v>
                </c:pt>
                <c:pt idx="205">
                  <c:v>781.25</c:v>
                </c:pt>
                <c:pt idx="206">
                  <c:v>804.36999999999796</c:v>
                </c:pt>
                <c:pt idx="207">
                  <c:v>827.5</c:v>
                </c:pt>
                <c:pt idx="208">
                  <c:v>853.2</c:v>
                </c:pt>
                <c:pt idx="209">
                  <c:v>886.6099999999999</c:v>
                </c:pt>
                <c:pt idx="210">
                  <c:v>914.88000000000011</c:v>
                </c:pt>
                <c:pt idx="211">
                  <c:v>950.85999999999797</c:v>
                </c:pt>
                <c:pt idx="212">
                  <c:v>984.27000000000055</c:v>
                </c:pt>
                <c:pt idx="213">
                  <c:v>1016.39</c:v>
                </c:pt>
                <c:pt idx="214">
                  <c:v>1049.8</c:v>
                </c:pt>
                <c:pt idx="215">
                  <c:v>1088.3499999999999</c:v>
                </c:pt>
                <c:pt idx="216">
                  <c:v>1129.47</c:v>
                </c:pt>
                <c:pt idx="217">
                  <c:v>1171.8699999999999</c:v>
                </c:pt>
                <c:pt idx="218">
                  <c:v>1216.8399999999999</c:v>
                </c:pt>
                <c:pt idx="219">
                  <c:v>1257.96</c:v>
                </c:pt>
                <c:pt idx="220">
                  <c:v>1304.22</c:v>
                </c:pt>
                <c:pt idx="221">
                  <c:v>1355.62</c:v>
                </c:pt>
                <c:pt idx="222">
                  <c:v>1412.1599999999999</c:v>
                </c:pt>
                <c:pt idx="223">
                  <c:v>1472.55</c:v>
                </c:pt>
                <c:pt idx="224">
                  <c:v>1538.08</c:v>
                </c:pt>
                <c:pt idx="225">
                  <c:v>1607.47</c:v>
                </c:pt>
                <c:pt idx="226">
                  <c:v>1684.57</c:v>
                </c:pt>
                <c:pt idx="227">
                  <c:v>1769.37</c:v>
                </c:pt>
                <c:pt idx="228">
                  <c:v>1859.32</c:v>
                </c:pt>
                <c:pt idx="229">
                  <c:v>1950.55</c:v>
                </c:pt>
                <c:pt idx="230">
                  <c:v>2052.06</c:v>
                </c:pt>
                <c:pt idx="231">
                  <c:v>2156.14</c:v>
                </c:pt>
                <c:pt idx="232">
                  <c:v>2262.79</c:v>
                </c:pt>
                <c:pt idx="233">
                  <c:v>2373.3000000000002</c:v>
                </c:pt>
                <c:pt idx="234">
                  <c:v>2483.8100000000022</c:v>
                </c:pt>
                <c:pt idx="235">
                  <c:v>2599.4499999999998</c:v>
                </c:pt>
                <c:pt idx="236">
                  <c:v>2716.38</c:v>
                </c:pt>
                <c:pt idx="237">
                  <c:v>2828.17</c:v>
                </c:pt>
                <c:pt idx="238">
                  <c:v>2897.56</c:v>
                </c:pt>
                <c:pt idx="239">
                  <c:v>2939.96</c:v>
                </c:pt>
                <c:pt idx="240">
                  <c:v>2973.3700000000022</c:v>
                </c:pt>
                <c:pt idx="241">
                  <c:v>3009.3500000000022</c:v>
                </c:pt>
                <c:pt idx="242">
                  <c:v>3044.04</c:v>
                </c:pt>
                <c:pt idx="243">
                  <c:v>3082.59</c:v>
                </c:pt>
                <c:pt idx="244">
                  <c:v>3117.29</c:v>
                </c:pt>
                <c:pt idx="245">
                  <c:v>3151.98</c:v>
                </c:pt>
                <c:pt idx="246">
                  <c:v>3186.67</c:v>
                </c:pt>
                <c:pt idx="247">
                  <c:v>3221.3700000000022</c:v>
                </c:pt>
                <c:pt idx="248">
                  <c:v>3258.63</c:v>
                </c:pt>
                <c:pt idx="249">
                  <c:v>3288.1800000000003</c:v>
                </c:pt>
                <c:pt idx="250">
                  <c:v>3326.73</c:v>
                </c:pt>
                <c:pt idx="251">
                  <c:v>3357.5699999999997</c:v>
                </c:pt>
                <c:pt idx="252">
                  <c:v>3388.4100000000012</c:v>
                </c:pt>
                <c:pt idx="253">
                  <c:v>3416.6800000000003</c:v>
                </c:pt>
                <c:pt idx="254">
                  <c:v>3447.52</c:v>
                </c:pt>
                <c:pt idx="255">
                  <c:v>3477.0699999999997</c:v>
                </c:pt>
                <c:pt idx="256">
                  <c:v>3505.34</c:v>
                </c:pt>
                <c:pt idx="257">
                  <c:v>3531.04</c:v>
                </c:pt>
                <c:pt idx="258">
                  <c:v>3560.59</c:v>
                </c:pt>
                <c:pt idx="259">
                  <c:v>3581.15</c:v>
                </c:pt>
                <c:pt idx="260">
                  <c:v>3608.1400000000003</c:v>
                </c:pt>
                <c:pt idx="261">
                  <c:v>3629.98</c:v>
                </c:pt>
                <c:pt idx="262">
                  <c:v>3650.54</c:v>
                </c:pt>
                <c:pt idx="263">
                  <c:v>3668.5299999999997</c:v>
                </c:pt>
                <c:pt idx="264">
                  <c:v>3687.8</c:v>
                </c:pt>
                <c:pt idx="265">
                  <c:v>3703.2200000000003</c:v>
                </c:pt>
                <c:pt idx="266">
                  <c:v>3714.79</c:v>
                </c:pt>
                <c:pt idx="267">
                  <c:v>3727.6400000000003</c:v>
                </c:pt>
                <c:pt idx="268">
                  <c:v>3740.4900000000002</c:v>
                </c:pt>
                <c:pt idx="269">
                  <c:v>3746.9100000000012</c:v>
                </c:pt>
                <c:pt idx="270">
                  <c:v>3750.77</c:v>
                </c:pt>
                <c:pt idx="271">
                  <c:v>3753.34</c:v>
                </c:pt>
                <c:pt idx="272">
                  <c:v>3749.48</c:v>
                </c:pt>
                <c:pt idx="273">
                  <c:v>3749.48</c:v>
                </c:pt>
                <c:pt idx="274">
                  <c:v>3739.2</c:v>
                </c:pt>
                <c:pt idx="275">
                  <c:v>3734.06</c:v>
                </c:pt>
                <c:pt idx="276">
                  <c:v>3728.92</c:v>
                </c:pt>
                <c:pt idx="277">
                  <c:v>3718.6400000000003</c:v>
                </c:pt>
                <c:pt idx="278">
                  <c:v>3708.36</c:v>
                </c:pt>
                <c:pt idx="279">
                  <c:v>3705.79</c:v>
                </c:pt>
                <c:pt idx="280">
                  <c:v>3698.08</c:v>
                </c:pt>
                <c:pt idx="281">
                  <c:v>3691.66</c:v>
                </c:pt>
                <c:pt idx="282">
                  <c:v>3676.24</c:v>
                </c:pt>
                <c:pt idx="283">
                  <c:v>3662.1099999999997</c:v>
                </c:pt>
                <c:pt idx="284">
                  <c:v>3653.1099999999997</c:v>
                </c:pt>
                <c:pt idx="285">
                  <c:v>3640.2599999999998</c:v>
                </c:pt>
                <c:pt idx="286">
                  <c:v>3628.7</c:v>
                </c:pt>
                <c:pt idx="287">
                  <c:v>3614.56</c:v>
                </c:pt>
                <c:pt idx="288">
                  <c:v>3597.86</c:v>
                </c:pt>
                <c:pt idx="289">
                  <c:v>3583.7200000000003</c:v>
                </c:pt>
                <c:pt idx="290">
                  <c:v>3568.3</c:v>
                </c:pt>
                <c:pt idx="291">
                  <c:v>3552.88</c:v>
                </c:pt>
                <c:pt idx="292">
                  <c:v>3524.62</c:v>
                </c:pt>
                <c:pt idx="293">
                  <c:v>3406.4</c:v>
                </c:pt>
                <c:pt idx="294">
                  <c:v>3288.1800000000003</c:v>
                </c:pt>
                <c:pt idx="295">
                  <c:v>3167.4</c:v>
                </c:pt>
                <c:pt idx="296">
                  <c:v>3051.75</c:v>
                </c:pt>
                <c:pt idx="297">
                  <c:v>2928.4</c:v>
                </c:pt>
                <c:pt idx="298">
                  <c:v>2807.61</c:v>
                </c:pt>
                <c:pt idx="299">
                  <c:v>2685.54</c:v>
                </c:pt>
                <c:pt idx="300">
                  <c:v>2563.4700000000012</c:v>
                </c:pt>
                <c:pt idx="301">
                  <c:v>2432.4100000000012</c:v>
                </c:pt>
                <c:pt idx="302">
                  <c:v>2300.06</c:v>
                </c:pt>
                <c:pt idx="303">
                  <c:v>2166.42</c:v>
                </c:pt>
                <c:pt idx="304">
                  <c:v>2025.08</c:v>
                </c:pt>
                <c:pt idx="305">
                  <c:v>1876.02</c:v>
                </c:pt>
                <c:pt idx="306">
                  <c:v>1721.83</c:v>
                </c:pt>
                <c:pt idx="307">
                  <c:v>1563.78</c:v>
                </c:pt>
                <c:pt idx="308">
                  <c:v>1404.45</c:v>
                </c:pt>
                <c:pt idx="309">
                  <c:v>1243.83</c:v>
                </c:pt>
                <c:pt idx="310">
                  <c:v>1097.3399999999999</c:v>
                </c:pt>
                <c:pt idx="311">
                  <c:v>963.71</c:v>
                </c:pt>
                <c:pt idx="312">
                  <c:v>841.6400000000001</c:v>
                </c:pt>
                <c:pt idx="313">
                  <c:v>728.56</c:v>
                </c:pt>
                <c:pt idx="314">
                  <c:v>614.20000000000005</c:v>
                </c:pt>
                <c:pt idx="315">
                  <c:v>499.83999999999969</c:v>
                </c:pt>
                <c:pt idx="316">
                  <c:v>386.77</c:v>
                </c:pt>
                <c:pt idx="317">
                  <c:v>282.68000000000006</c:v>
                </c:pt>
                <c:pt idx="318">
                  <c:v>214.57999999999993</c:v>
                </c:pt>
                <c:pt idx="319">
                  <c:v>172.18000000000006</c:v>
                </c:pt>
                <c:pt idx="320">
                  <c:v>138.76999999999998</c:v>
                </c:pt>
                <c:pt idx="321">
                  <c:v>111.78999999999996</c:v>
                </c:pt>
                <c:pt idx="322">
                  <c:v>89.940000000000097</c:v>
                </c:pt>
                <c:pt idx="323">
                  <c:v>68.099999999999923</c:v>
                </c:pt>
                <c:pt idx="324">
                  <c:v>46.25</c:v>
                </c:pt>
                <c:pt idx="325">
                  <c:v>29.549999999999926</c:v>
                </c:pt>
                <c:pt idx="326">
                  <c:v>15.420000000000073</c:v>
                </c:pt>
                <c:pt idx="327">
                  <c:v>8.9900000000000091</c:v>
                </c:pt>
                <c:pt idx="328">
                  <c:v>2.5699999999999372</c:v>
                </c:pt>
                <c:pt idx="329">
                  <c:v>5.1400000000001</c:v>
                </c:pt>
                <c:pt idx="330">
                  <c:v>5.1400000000001</c:v>
                </c:pt>
                <c:pt idx="331">
                  <c:v>2.5699999999999372</c:v>
                </c:pt>
                <c:pt idx="332">
                  <c:v>3.8499999999999077</c:v>
                </c:pt>
                <c:pt idx="333">
                  <c:v>5.1400000000001</c:v>
                </c:pt>
                <c:pt idx="334">
                  <c:v>6.4200000000000728</c:v>
                </c:pt>
                <c:pt idx="335">
                  <c:v>2.5699999999999372</c:v>
                </c:pt>
                <c:pt idx="336">
                  <c:v>5.1400000000001</c:v>
                </c:pt>
                <c:pt idx="337">
                  <c:v>3.8499999999999077</c:v>
                </c:pt>
                <c:pt idx="338">
                  <c:v>6.4200000000000728</c:v>
                </c:pt>
                <c:pt idx="339">
                  <c:v>2.5699999999999372</c:v>
                </c:pt>
                <c:pt idx="340">
                  <c:v>5.1400000000001</c:v>
                </c:pt>
                <c:pt idx="341">
                  <c:v>2.5699999999999372</c:v>
                </c:pt>
                <c:pt idx="342">
                  <c:v>3.8499999999999077</c:v>
                </c:pt>
                <c:pt idx="343">
                  <c:v>5.1400000000001</c:v>
                </c:pt>
                <c:pt idx="344">
                  <c:v>3.8499999999999077</c:v>
                </c:pt>
                <c:pt idx="345">
                  <c:v>3.8499999999999077</c:v>
                </c:pt>
                <c:pt idx="346">
                  <c:v>3.8499999999999077</c:v>
                </c:pt>
                <c:pt idx="347">
                  <c:v>2.5699999999999372</c:v>
                </c:pt>
                <c:pt idx="348">
                  <c:v>3.8499999999999077</c:v>
                </c:pt>
                <c:pt idx="349">
                  <c:v>1.2799999999999547</c:v>
                </c:pt>
                <c:pt idx="350">
                  <c:v>3.8499999999999077</c:v>
                </c:pt>
                <c:pt idx="351">
                  <c:v>1.2799999999999547</c:v>
                </c:pt>
                <c:pt idx="352">
                  <c:v>3.8499999999999077</c:v>
                </c:pt>
                <c:pt idx="353">
                  <c:v>2.5699999999999372</c:v>
                </c:pt>
                <c:pt idx="354">
                  <c:v>1.2799999999999547</c:v>
                </c:pt>
                <c:pt idx="355">
                  <c:v>2.5699999999999372</c:v>
                </c:pt>
                <c:pt idx="356">
                  <c:v>1.2799999999999547</c:v>
                </c:pt>
                <c:pt idx="357">
                  <c:v>5.1400000000001</c:v>
                </c:pt>
                <c:pt idx="358">
                  <c:v>3.8499999999999077</c:v>
                </c:pt>
                <c:pt idx="359">
                  <c:v>2.5699999999999372</c:v>
                </c:pt>
                <c:pt idx="360">
                  <c:v>3.8499999999999077</c:v>
                </c:pt>
                <c:pt idx="361">
                  <c:v>1.2799999999999547</c:v>
                </c:pt>
                <c:pt idx="362">
                  <c:v>3.8499999999999077</c:v>
                </c:pt>
                <c:pt idx="363">
                  <c:v>1.2799999999999547</c:v>
                </c:pt>
                <c:pt idx="364">
                  <c:v>3.8499999999999077</c:v>
                </c:pt>
                <c:pt idx="365">
                  <c:v>2.5699999999999372</c:v>
                </c:pt>
                <c:pt idx="366">
                  <c:v>5.1400000000001</c:v>
                </c:pt>
                <c:pt idx="367">
                  <c:v>2.5699999999999372</c:v>
                </c:pt>
                <c:pt idx="368">
                  <c:v>5.1400000000001</c:v>
                </c:pt>
                <c:pt idx="369">
                  <c:v>3.8499999999999077</c:v>
                </c:pt>
                <c:pt idx="370">
                  <c:v>0</c:v>
                </c:pt>
                <c:pt idx="371">
                  <c:v>5.1400000000001</c:v>
                </c:pt>
                <c:pt idx="372">
                  <c:v>3.8499999999999077</c:v>
                </c:pt>
                <c:pt idx="373">
                  <c:v>3.8499999999999077</c:v>
                </c:pt>
                <c:pt idx="374">
                  <c:v>1.2799999999999547</c:v>
                </c:pt>
                <c:pt idx="375">
                  <c:v>3.8499999999999077</c:v>
                </c:pt>
                <c:pt idx="376">
                  <c:v>3.8499999999999077</c:v>
                </c:pt>
                <c:pt idx="377">
                  <c:v>3.8499999999999077</c:v>
                </c:pt>
                <c:pt idx="378">
                  <c:v>6.4200000000000728</c:v>
                </c:pt>
                <c:pt idx="379">
                  <c:v>3.8499999999999077</c:v>
                </c:pt>
                <c:pt idx="380">
                  <c:v>2.5699999999999372</c:v>
                </c:pt>
                <c:pt idx="381">
                  <c:v>2.5699999999999372</c:v>
                </c:pt>
                <c:pt idx="382">
                  <c:v>3.8499999999999077</c:v>
                </c:pt>
                <c:pt idx="383">
                  <c:v>6.4200000000000728</c:v>
                </c:pt>
                <c:pt idx="384">
                  <c:v>2.5699999999999372</c:v>
                </c:pt>
                <c:pt idx="385">
                  <c:v>3.8499999999999077</c:v>
                </c:pt>
                <c:pt idx="386">
                  <c:v>2.5699999999999372</c:v>
                </c:pt>
                <c:pt idx="387">
                  <c:v>5.1400000000001</c:v>
                </c:pt>
                <c:pt idx="388">
                  <c:v>3.8499999999999077</c:v>
                </c:pt>
                <c:pt idx="389">
                  <c:v>3.8499999999999077</c:v>
                </c:pt>
                <c:pt idx="390">
                  <c:v>2.5699999999999372</c:v>
                </c:pt>
                <c:pt idx="391">
                  <c:v>2.5699999999999372</c:v>
                </c:pt>
                <c:pt idx="392">
                  <c:v>1.2799999999999547</c:v>
                </c:pt>
                <c:pt idx="393">
                  <c:v>0</c:v>
                </c:pt>
                <c:pt idx="394">
                  <c:v>2.5699999999999372</c:v>
                </c:pt>
                <c:pt idx="395">
                  <c:v>1.2799999999999547</c:v>
                </c:pt>
                <c:pt idx="396">
                  <c:v>5.1400000000001</c:v>
                </c:pt>
                <c:pt idx="397">
                  <c:v>2.5699999999999372</c:v>
                </c:pt>
                <c:pt idx="398">
                  <c:v>3.8499999999999077</c:v>
                </c:pt>
                <c:pt idx="399">
                  <c:v>1.2799999999999547</c:v>
                </c:pt>
                <c:pt idx="400">
                  <c:v>3.8499999999999077</c:v>
                </c:pt>
                <c:pt idx="401">
                  <c:v>1.2799999999999547</c:v>
                </c:pt>
                <c:pt idx="402">
                  <c:v>3.8499999999999077</c:v>
                </c:pt>
                <c:pt idx="403">
                  <c:v>3.8499999999999077</c:v>
                </c:pt>
                <c:pt idx="404">
                  <c:v>1.2799999999999547</c:v>
                </c:pt>
                <c:pt idx="405">
                  <c:v>3.8499999999999077</c:v>
                </c:pt>
                <c:pt idx="406">
                  <c:v>3.8499999999999077</c:v>
                </c:pt>
                <c:pt idx="407">
                  <c:v>1.2799999999999547</c:v>
                </c:pt>
                <c:pt idx="408">
                  <c:v>1.2799999999999547</c:v>
                </c:pt>
                <c:pt idx="409">
                  <c:v>2.5699999999999372</c:v>
                </c:pt>
                <c:pt idx="410">
                  <c:v>1.2799999999999547</c:v>
                </c:pt>
                <c:pt idx="411">
                  <c:v>3.8499999999999077</c:v>
                </c:pt>
                <c:pt idx="412">
                  <c:v>1.2799999999999547</c:v>
                </c:pt>
                <c:pt idx="413">
                  <c:v>0</c:v>
                </c:pt>
                <c:pt idx="414">
                  <c:v>3.8499999999999077</c:v>
                </c:pt>
                <c:pt idx="415">
                  <c:v>3.8499999999999077</c:v>
                </c:pt>
                <c:pt idx="416">
                  <c:v>2.5699999999999372</c:v>
                </c:pt>
                <c:pt idx="417">
                  <c:v>1.2799999999999547</c:v>
                </c:pt>
                <c:pt idx="418">
                  <c:v>2.5699999999999372</c:v>
                </c:pt>
                <c:pt idx="419">
                  <c:v>1.2799999999999547</c:v>
                </c:pt>
                <c:pt idx="420">
                  <c:v>2.5699999999999372</c:v>
                </c:pt>
                <c:pt idx="421">
                  <c:v>2.5699999999999372</c:v>
                </c:pt>
                <c:pt idx="422">
                  <c:v>2.5699999999999372</c:v>
                </c:pt>
                <c:pt idx="423">
                  <c:v>2.5699999999999372</c:v>
                </c:pt>
                <c:pt idx="424">
                  <c:v>3.8499999999999077</c:v>
                </c:pt>
                <c:pt idx="425">
                  <c:v>2.5699999999999372</c:v>
                </c:pt>
                <c:pt idx="426">
                  <c:v>1.2799999999999547</c:v>
                </c:pt>
                <c:pt idx="427">
                  <c:v>5.1400000000001</c:v>
                </c:pt>
                <c:pt idx="428">
                  <c:v>1.2799999999999547</c:v>
                </c:pt>
                <c:pt idx="429">
                  <c:v>2.5699999999999372</c:v>
                </c:pt>
                <c:pt idx="430">
                  <c:v>2.5699999999999372</c:v>
                </c:pt>
                <c:pt idx="431">
                  <c:v>2.5699999999999372</c:v>
                </c:pt>
                <c:pt idx="432">
                  <c:v>2.5699999999999372</c:v>
                </c:pt>
                <c:pt idx="433">
                  <c:v>2.5699999999999372</c:v>
                </c:pt>
                <c:pt idx="434">
                  <c:v>2.5699999999999372</c:v>
                </c:pt>
                <c:pt idx="435">
                  <c:v>2.5699999999999372</c:v>
                </c:pt>
                <c:pt idx="436">
                  <c:v>2.5699999999999372</c:v>
                </c:pt>
                <c:pt idx="437">
                  <c:v>3.8499999999999077</c:v>
                </c:pt>
                <c:pt idx="438">
                  <c:v>1.2799999999999547</c:v>
                </c:pt>
                <c:pt idx="439">
                  <c:v>2.5699999999999372</c:v>
                </c:pt>
                <c:pt idx="440">
                  <c:v>3.8499999999999077</c:v>
                </c:pt>
                <c:pt idx="441">
                  <c:v>0</c:v>
                </c:pt>
                <c:pt idx="442">
                  <c:v>2.5699999999999372</c:v>
                </c:pt>
                <c:pt idx="443">
                  <c:v>2.5699999999999372</c:v>
                </c:pt>
                <c:pt idx="444">
                  <c:v>0</c:v>
                </c:pt>
                <c:pt idx="445">
                  <c:v>2.5699999999999372</c:v>
                </c:pt>
                <c:pt idx="446">
                  <c:v>0</c:v>
                </c:pt>
                <c:pt idx="447">
                  <c:v>1.2799999999999547</c:v>
                </c:pt>
                <c:pt idx="448">
                  <c:v>1.2799999999999547</c:v>
                </c:pt>
                <c:pt idx="449">
                  <c:v>0</c:v>
                </c:pt>
                <c:pt idx="450">
                  <c:v>5.1400000000001</c:v>
                </c:pt>
                <c:pt idx="451">
                  <c:v>2.5699999999999372</c:v>
                </c:pt>
                <c:pt idx="452">
                  <c:v>1.2799999999999547</c:v>
                </c:pt>
                <c:pt idx="453">
                  <c:v>3.8499999999999077</c:v>
                </c:pt>
                <c:pt idx="454">
                  <c:v>3.8499999999999077</c:v>
                </c:pt>
                <c:pt idx="455">
                  <c:v>2.5699999999999372</c:v>
                </c:pt>
                <c:pt idx="456">
                  <c:v>3.8499999999999077</c:v>
                </c:pt>
                <c:pt idx="457">
                  <c:v>1.2799999999999547</c:v>
                </c:pt>
                <c:pt idx="458">
                  <c:v>1.2799999999999547</c:v>
                </c:pt>
                <c:pt idx="459">
                  <c:v>3.8499999999999077</c:v>
                </c:pt>
                <c:pt idx="460">
                  <c:v>1.2799999999999547</c:v>
                </c:pt>
                <c:pt idx="461">
                  <c:v>2.5699999999999372</c:v>
                </c:pt>
                <c:pt idx="462">
                  <c:v>2.5699999999999372</c:v>
                </c:pt>
                <c:pt idx="463">
                  <c:v>3.8499999999999077</c:v>
                </c:pt>
                <c:pt idx="464">
                  <c:v>1.2799999999999547</c:v>
                </c:pt>
                <c:pt idx="465">
                  <c:v>2.5699999999999372</c:v>
                </c:pt>
                <c:pt idx="466">
                  <c:v>2.5699999999999372</c:v>
                </c:pt>
                <c:pt idx="467">
                  <c:v>1.2799999999999547</c:v>
                </c:pt>
                <c:pt idx="468">
                  <c:v>1.2799999999999547</c:v>
                </c:pt>
                <c:pt idx="469">
                  <c:v>2.5699999999999372</c:v>
                </c:pt>
                <c:pt idx="470">
                  <c:v>1.2799999999999547</c:v>
                </c:pt>
                <c:pt idx="471">
                  <c:v>1.2799999999999547</c:v>
                </c:pt>
                <c:pt idx="472">
                  <c:v>0</c:v>
                </c:pt>
                <c:pt idx="473">
                  <c:v>1.2799999999999547</c:v>
                </c:pt>
                <c:pt idx="474">
                  <c:v>3.8499999999999077</c:v>
                </c:pt>
                <c:pt idx="475">
                  <c:v>2.5699999999999372</c:v>
                </c:pt>
                <c:pt idx="476">
                  <c:v>2.5699999999999372</c:v>
                </c:pt>
                <c:pt idx="477">
                  <c:v>1.2799999999999547</c:v>
                </c:pt>
                <c:pt idx="478">
                  <c:v>1.2799999999999547</c:v>
                </c:pt>
                <c:pt idx="479">
                  <c:v>1.2799999999999547</c:v>
                </c:pt>
                <c:pt idx="480">
                  <c:v>3.8499999999999077</c:v>
                </c:pt>
                <c:pt idx="481">
                  <c:v>2.5699999999999372</c:v>
                </c:pt>
                <c:pt idx="482">
                  <c:v>1.2799999999999547</c:v>
                </c:pt>
                <c:pt idx="483">
                  <c:v>2.5699999999999372</c:v>
                </c:pt>
                <c:pt idx="484">
                  <c:v>1.2799999999999547</c:v>
                </c:pt>
                <c:pt idx="485">
                  <c:v>2.5699999999999372</c:v>
                </c:pt>
                <c:pt idx="486">
                  <c:v>0</c:v>
                </c:pt>
                <c:pt idx="487">
                  <c:v>3.8499999999999077</c:v>
                </c:pt>
                <c:pt idx="488">
                  <c:v>1.2799999999999547</c:v>
                </c:pt>
                <c:pt idx="489">
                  <c:v>1.2799999999999547</c:v>
                </c:pt>
                <c:pt idx="490">
                  <c:v>2.5699999999999372</c:v>
                </c:pt>
                <c:pt idx="491">
                  <c:v>1.2799999999999547</c:v>
                </c:pt>
                <c:pt idx="492">
                  <c:v>3.8499999999999077</c:v>
                </c:pt>
                <c:pt idx="493">
                  <c:v>1.2799999999999547</c:v>
                </c:pt>
                <c:pt idx="494">
                  <c:v>3.8499999999999077</c:v>
                </c:pt>
                <c:pt idx="495">
                  <c:v>2.5699999999999372</c:v>
                </c:pt>
                <c:pt idx="496">
                  <c:v>0</c:v>
                </c:pt>
                <c:pt idx="497">
                  <c:v>3.8499999999999077</c:v>
                </c:pt>
                <c:pt idx="498">
                  <c:v>2.5699999999999372</c:v>
                </c:pt>
                <c:pt idx="499">
                  <c:v>1.2799999999999547</c:v>
                </c:pt>
                <c:pt idx="500">
                  <c:v>3.8499999999999077</c:v>
                </c:pt>
                <c:pt idx="501">
                  <c:v>0</c:v>
                </c:pt>
                <c:pt idx="502">
                  <c:v>3.8499999999999077</c:v>
                </c:pt>
                <c:pt idx="503">
                  <c:v>1.2799999999999547</c:v>
                </c:pt>
                <c:pt idx="504">
                  <c:v>5.1400000000001</c:v>
                </c:pt>
                <c:pt idx="505">
                  <c:v>2.5699999999999372</c:v>
                </c:pt>
                <c:pt idx="506">
                  <c:v>2.5699999999999372</c:v>
                </c:pt>
                <c:pt idx="507">
                  <c:v>1.2799999999999547</c:v>
                </c:pt>
                <c:pt idx="508">
                  <c:v>1.2799999999999547</c:v>
                </c:pt>
                <c:pt idx="509">
                  <c:v>1.2799999999999547</c:v>
                </c:pt>
                <c:pt idx="510">
                  <c:v>1.2799999999999547</c:v>
                </c:pt>
                <c:pt idx="511">
                  <c:v>2.5699999999999372</c:v>
                </c:pt>
                <c:pt idx="512">
                  <c:v>1.2799999999999547</c:v>
                </c:pt>
                <c:pt idx="513">
                  <c:v>2.5699999999999372</c:v>
                </c:pt>
                <c:pt idx="514">
                  <c:v>2.5699999999999372</c:v>
                </c:pt>
                <c:pt idx="515">
                  <c:v>2.5699999999999372</c:v>
                </c:pt>
                <c:pt idx="516">
                  <c:v>3.8499999999999077</c:v>
                </c:pt>
                <c:pt idx="517">
                  <c:v>0</c:v>
                </c:pt>
                <c:pt idx="518">
                  <c:v>2.5699999999999372</c:v>
                </c:pt>
                <c:pt idx="519">
                  <c:v>2.5699999999999372</c:v>
                </c:pt>
                <c:pt idx="520">
                  <c:v>0</c:v>
                </c:pt>
                <c:pt idx="521">
                  <c:v>2.5699999999999372</c:v>
                </c:pt>
                <c:pt idx="522">
                  <c:v>3.8499999999999077</c:v>
                </c:pt>
                <c:pt idx="523">
                  <c:v>3.8499999999999077</c:v>
                </c:pt>
                <c:pt idx="524">
                  <c:v>0</c:v>
                </c:pt>
                <c:pt idx="525">
                  <c:v>1.2799999999999547</c:v>
                </c:pt>
                <c:pt idx="526">
                  <c:v>0</c:v>
                </c:pt>
                <c:pt idx="527">
                  <c:v>0</c:v>
                </c:pt>
                <c:pt idx="528">
                  <c:v>0</c:v>
                </c:pt>
                <c:pt idx="529">
                  <c:v>0</c:v>
                </c:pt>
                <c:pt idx="530">
                  <c:v>2.5699999999999372</c:v>
                </c:pt>
                <c:pt idx="531">
                  <c:v>1.2799999999999547</c:v>
                </c:pt>
                <c:pt idx="532">
                  <c:v>1.2799999999999547</c:v>
                </c:pt>
                <c:pt idx="533">
                  <c:v>1.2799999999999547</c:v>
                </c:pt>
                <c:pt idx="534">
                  <c:v>2.5699999999999372</c:v>
                </c:pt>
                <c:pt idx="535">
                  <c:v>3.8499999999999077</c:v>
                </c:pt>
                <c:pt idx="536">
                  <c:v>1.2799999999999547</c:v>
                </c:pt>
                <c:pt idx="537">
                  <c:v>1.2799999999999547</c:v>
                </c:pt>
                <c:pt idx="538">
                  <c:v>2.5699999999999372</c:v>
                </c:pt>
                <c:pt idx="539">
                  <c:v>0</c:v>
                </c:pt>
                <c:pt idx="540">
                  <c:v>1.2799999999999547</c:v>
                </c:pt>
                <c:pt idx="541">
                  <c:v>3.8499999999999077</c:v>
                </c:pt>
                <c:pt idx="542">
                  <c:v>1.2799999999999547</c:v>
                </c:pt>
                <c:pt idx="543">
                  <c:v>1.2799999999999547</c:v>
                </c:pt>
                <c:pt idx="544">
                  <c:v>0</c:v>
                </c:pt>
                <c:pt idx="545">
                  <c:v>1.2799999999999547</c:v>
                </c:pt>
                <c:pt idx="546">
                  <c:v>2.5699999999999372</c:v>
                </c:pt>
                <c:pt idx="547">
                  <c:v>2.5699999999999372</c:v>
                </c:pt>
                <c:pt idx="548">
                  <c:v>1.2799999999999547</c:v>
                </c:pt>
                <c:pt idx="549">
                  <c:v>1.2799999999999547</c:v>
                </c:pt>
                <c:pt idx="550">
                  <c:v>0</c:v>
                </c:pt>
                <c:pt idx="551">
                  <c:v>0</c:v>
                </c:pt>
                <c:pt idx="552">
                  <c:v>0</c:v>
                </c:pt>
                <c:pt idx="553">
                  <c:v>2.5699999999999372</c:v>
                </c:pt>
                <c:pt idx="554">
                  <c:v>1.2799999999999547</c:v>
                </c:pt>
                <c:pt idx="555">
                  <c:v>2.5699999999999372</c:v>
                </c:pt>
                <c:pt idx="556">
                  <c:v>0</c:v>
                </c:pt>
                <c:pt idx="557">
                  <c:v>2.5699999999999372</c:v>
                </c:pt>
                <c:pt idx="558">
                  <c:v>1.2799999999999547</c:v>
                </c:pt>
                <c:pt idx="559">
                  <c:v>0</c:v>
                </c:pt>
                <c:pt idx="560">
                  <c:v>0</c:v>
                </c:pt>
                <c:pt idx="561">
                  <c:v>0</c:v>
                </c:pt>
                <c:pt idx="562">
                  <c:v>1.2799999999999547</c:v>
                </c:pt>
                <c:pt idx="563">
                  <c:v>2.5699999999999372</c:v>
                </c:pt>
                <c:pt idx="564">
                  <c:v>1.2799999999999547</c:v>
                </c:pt>
                <c:pt idx="565">
                  <c:v>1.2799999999999547</c:v>
                </c:pt>
                <c:pt idx="566">
                  <c:v>1.2799999999999547</c:v>
                </c:pt>
                <c:pt idx="567">
                  <c:v>1.2799999999999547</c:v>
                </c:pt>
                <c:pt idx="568">
                  <c:v>1.2799999999999547</c:v>
                </c:pt>
                <c:pt idx="569">
                  <c:v>2.5699999999999372</c:v>
                </c:pt>
                <c:pt idx="570">
                  <c:v>1.2799999999999547</c:v>
                </c:pt>
                <c:pt idx="571">
                  <c:v>1.2799999999999547</c:v>
                </c:pt>
                <c:pt idx="572">
                  <c:v>1.2799999999999547</c:v>
                </c:pt>
                <c:pt idx="573">
                  <c:v>3.8499999999999077</c:v>
                </c:pt>
                <c:pt idx="574">
                  <c:v>1.2799999999999547</c:v>
                </c:pt>
                <c:pt idx="575">
                  <c:v>2.5699999999999372</c:v>
                </c:pt>
                <c:pt idx="576">
                  <c:v>1.2799999999999547</c:v>
                </c:pt>
                <c:pt idx="577">
                  <c:v>5.1400000000001</c:v>
                </c:pt>
                <c:pt idx="578">
                  <c:v>0</c:v>
                </c:pt>
                <c:pt idx="579">
                  <c:v>2.5699999999999372</c:v>
                </c:pt>
                <c:pt idx="580">
                  <c:v>2.5699999999999372</c:v>
                </c:pt>
                <c:pt idx="581">
                  <c:v>2.5699999999999372</c:v>
                </c:pt>
                <c:pt idx="582">
                  <c:v>3.8499999999999077</c:v>
                </c:pt>
                <c:pt idx="583">
                  <c:v>2.5699999999999372</c:v>
                </c:pt>
                <c:pt idx="584">
                  <c:v>1.2799999999999547</c:v>
                </c:pt>
                <c:pt idx="585">
                  <c:v>2.5699999999999372</c:v>
                </c:pt>
                <c:pt idx="586">
                  <c:v>1.2799999999999547</c:v>
                </c:pt>
                <c:pt idx="587">
                  <c:v>104.07999999999993</c:v>
                </c:pt>
                <c:pt idx="588">
                  <c:v>102.78999999999996</c:v>
                </c:pt>
                <c:pt idx="589">
                  <c:v>172.18000000000006</c:v>
                </c:pt>
                <c:pt idx="590">
                  <c:v>218.44000000000005</c:v>
                </c:pt>
                <c:pt idx="591">
                  <c:v>292.96000000000004</c:v>
                </c:pt>
                <c:pt idx="592">
                  <c:v>462.57999999999993</c:v>
                </c:pt>
                <c:pt idx="593">
                  <c:v>681.02</c:v>
                </c:pt>
                <c:pt idx="594">
                  <c:v>828.79000000000053</c:v>
                </c:pt>
                <c:pt idx="595">
                  <c:v>962.42</c:v>
                </c:pt>
                <c:pt idx="596">
                  <c:v>1138.46</c:v>
                </c:pt>
                <c:pt idx="597">
                  <c:v>1347.91</c:v>
                </c:pt>
                <c:pt idx="598">
                  <c:v>1553.5</c:v>
                </c:pt>
                <c:pt idx="599">
                  <c:v>1774.51</c:v>
                </c:pt>
                <c:pt idx="600">
                  <c:v>2120.16</c:v>
                </c:pt>
                <c:pt idx="601">
                  <c:v>2593.0299999999997</c:v>
                </c:pt>
                <c:pt idx="602">
                  <c:v>2788.34</c:v>
                </c:pt>
                <c:pt idx="603">
                  <c:v>2939.96</c:v>
                </c:pt>
                <c:pt idx="604">
                  <c:v>2999.07</c:v>
                </c:pt>
                <c:pt idx="605">
                  <c:v>2997.79</c:v>
                </c:pt>
                <c:pt idx="606">
                  <c:v>2988.79</c:v>
                </c:pt>
                <c:pt idx="607">
                  <c:v>3011.92</c:v>
                </c:pt>
                <c:pt idx="608">
                  <c:v>3065.8900000000012</c:v>
                </c:pt>
                <c:pt idx="609">
                  <c:v>3123.71</c:v>
                </c:pt>
                <c:pt idx="610">
                  <c:v>3175.1099999999997</c:v>
                </c:pt>
                <c:pt idx="611">
                  <c:v>3103.15</c:v>
                </c:pt>
                <c:pt idx="612">
                  <c:v>3078.74</c:v>
                </c:pt>
                <c:pt idx="613">
                  <c:v>3139.13</c:v>
                </c:pt>
                <c:pt idx="614">
                  <c:v>3212.3700000000022</c:v>
                </c:pt>
                <c:pt idx="615">
                  <c:v>3304.8900000000012</c:v>
                </c:pt>
                <c:pt idx="616">
                  <c:v>3325.4500000000012</c:v>
                </c:pt>
                <c:pt idx="617">
                  <c:v>3365.2799999999997</c:v>
                </c:pt>
                <c:pt idx="618">
                  <c:v>3403.8300000000022</c:v>
                </c:pt>
                <c:pt idx="619">
                  <c:v>3430.8100000000022</c:v>
                </c:pt>
                <c:pt idx="620">
                  <c:v>3442.38</c:v>
                </c:pt>
                <c:pt idx="621">
                  <c:v>3457.8</c:v>
                </c:pt>
                <c:pt idx="622">
                  <c:v>3477.0699999999997</c:v>
                </c:pt>
                <c:pt idx="623">
                  <c:v>3493.7799999999997</c:v>
                </c:pt>
                <c:pt idx="624">
                  <c:v>3504.06</c:v>
                </c:pt>
                <c:pt idx="625">
                  <c:v>3513.05</c:v>
                </c:pt>
                <c:pt idx="626">
                  <c:v>3525.9</c:v>
                </c:pt>
                <c:pt idx="627">
                  <c:v>3533.6099999999997</c:v>
                </c:pt>
                <c:pt idx="628">
                  <c:v>3542.6</c:v>
                </c:pt>
                <c:pt idx="629">
                  <c:v>3555.4500000000012</c:v>
                </c:pt>
                <c:pt idx="630">
                  <c:v>3567.02</c:v>
                </c:pt>
                <c:pt idx="631">
                  <c:v>3578.58</c:v>
                </c:pt>
                <c:pt idx="632">
                  <c:v>3587.58</c:v>
                </c:pt>
                <c:pt idx="633">
                  <c:v>3596.5699999999997</c:v>
                </c:pt>
                <c:pt idx="634">
                  <c:v>3609.42</c:v>
                </c:pt>
                <c:pt idx="635">
                  <c:v>3628.7</c:v>
                </c:pt>
                <c:pt idx="636">
                  <c:v>3640.2599999999998</c:v>
                </c:pt>
                <c:pt idx="637">
                  <c:v>3654.4</c:v>
                </c:pt>
                <c:pt idx="638">
                  <c:v>3665.96</c:v>
                </c:pt>
                <c:pt idx="639">
                  <c:v>3678.8100000000022</c:v>
                </c:pt>
                <c:pt idx="640">
                  <c:v>3689.09</c:v>
                </c:pt>
                <c:pt idx="641">
                  <c:v>3700.65</c:v>
                </c:pt>
                <c:pt idx="642">
                  <c:v>3705.79</c:v>
                </c:pt>
                <c:pt idx="643">
                  <c:v>3709.65</c:v>
                </c:pt>
                <c:pt idx="644">
                  <c:v>3717.36</c:v>
                </c:pt>
                <c:pt idx="645">
                  <c:v>3722.5</c:v>
                </c:pt>
                <c:pt idx="646">
                  <c:v>3723.7799999999997</c:v>
                </c:pt>
                <c:pt idx="647">
                  <c:v>3725.0699999999997</c:v>
                </c:pt>
                <c:pt idx="648">
                  <c:v>3722.5</c:v>
                </c:pt>
                <c:pt idx="649">
                  <c:v>3725.0699999999997</c:v>
                </c:pt>
                <c:pt idx="650">
                  <c:v>3726.3500000000022</c:v>
                </c:pt>
                <c:pt idx="651">
                  <c:v>3719.9300000000012</c:v>
                </c:pt>
                <c:pt idx="652">
                  <c:v>3721.21</c:v>
                </c:pt>
                <c:pt idx="653">
                  <c:v>3714.79</c:v>
                </c:pt>
                <c:pt idx="654">
                  <c:v>3713.5</c:v>
                </c:pt>
                <c:pt idx="655">
                  <c:v>3708.36</c:v>
                </c:pt>
                <c:pt idx="656">
                  <c:v>3698.08</c:v>
                </c:pt>
                <c:pt idx="657">
                  <c:v>3691.66</c:v>
                </c:pt>
                <c:pt idx="658">
                  <c:v>3686.52</c:v>
                </c:pt>
                <c:pt idx="659">
                  <c:v>3676.24</c:v>
                </c:pt>
                <c:pt idx="660">
                  <c:v>3622.27</c:v>
                </c:pt>
                <c:pt idx="661">
                  <c:v>3552.88</c:v>
                </c:pt>
                <c:pt idx="662">
                  <c:v>3492.4900000000002</c:v>
                </c:pt>
                <c:pt idx="663">
                  <c:v>3430.8100000000022</c:v>
                </c:pt>
                <c:pt idx="664">
                  <c:v>3364</c:v>
                </c:pt>
                <c:pt idx="665">
                  <c:v>3292.04</c:v>
                </c:pt>
                <c:pt idx="666">
                  <c:v>3217.51</c:v>
                </c:pt>
                <c:pt idx="667">
                  <c:v>3148.13</c:v>
                </c:pt>
                <c:pt idx="668">
                  <c:v>3073.6</c:v>
                </c:pt>
                <c:pt idx="669">
                  <c:v>2997.79</c:v>
                </c:pt>
                <c:pt idx="670">
                  <c:v>2920.69</c:v>
                </c:pt>
                <c:pt idx="671">
                  <c:v>2842.3100000000022</c:v>
                </c:pt>
                <c:pt idx="672">
                  <c:v>2769.06</c:v>
                </c:pt>
                <c:pt idx="673">
                  <c:v>2695.82</c:v>
                </c:pt>
                <c:pt idx="674">
                  <c:v>2616.16</c:v>
                </c:pt>
                <c:pt idx="675">
                  <c:v>2539.06</c:v>
                </c:pt>
                <c:pt idx="676">
                  <c:v>2463.25</c:v>
                </c:pt>
                <c:pt idx="677">
                  <c:v>2384.86</c:v>
                </c:pt>
                <c:pt idx="678">
                  <c:v>2312.9100000000012</c:v>
                </c:pt>
                <c:pt idx="679">
                  <c:v>2238.38</c:v>
                </c:pt>
                <c:pt idx="680">
                  <c:v>2165.14</c:v>
                </c:pt>
                <c:pt idx="681">
                  <c:v>2089.3300000000022</c:v>
                </c:pt>
                <c:pt idx="682">
                  <c:v>2014.8</c:v>
                </c:pt>
                <c:pt idx="683">
                  <c:v>1944.1299999999999</c:v>
                </c:pt>
                <c:pt idx="684">
                  <c:v>1874.74</c:v>
                </c:pt>
                <c:pt idx="685">
                  <c:v>1805.35</c:v>
                </c:pt>
                <c:pt idx="686">
                  <c:v>1735.96</c:v>
                </c:pt>
                <c:pt idx="687">
                  <c:v>1667.86</c:v>
                </c:pt>
                <c:pt idx="688">
                  <c:v>1603.61</c:v>
                </c:pt>
                <c:pt idx="689">
                  <c:v>1541.94</c:v>
                </c:pt>
                <c:pt idx="690">
                  <c:v>1478.97</c:v>
                </c:pt>
                <c:pt idx="691">
                  <c:v>1416.01</c:v>
                </c:pt>
                <c:pt idx="692">
                  <c:v>1358.1899999999998</c:v>
                </c:pt>
                <c:pt idx="693">
                  <c:v>1301.6499999999999</c:v>
                </c:pt>
                <c:pt idx="694">
                  <c:v>1246.4000000000001</c:v>
                </c:pt>
                <c:pt idx="695">
                  <c:v>1195</c:v>
                </c:pt>
                <c:pt idx="696">
                  <c:v>1142.3200000000002</c:v>
                </c:pt>
                <c:pt idx="697">
                  <c:v>1092.2</c:v>
                </c:pt>
                <c:pt idx="698">
                  <c:v>1040.81</c:v>
                </c:pt>
                <c:pt idx="699">
                  <c:v>995.82999999999947</c:v>
                </c:pt>
                <c:pt idx="700">
                  <c:v>947</c:v>
                </c:pt>
                <c:pt idx="701">
                  <c:v>904.59999999999991</c:v>
                </c:pt>
                <c:pt idx="702">
                  <c:v>860.91000000000008</c:v>
                </c:pt>
                <c:pt idx="703">
                  <c:v>822.35999999999797</c:v>
                </c:pt>
                <c:pt idx="704">
                  <c:v>786.3900000000001</c:v>
                </c:pt>
                <c:pt idx="705">
                  <c:v>749.11999999999989</c:v>
                </c:pt>
                <c:pt idx="706">
                  <c:v>714.43000000000006</c:v>
                </c:pt>
                <c:pt idx="707">
                  <c:v>682.3</c:v>
                </c:pt>
                <c:pt idx="708">
                  <c:v>654.04</c:v>
                </c:pt>
                <c:pt idx="709">
                  <c:v>627.04999999999939</c:v>
                </c:pt>
                <c:pt idx="710">
                  <c:v>600.06999999999948</c:v>
                </c:pt>
                <c:pt idx="711">
                  <c:v>573.07999999999993</c:v>
                </c:pt>
                <c:pt idx="712">
                  <c:v>548.67000000000053</c:v>
                </c:pt>
                <c:pt idx="713">
                  <c:v>529.40000000000009</c:v>
                </c:pt>
                <c:pt idx="714">
                  <c:v>503.70000000000005</c:v>
                </c:pt>
                <c:pt idx="715">
                  <c:v>483.14000000000038</c:v>
                </c:pt>
                <c:pt idx="716">
                  <c:v>461.28999999999894</c:v>
                </c:pt>
                <c:pt idx="717">
                  <c:v>439.45000000000005</c:v>
                </c:pt>
                <c:pt idx="718">
                  <c:v>416.31999999999994</c:v>
                </c:pt>
                <c:pt idx="719">
                  <c:v>399.61999999999989</c:v>
                </c:pt>
                <c:pt idx="720">
                  <c:v>377.77</c:v>
                </c:pt>
                <c:pt idx="721">
                  <c:v>359.78</c:v>
                </c:pt>
                <c:pt idx="722">
                  <c:v>340.51</c:v>
                </c:pt>
                <c:pt idx="723">
                  <c:v>323.79999999999899</c:v>
                </c:pt>
                <c:pt idx="724">
                  <c:v>309.67000000000007</c:v>
                </c:pt>
                <c:pt idx="725">
                  <c:v>294.25</c:v>
                </c:pt>
                <c:pt idx="726">
                  <c:v>280.1099999999999</c:v>
                </c:pt>
                <c:pt idx="727">
                  <c:v>268.54999999999995</c:v>
                </c:pt>
                <c:pt idx="728">
                  <c:v>258.27</c:v>
                </c:pt>
                <c:pt idx="729">
                  <c:v>250.55999999999997</c:v>
                </c:pt>
                <c:pt idx="730">
                  <c:v>241.56999999999994</c:v>
                </c:pt>
                <c:pt idx="731">
                  <c:v>231.28999999999996</c:v>
                </c:pt>
                <c:pt idx="732">
                  <c:v>224.86</c:v>
                </c:pt>
                <c:pt idx="733">
                  <c:v>221.01</c:v>
                </c:pt>
                <c:pt idx="734">
                  <c:v>215.86999999999989</c:v>
                </c:pt>
                <c:pt idx="735">
                  <c:v>210.73000000000002</c:v>
                </c:pt>
                <c:pt idx="736">
                  <c:v>208.16000000000008</c:v>
                </c:pt>
                <c:pt idx="737">
                  <c:v>204.29999999999995</c:v>
                </c:pt>
                <c:pt idx="738">
                  <c:v>201.73000000000002</c:v>
                </c:pt>
                <c:pt idx="739">
                  <c:v>200.45000000000007</c:v>
                </c:pt>
                <c:pt idx="740">
                  <c:v>197.88000000000127</c:v>
                </c:pt>
                <c:pt idx="741">
                  <c:v>196.58999999999997</c:v>
                </c:pt>
                <c:pt idx="742">
                  <c:v>192.73999999999998</c:v>
                </c:pt>
                <c:pt idx="743">
                  <c:v>192.73999999999998</c:v>
                </c:pt>
                <c:pt idx="744">
                  <c:v>190.17000000000002</c:v>
                </c:pt>
                <c:pt idx="745">
                  <c:v>190.17000000000002</c:v>
                </c:pt>
                <c:pt idx="746">
                  <c:v>188.88000000000127</c:v>
                </c:pt>
                <c:pt idx="747">
                  <c:v>191.45000000000007</c:v>
                </c:pt>
                <c:pt idx="748">
                  <c:v>188.88000000000127</c:v>
                </c:pt>
                <c:pt idx="749">
                  <c:v>188.88000000000127</c:v>
                </c:pt>
                <c:pt idx="750">
                  <c:v>186.30999999999997</c:v>
                </c:pt>
                <c:pt idx="751">
                  <c:v>183.73999999999998</c:v>
                </c:pt>
                <c:pt idx="752">
                  <c:v>187.59999999999991</c:v>
                </c:pt>
                <c:pt idx="753">
                  <c:v>187.59999999999991</c:v>
                </c:pt>
                <c:pt idx="754">
                  <c:v>185.02999999999997</c:v>
                </c:pt>
                <c:pt idx="755">
                  <c:v>190.17000000000002</c:v>
                </c:pt>
                <c:pt idx="756">
                  <c:v>188.88000000000127</c:v>
                </c:pt>
                <c:pt idx="757">
                  <c:v>190.17000000000002</c:v>
                </c:pt>
                <c:pt idx="758">
                  <c:v>188.88000000000127</c:v>
                </c:pt>
                <c:pt idx="759">
                  <c:v>191.45000000000007</c:v>
                </c:pt>
                <c:pt idx="760">
                  <c:v>191.45000000000007</c:v>
                </c:pt>
                <c:pt idx="761">
                  <c:v>191.45000000000007</c:v>
                </c:pt>
                <c:pt idx="762">
                  <c:v>194.01999999999998</c:v>
                </c:pt>
                <c:pt idx="763">
                  <c:v>197.88000000000127</c:v>
                </c:pt>
                <c:pt idx="764">
                  <c:v>199.16000000000008</c:v>
                </c:pt>
                <c:pt idx="765">
                  <c:v>200.45000000000007</c:v>
                </c:pt>
                <c:pt idx="766">
                  <c:v>203.01999999999998</c:v>
                </c:pt>
                <c:pt idx="767">
                  <c:v>208.16000000000008</c:v>
                </c:pt>
                <c:pt idx="768">
                  <c:v>208.16000000000008</c:v>
                </c:pt>
                <c:pt idx="769">
                  <c:v>210.73000000000002</c:v>
                </c:pt>
                <c:pt idx="770">
                  <c:v>215.86999999999989</c:v>
                </c:pt>
                <c:pt idx="771">
                  <c:v>217.15000000000009</c:v>
                </c:pt>
                <c:pt idx="772">
                  <c:v>219.72000000000003</c:v>
                </c:pt>
                <c:pt idx="773">
                  <c:v>222.28999999999996</c:v>
                </c:pt>
                <c:pt idx="774">
                  <c:v>223.57999999999993</c:v>
                </c:pt>
                <c:pt idx="775">
                  <c:v>227.43000000000006</c:v>
                </c:pt>
                <c:pt idx="776">
                  <c:v>230</c:v>
                </c:pt>
                <c:pt idx="777">
                  <c:v>235.1400000000001</c:v>
                </c:pt>
                <c:pt idx="778">
                  <c:v>237.70999999999998</c:v>
                </c:pt>
                <c:pt idx="779">
                  <c:v>241.56999999999994</c:v>
                </c:pt>
                <c:pt idx="780">
                  <c:v>246.70999999999998</c:v>
                </c:pt>
                <c:pt idx="781">
                  <c:v>251.84999999999991</c:v>
                </c:pt>
                <c:pt idx="782">
                  <c:v>256.98999999999899</c:v>
                </c:pt>
                <c:pt idx="783">
                  <c:v>262.13000000000011</c:v>
                </c:pt>
                <c:pt idx="784">
                  <c:v>269.83999999999969</c:v>
                </c:pt>
                <c:pt idx="785">
                  <c:v>274.97999999999894</c:v>
                </c:pt>
                <c:pt idx="786">
                  <c:v>282.68000000000006</c:v>
                </c:pt>
                <c:pt idx="787">
                  <c:v>289.1099999999999</c:v>
                </c:pt>
                <c:pt idx="788">
                  <c:v>295.52999999999969</c:v>
                </c:pt>
                <c:pt idx="789">
                  <c:v>303.24</c:v>
                </c:pt>
                <c:pt idx="790">
                  <c:v>309.67000000000007</c:v>
                </c:pt>
                <c:pt idx="791">
                  <c:v>319.95000000000005</c:v>
                </c:pt>
                <c:pt idx="792">
                  <c:v>326.36999999999989</c:v>
                </c:pt>
                <c:pt idx="793">
                  <c:v>335.36999999999989</c:v>
                </c:pt>
                <c:pt idx="794">
                  <c:v>341.78999999999894</c:v>
                </c:pt>
                <c:pt idx="795">
                  <c:v>349.5</c:v>
                </c:pt>
                <c:pt idx="796">
                  <c:v>362.34999999999991</c:v>
                </c:pt>
                <c:pt idx="797">
                  <c:v>372.63000000000011</c:v>
                </c:pt>
                <c:pt idx="798">
                  <c:v>380.33999999999969</c:v>
                </c:pt>
                <c:pt idx="799">
                  <c:v>391.90999999999963</c:v>
                </c:pt>
                <c:pt idx="800">
                  <c:v>397.04999999999995</c:v>
                </c:pt>
                <c:pt idx="801">
                  <c:v>411.18000000000006</c:v>
                </c:pt>
                <c:pt idx="802">
                  <c:v>422.74</c:v>
                </c:pt>
                <c:pt idx="803">
                  <c:v>435.58999999999969</c:v>
                </c:pt>
                <c:pt idx="804">
                  <c:v>452.29999999999899</c:v>
                </c:pt>
                <c:pt idx="805">
                  <c:v>463.8599999999999</c:v>
                </c:pt>
                <c:pt idx="806">
                  <c:v>480.56999999999994</c:v>
                </c:pt>
                <c:pt idx="807">
                  <c:v>497.27</c:v>
                </c:pt>
                <c:pt idx="808">
                  <c:v>512.69000000000005</c:v>
                </c:pt>
                <c:pt idx="809">
                  <c:v>531.97</c:v>
                </c:pt>
                <c:pt idx="810">
                  <c:v>553.80999999999949</c:v>
                </c:pt>
                <c:pt idx="811">
                  <c:v>569.23</c:v>
                </c:pt>
                <c:pt idx="812">
                  <c:v>591.06999999999948</c:v>
                </c:pt>
                <c:pt idx="813">
                  <c:v>610.34999999999798</c:v>
                </c:pt>
                <c:pt idx="814">
                  <c:v>632.19000000000005</c:v>
                </c:pt>
                <c:pt idx="815">
                  <c:v>655.31999999999948</c:v>
                </c:pt>
                <c:pt idx="816">
                  <c:v>675.88000000000011</c:v>
                </c:pt>
                <c:pt idx="817">
                  <c:v>702.85999999999797</c:v>
                </c:pt>
                <c:pt idx="818">
                  <c:v>727.28000000000054</c:v>
                </c:pt>
                <c:pt idx="819">
                  <c:v>758.11999999999989</c:v>
                </c:pt>
                <c:pt idx="820">
                  <c:v>788.95999999999947</c:v>
                </c:pt>
                <c:pt idx="821">
                  <c:v>817.22</c:v>
                </c:pt>
                <c:pt idx="822">
                  <c:v>851.92000000000007</c:v>
                </c:pt>
                <c:pt idx="823">
                  <c:v>886.6099999999999</c:v>
                </c:pt>
                <c:pt idx="824">
                  <c:v>921.31</c:v>
                </c:pt>
                <c:pt idx="825">
                  <c:v>953.43</c:v>
                </c:pt>
                <c:pt idx="826">
                  <c:v>986.83999999999946</c:v>
                </c:pt>
                <c:pt idx="827">
                  <c:v>1018.9599999999994</c:v>
                </c:pt>
                <c:pt idx="828">
                  <c:v>1048.52</c:v>
                </c:pt>
                <c:pt idx="829">
                  <c:v>1075.5</c:v>
                </c:pt>
                <c:pt idx="830">
                  <c:v>1099.9100000000001</c:v>
                </c:pt>
                <c:pt idx="831">
                  <c:v>1121.76</c:v>
                </c:pt>
                <c:pt idx="832">
                  <c:v>1146.1699999999998</c:v>
                </c:pt>
                <c:pt idx="833">
                  <c:v>1160.31</c:v>
                </c:pt>
                <c:pt idx="834">
                  <c:v>1177.01</c:v>
                </c:pt>
                <c:pt idx="835">
                  <c:v>1191.1499999999999</c:v>
                </c:pt>
                <c:pt idx="836">
                  <c:v>1203.99</c:v>
                </c:pt>
                <c:pt idx="837">
                  <c:v>1214.27</c:v>
                </c:pt>
                <c:pt idx="838">
                  <c:v>1225.8399999999999</c:v>
                </c:pt>
                <c:pt idx="839">
                  <c:v>1237.4000000000001</c:v>
                </c:pt>
                <c:pt idx="840">
                  <c:v>1248.97</c:v>
                </c:pt>
              </c:numCache>
            </c:numRef>
          </c:yVal>
          <c:smooth val="1"/>
        </c:ser>
        <c:ser>
          <c:idx val="1"/>
          <c:order val="1"/>
          <c:marker>
            <c:symbol val="none"/>
          </c:marker>
          <c:xVal>
            <c:numRef>
              <c:f>Munka2!$A$1:$A$841</c:f>
              <c:numCache>
                <c:formatCode>General</c:formatCode>
                <c:ptCount val="841"/>
                <c:pt idx="0">
                  <c:v>0</c:v>
                </c:pt>
                <c:pt idx="1">
                  <c:v>1.6700000000000021</c:v>
                </c:pt>
                <c:pt idx="2">
                  <c:v>3.3299999999999987</c:v>
                </c:pt>
                <c:pt idx="3">
                  <c:v>5</c:v>
                </c:pt>
                <c:pt idx="4">
                  <c:v>6.67</c:v>
                </c:pt>
                <c:pt idx="5">
                  <c:v>8.33</c:v>
                </c:pt>
                <c:pt idx="6">
                  <c:v>10</c:v>
                </c:pt>
                <c:pt idx="7">
                  <c:v>11.67</c:v>
                </c:pt>
                <c:pt idx="8">
                  <c:v>13.33</c:v>
                </c:pt>
                <c:pt idx="9">
                  <c:v>15</c:v>
                </c:pt>
                <c:pt idx="10">
                  <c:v>16.670000000000005</c:v>
                </c:pt>
                <c:pt idx="11">
                  <c:v>18.329999999999988</c:v>
                </c:pt>
                <c:pt idx="12">
                  <c:v>20</c:v>
                </c:pt>
                <c:pt idx="13">
                  <c:v>21.67</c:v>
                </c:pt>
                <c:pt idx="14">
                  <c:v>23.330000000000005</c:v>
                </c:pt>
                <c:pt idx="15">
                  <c:v>25</c:v>
                </c:pt>
                <c:pt idx="16">
                  <c:v>26.67</c:v>
                </c:pt>
                <c:pt idx="17">
                  <c:v>28.330000000000005</c:v>
                </c:pt>
                <c:pt idx="18">
                  <c:v>30</c:v>
                </c:pt>
                <c:pt idx="19">
                  <c:v>31.67</c:v>
                </c:pt>
                <c:pt idx="20">
                  <c:v>33.33</c:v>
                </c:pt>
                <c:pt idx="21">
                  <c:v>35</c:v>
                </c:pt>
                <c:pt idx="22">
                  <c:v>36.67</c:v>
                </c:pt>
                <c:pt idx="23">
                  <c:v>38.33</c:v>
                </c:pt>
                <c:pt idx="24">
                  <c:v>40</c:v>
                </c:pt>
                <c:pt idx="25">
                  <c:v>41.67</c:v>
                </c:pt>
                <c:pt idx="26">
                  <c:v>43.33</c:v>
                </c:pt>
                <c:pt idx="27">
                  <c:v>45</c:v>
                </c:pt>
                <c:pt idx="28">
                  <c:v>46.67</c:v>
                </c:pt>
                <c:pt idx="29">
                  <c:v>48.33</c:v>
                </c:pt>
                <c:pt idx="30">
                  <c:v>50</c:v>
                </c:pt>
                <c:pt idx="31">
                  <c:v>51.67</c:v>
                </c:pt>
                <c:pt idx="32">
                  <c:v>53.33</c:v>
                </c:pt>
                <c:pt idx="33">
                  <c:v>55</c:v>
                </c:pt>
                <c:pt idx="34">
                  <c:v>56.67</c:v>
                </c:pt>
                <c:pt idx="35">
                  <c:v>58.33</c:v>
                </c:pt>
                <c:pt idx="36">
                  <c:v>60</c:v>
                </c:pt>
                <c:pt idx="37">
                  <c:v>61.67</c:v>
                </c:pt>
                <c:pt idx="38">
                  <c:v>63.33</c:v>
                </c:pt>
                <c:pt idx="39">
                  <c:v>65</c:v>
                </c:pt>
                <c:pt idx="40">
                  <c:v>66.669999999999987</c:v>
                </c:pt>
                <c:pt idx="41">
                  <c:v>68.33</c:v>
                </c:pt>
                <c:pt idx="42">
                  <c:v>70</c:v>
                </c:pt>
                <c:pt idx="43">
                  <c:v>71.669999999999987</c:v>
                </c:pt>
                <c:pt idx="44">
                  <c:v>73.33</c:v>
                </c:pt>
                <c:pt idx="45">
                  <c:v>75</c:v>
                </c:pt>
                <c:pt idx="46">
                  <c:v>76.669999999999987</c:v>
                </c:pt>
                <c:pt idx="47">
                  <c:v>78.33</c:v>
                </c:pt>
                <c:pt idx="48">
                  <c:v>80</c:v>
                </c:pt>
                <c:pt idx="49">
                  <c:v>81.669999999999987</c:v>
                </c:pt>
                <c:pt idx="50">
                  <c:v>83.33</c:v>
                </c:pt>
                <c:pt idx="51">
                  <c:v>85</c:v>
                </c:pt>
                <c:pt idx="52">
                  <c:v>86.669999999999987</c:v>
                </c:pt>
                <c:pt idx="53">
                  <c:v>88.33</c:v>
                </c:pt>
                <c:pt idx="54">
                  <c:v>90</c:v>
                </c:pt>
                <c:pt idx="55">
                  <c:v>91.669999999999987</c:v>
                </c:pt>
                <c:pt idx="56">
                  <c:v>93.33</c:v>
                </c:pt>
                <c:pt idx="57">
                  <c:v>95</c:v>
                </c:pt>
                <c:pt idx="58">
                  <c:v>96.669999999999987</c:v>
                </c:pt>
                <c:pt idx="59">
                  <c:v>98.33</c:v>
                </c:pt>
                <c:pt idx="60">
                  <c:v>100</c:v>
                </c:pt>
                <c:pt idx="61">
                  <c:v>101.66999999999999</c:v>
                </c:pt>
                <c:pt idx="62">
                  <c:v>103.33</c:v>
                </c:pt>
                <c:pt idx="63">
                  <c:v>105</c:v>
                </c:pt>
                <c:pt idx="64">
                  <c:v>106.66999999999999</c:v>
                </c:pt>
                <c:pt idx="65">
                  <c:v>108.33</c:v>
                </c:pt>
                <c:pt idx="66">
                  <c:v>110</c:v>
                </c:pt>
                <c:pt idx="67">
                  <c:v>111.66999999999999</c:v>
                </c:pt>
                <c:pt idx="68">
                  <c:v>113.33</c:v>
                </c:pt>
                <c:pt idx="69">
                  <c:v>115</c:v>
                </c:pt>
                <c:pt idx="70">
                  <c:v>116.66999999999999</c:v>
                </c:pt>
                <c:pt idx="71">
                  <c:v>118.33</c:v>
                </c:pt>
                <c:pt idx="72">
                  <c:v>120</c:v>
                </c:pt>
                <c:pt idx="73">
                  <c:v>121.66999999999999</c:v>
                </c:pt>
                <c:pt idx="74">
                  <c:v>123.33</c:v>
                </c:pt>
                <c:pt idx="75">
                  <c:v>125</c:v>
                </c:pt>
                <c:pt idx="76">
                  <c:v>126.66999999999999</c:v>
                </c:pt>
                <c:pt idx="77">
                  <c:v>128.33000000000001</c:v>
                </c:pt>
                <c:pt idx="78">
                  <c:v>130</c:v>
                </c:pt>
                <c:pt idx="79">
                  <c:v>131.66999999999999</c:v>
                </c:pt>
                <c:pt idx="80">
                  <c:v>133.33000000000001</c:v>
                </c:pt>
                <c:pt idx="81">
                  <c:v>135</c:v>
                </c:pt>
                <c:pt idx="82">
                  <c:v>136.66999999999999</c:v>
                </c:pt>
                <c:pt idx="83">
                  <c:v>138.33000000000001</c:v>
                </c:pt>
                <c:pt idx="84">
                  <c:v>140</c:v>
                </c:pt>
                <c:pt idx="85">
                  <c:v>141.66999999999999</c:v>
                </c:pt>
                <c:pt idx="86">
                  <c:v>143.33000000000001</c:v>
                </c:pt>
                <c:pt idx="87">
                  <c:v>145</c:v>
                </c:pt>
                <c:pt idx="88">
                  <c:v>146.66999999999999</c:v>
                </c:pt>
                <c:pt idx="89">
                  <c:v>148.33000000000001</c:v>
                </c:pt>
                <c:pt idx="90">
                  <c:v>150</c:v>
                </c:pt>
                <c:pt idx="91">
                  <c:v>151.66999999999999</c:v>
                </c:pt>
                <c:pt idx="92">
                  <c:v>153.33000000000001</c:v>
                </c:pt>
                <c:pt idx="93">
                  <c:v>155</c:v>
                </c:pt>
                <c:pt idx="94">
                  <c:v>156.66999999999999</c:v>
                </c:pt>
                <c:pt idx="95">
                  <c:v>158.33000000000001</c:v>
                </c:pt>
                <c:pt idx="96">
                  <c:v>160</c:v>
                </c:pt>
                <c:pt idx="97">
                  <c:v>161.66999999999999</c:v>
                </c:pt>
                <c:pt idx="98">
                  <c:v>163.33000000000001</c:v>
                </c:pt>
                <c:pt idx="99">
                  <c:v>165</c:v>
                </c:pt>
                <c:pt idx="100">
                  <c:v>166.67</c:v>
                </c:pt>
                <c:pt idx="101">
                  <c:v>168.33</c:v>
                </c:pt>
                <c:pt idx="102">
                  <c:v>170</c:v>
                </c:pt>
                <c:pt idx="103">
                  <c:v>171.67</c:v>
                </c:pt>
                <c:pt idx="104">
                  <c:v>173.33</c:v>
                </c:pt>
                <c:pt idx="105">
                  <c:v>175</c:v>
                </c:pt>
                <c:pt idx="106">
                  <c:v>176.67</c:v>
                </c:pt>
                <c:pt idx="107">
                  <c:v>178.33</c:v>
                </c:pt>
                <c:pt idx="108">
                  <c:v>180</c:v>
                </c:pt>
                <c:pt idx="109">
                  <c:v>181.67</c:v>
                </c:pt>
                <c:pt idx="110">
                  <c:v>183.33</c:v>
                </c:pt>
                <c:pt idx="111">
                  <c:v>185</c:v>
                </c:pt>
                <c:pt idx="112">
                  <c:v>186.67</c:v>
                </c:pt>
                <c:pt idx="113">
                  <c:v>188.33</c:v>
                </c:pt>
                <c:pt idx="114">
                  <c:v>190</c:v>
                </c:pt>
                <c:pt idx="115">
                  <c:v>191.67</c:v>
                </c:pt>
                <c:pt idx="116">
                  <c:v>193.33</c:v>
                </c:pt>
                <c:pt idx="117">
                  <c:v>195</c:v>
                </c:pt>
                <c:pt idx="118">
                  <c:v>196.67</c:v>
                </c:pt>
                <c:pt idx="119">
                  <c:v>198.33</c:v>
                </c:pt>
                <c:pt idx="120">
                  <c:v>200</c:v>
                </c:pt>
                <c:pt idx="121">
                  <c:v>201.67</c:v>
                </c:pt>
                <c:pt idx="122">
                  <c:v>203.33</c:v>
                </c:pt>
                <c:pt idx="123">
                  <c:v>205</c:v>
                </c:pt>
                <c:pt idx="124">
                  <c:v>206.67</c:v>
                </c:pt>
                <c:pt idx="125">
                  <c:v>208.33</c:v>
                </c:pt>
                <c:pt idx="126">
                  <c:v>210</c:v>
                </c:pt>
                <c:pt idx="127">
                  <c:v>211.67</c:v>
                </c:pt>
                <c:pt idx="128">
                  <c:v>213.33</c:v>
                </c:pt>
                <c:pt idx="129">
                  <c:v>215</c:v>
                </c:pt>
                <c:pt idx="130">
                  <c:v>216.67</c:v>
                </c:pt>
                <c:pt idx="131">
                  <c:v>218.33</c:v>
                </c:pt>
                <c:pt idx="132">
                  <c:v>220</c:v>
                </c:pt>
                <c:pt idx="133">
                  <c:v>221.67</c:v>
                </c:pt>
                <c:pt idx="134">
                  <c:v>223.33</c:v>
                </c:pt>
                <c:pt idx="135">
                  <c:v>225</c:v>
                </c:pt>
                <c:pt idx="136">
                  <c:v>226.67</c:v>
                </c:pt>
                <c:pt idx="137">
                  <c:v>228.33</c:v>
                </c:pt>
                <c:pt idx="138">
                  <c:v>230</c:v>
                </c:pt>
                <c:pt idx="139">
                  <c:v>231.67</c:v>
                </c:pt>
                <c:pt idx="140">
                  <c:v>233.33</c:v>
                </c:pt>
                <c:pt idx="141">
                  <c:v>235</c:v>
                </c:pt>
                <c:pt idx="142">
                  <c:v>236.67</c:v>
                </c:pt>
                <c:pt idx="143">
                  <c:v>238.33</c:v>
                </c:pt>
                <c:pt idx="144">
                  <c:v>240</c:v>
                </c:pt>
                <c:pt idx="145">
                  <c:v>241.67</c:v>
                </c:pt>
                <c:pt idx="146">
                  <c:v>243.33</c:v>
                </c:pt>
                <c:pt idx="147">
                  <c:v>245</c:v>
                </c:pt>
                <c:pt idx="148">
                  <c:v>246.67</c:v>
                </c:pt>
                <c:pt idx="149">
                  <c:v>248.33</c:v>
                </c:pt>
                <c:pt idx="150">
                  <c:v>250</c:v>
                </c:pt>
                <c:pt idx="151">
                  <c:v>251.67</c:v>
                </c:pt>
                <c:pt idx="152">
                  <c:v>253.33</c:v>
                </c:pt>
                <c:pt idx="153">
                  <c:v>255</c:v>
                </c:pt>
                <c:pt idx="154">
                  <c:v>256.67</c:v>
                </c:pt>
                <c:pt idx="155">
                  <c:v>258.33</c:v>
                </c:pt>
                <c:pt idx="156">
                  <c:v>260</c:v>
                </c:pt>
                <c:pt idx="157">
                  <c:v>261.67</c:v>
                </c:pt>
                <c:pt idx="158">
                  <c:v>263.33</c:v>
                </c:pt>
                <c:pt idx="159">
                  <c:v>265</c:v>
                </c:pt>
                <c:pt idx="160">
                  <c:v>266.67</c:v>
                </c:pt>
                <c:pt idx="161">
                  <c:v>268.33</c:v>
                </c:pt>
                <c:pt idx="162">
                  <c:v>270</c:v>
                </c:pt>
                <c:pt idx="163">
                  <c:v>271.67</c:v>
                </c:pt>
                <c:pt idx="164">
                  <c:v>273.33</c:v>
                </c:pt>
                <c:pt idx="165">
                  <c:v>275</c:v>
                </c:pt>
                <c:pt idx="166">
                  <c:v>276.67</c:v>
                </c:pt>
                <c:pt idx="167">
                  <c:v>278.33</c:v>
                </c:pt>
                <c:pt idx="168">
                  <c:v>280</c:v>
                </c:pt>
                <c:pt idx="169">
                  <c:v>281.67</c:v>
                </c:pt>
                <c:pt idx="170">
                  <c:v>283.33</c:v>
                </c:pt>
                <c:pt idx="171">
                  <c:v>285</c:v>
                </c:pt>
                <c:pt idx="172">
                  <c:v>286.67</c:v>
                </c:pt>
                <c:pt idx="173">
                  <c:v>288.33</c:v>
                </c:pt>
                <c:pt idx="174">
                  <c:v>290</c:v>
                </c:pt>
                <c:pt idx="175">
                  <c:v>291.67</c:v>
                </c:pt>
                <c:pt idx="176">
                  <c:v>293.33</c:v>
                </c:pt>
                <c:pt idx="177">
                  <c:v>295</c:v>
                </c:pt>
                <c:pt idx="178">
                  <c:v>296.67</c:v>
                </c:pt>
                <c:pt idx="179">
                  <c:v>298.33</c:v>
                </c:pt>
                <c:pt idx="180">
                  <c:v>300</c:v>
                </c:pt>
                <c:pt idx="181">
                  <c:v>301.67</c:v>
                </c:pt>
                <c:pt idx="182">
                  <c:v>303.33</c:v>
                </c:pt>
                <c:pt idx="183">
                  <c:v>305</c:v>
                </c:pt>
                <c:pt idx="184">
                  <c:v>306.67</c:v>
                </c:pt>
                <c:pt idx="185">
                  <c:v>308.33</c:v>
                </c:pt>
                <c:pt idx="186">
                  <c:v>310</c:v>
                </c:pt>
                <c:pt idx="187">
                  <c:v>311.67</c:v>
                </c:pt>
                <c:pt idx="188">
                  <c:v>313.33</c:v>
                </c:pt>
                <c:pt idx="189">
                  <c:v>315</c:v>
                </c:pt>
                <c:pt idx="190">
                  <c:v>316.67</c:v>
                </c:pt>
                <c:pt idx="191">
                  <c:v>318.33</c:v>
                </c:pt>
                <c:pt idx="192">
                  <c:v>320</c:v>
                </c:pt>
                <c:pt idx="193">
                  <c:v>321.67</c:v>
                </c:pt>
                <c:pt idx="194">
                  <c:v>323.33</c:v>
                </c:pt>
                <c:pt idx="195">
                  <c:v>325</c:v>
                </c:pt>
                <c:pt idx="196">
                  <c:v>326.67</c:v>
                </c:pt>
                <c:pt idx="197">
                  <c:v>328.33</c:v>
                </c:pt>
                <c:pt idx="198">
                  <c:v>330</c:v>
                </c:pt>
                <c:pt idx="199">
                  <c:v>331.67</c:v>
                </c:pt>
                <c:pt idx="200">
                  <c:v>333.33</c:v>
                </c:pt>
                <c:pt idx="201">
                  <c:v>335</c:v>
                </c:pt>
                <c:pt idx="202">
                  <c:v>336.67</c:v>
                </c:pt>
                <c:pt idx="203">
                  <c:v>338.33</c:v>
                </c:pt>
                <c:pt idx="204">
                  <c:v>340</c:v>
                </c:pt>
                <c:pt idx="205">
                  <c:v>341.67</c:v>
                </c:pt>
                <c:pt idx="206">
                  <c:v>343.33</c:v>
                </c:pt>
                <c:pt idx="207">
                  <c:v>345</c:v>
                </c:pt>
                <c:pt idx="208">
                  <c:v>346.67</c:v>
                </c:pt>
                <c:pt idx="209">
                  <c:v>348.33</c:v>
                </c:pt>
                <c:pt idx="210">
                  <c:v>350</c:v>
                </c:pt>
                <c:pt idx="211">
                  <c:v>351.67</c:v>
                </c:pt>
                <c:pt idx="212">
                  <c:v>353.33</c:v>
                </c:pt>
                <c:pt idx="213">
                  <c:v>355</c:v>
                </c:pt>
                <c:pt idx="214">
                  <c:v>356.67</c:v>
                </c:pt>
                <c:pt idx="215">
                  <c:v>358.33</c:v>
                </c:pt>
                <c:pt idx="216">
                  <c:v>360</c:v>
                </c:pt>
                <c:pt idx="217">
                  <c:v>361.67</c:v>
                </c:pt>
                <c:pt idx="218">
                  <c:v>363.33</c:v>
                </c:pt>
                <c:pt idx="219">
                  <c:v>365</c:v>
                </c:pt>
                <c:pt idx="220">
                  <c:v>366.67</c:v>
                </c:pt>
                <c:pt idx="221">
                  <c:v>368.33</c:v>
                </c:pt>
                <c:pt idx="222">
                  <c:v>370</c:v>
                </c:pt>
                <c:pt idx="223">
                  <c:v>371.67</c:v>
                </c:pt>
                <c:pt idx="224">
                  <c:v>373.33</c:v>
                </c:pt>
                <c:pt idx="225">
                  <c:v>375</c:v>
                </c:pt>
                <c:pt idx="226">
                  <c:v>376.67</c:v>
                </c:pt>
                <c:pt idx="227">
                  <c:v>378.33</c:v>
                </c:pt>
                <c:pt idx="228">
                  <c:v>380</c:v>
                </c:pt>
                <c:pt idx="229">
                  <c:v>381.67</c:v>
                </c:pt>
                <c:pt idx="230">
                  <c:v>383.33</c:v>
                </c:pt>
                <c:pt idx="231">
                  <c:v>385</c:v>
                </c:pt>
                <c:pt idx="232">
                  <c:v>386.67</c:v>
                </c:pt>
                <c:pt idx="233">
                  <c:v>388.33</c:v>
                </c:pt>
                <c:pt idx="234">
                  <c:v>390</c:v>
                </c:pt>
                <c:pt idx="235">
                  <c:v>391.67</c:v>
                </c:pt>
                <c:pt idx="236">
                  <c:v>393.33</c:v>
                </c:pt>
                <c:pt idx="237">
                  <c:v>395</c:v>
                </c:pt>
                <c:pt idx="238">
                  <c:v>396.67</c:v>
                </c:pt>
                <c:pt idx="239">
                  <c:v>398.33</c:v>
                </c:pt>
                <c:pt idx="240">
                  <c:v>400</c:v>
                </c:pt>
                <c:pt idx="241">
                  <c:v>401.67</c:v>
                </c:pt>
                <c:pt idx="242">
                  <c:v>403.33</c:v>
                </c:pt>
                <c:pt idx="243">
                  <c:v>405</c:v>
                </c:pt>
                <c:pt idx="244">
                  <c:v>406.67</c:v>
                </c:pt>
                <c:pt idx="245">
                  <c:v>408.33</c:v>
                </c:pt>
                <c:pt idx="246">
                  <c:v>410</c:v>
                </c:pt>
                <c:pt idx="247">
                  <c:v>411.67</c:v>
                </c:pt>
                <c:pt idx="248">
                  <c:v>413.33</c:v>
                </c:pt>
                <c:pt idx="249">
                  <c:v>415</c:v>
                </c:pt>
                <c:pt idx="250">
                  <c:v>416.67</c:v>
                </c:pt>
                <c:pt idx="251">
                  <c:v>418.33</c:v>
                </c:pt>
                <c:pt idx="252">
                  <c:v>420</c:v>
                </c:pt>
                <c:pt idx="253">
                  <c:v>421.67</c:v>
                </c:pt>
                <c:pt idx="254">
                  <c:v>423.33</c:v>
                </c:pt>
                <c:pt idx="255">
                  <c:v>425</c:v>
                </c:pt>
                <c:pt idx="256">
                  <c:v>426.67</c:v>
                </c:pt>
                <c:pt idx="257">
                  <c:v>428.33</c:v>
                </c:pt>
                <c:pt idx="258">
                  <c:v>430</c:v>
                </c:pt>
                <c:pt idx="259">
                  <c:v>431.67</c:v>
                </c:pt>
                <c:pt idx="260">
                  <c:v>433.33</c:v>
                </c:pt>
                <c:pt idx="261">
                  <c:v>435</c:v>
                </c:pt>
                <c:pt idx="262">
                  <c:v>436.67</c:v>
                </c:pt>
                <c:pt idx="263">
                  <c:v>438.33</c:v>
                </c:pt>
                <c:pt idx="264">
                  <c:v>440</c:v>
                </c:pt>
                <c:pt idx="265">
                  <c:v>441.67</c:v>
                </c:pt>
                <c:pt idx="266">
                  <c:v>443.33</c:v>
                </c:pt>
                <c:pt idx="267">
                  <c:v>445</c:v>
                </c:pt>
                <c:pt idx="268">
                  <c:v>446.67</c:v>
                </c:pt>
                <c:pt idx="269">
                  <c:v>448.33</c:v>
                </c:pt>
                <c:pt idx="270">
                  <c:v>450</c:v>
                </c:pt>
                <c:pt idx="271">
                  <c:v>451.67</c:v>
                </c:pt>
                <c:pt idx="272">
                  <c:v>453.33</c:v>
                </c:pt>
                <c:pt idx="273">
                  <c:v>455</c:v>
                </c:pt>
                <c:pt idx="274">
                  <c:v>456.67</c:v>
                </c:pt>
                <c:pt idx="275">
                  <c:v>458.33</c:v>
                </c:pt>
                <c:pt idx="276">
                  <c:v>460</c:v>
                </c:pt>
                <c:pt idx="277">
                  <c:v>461.67</c:v>
                </c:pt>
                <c:pt idx="278">
                  <c:v>463.33</c:v>
                </c:pt>
                <c:pt idx="279">
                  <c:v>465</c:v>
                </c:pt>
                <c:pt idx="280">
                  <c:v>466.67</c:v>
                </c:pt>
                <c:pt idx="281">
                  <c:v>468.33</c:v>
                </c:pt>
                <c:pt idx="282">
                  <c:v>470</c:v>
                </c:pt>
                <c:pt idx="283">
                  <c:v>471.67</c:v>
                </c:pt>
                <c:pt idx="284">
                  <c:v>473.33</c:v>
                </c:pt>
                <c:pt idx="285">
                  <c:v>475</c:v>
                </c:pt>
                <c:pt idx="286">
                  <c:v>476.67</c:v>
                </c:pt>
                <c:pt idx="287">
                  <c:v>478.33</c:v>
                </c:pt>
                <c:pt idx="288">
                  <c:v>480</c:v>
                </c:pt>
                <c:pt idx="289">
                  <c:v>481.67</c:v>
                </c:pt>
                <c:pt idx="290">
                  <c:v>483.33</c:v>
                </c:pt>
                <c:pt idx="291">
                  <c:v>485</c:v>
                </c:pt>
                <c:pt idx="292">
                  <c:v>486.67</c:v>
                </c:pt>
                <c:pt idx="293">
                  <c:v>488.33</c:v>
                </c:pt>
                <c:pt idx="294">
                  <c:v>490</c:v>
                </c:pt>
                <c:pt idx="295">
                  <c:v>491.67</c:v>
                </c:pt>
                <c:pt idx="296">
                  <c:v>493.33</c:v>
                </c:pt>
                <c:pt idx="297">
                  <c:v>495</c:v>
                </c:pt>
                <c:pt idx="298">
                  <c:v>496.67</c:v>
                </c:pt>
                <c:pt idx="299">
                  <c:v>498.33</c:v>
                </c:pt>
                <c:pt idx="300">
                  <c:v>500</c:v>
                </c:pt>
                <c:pt idx="301">
                  <c:v>501.67</c:v>
                </c:pt>
                <c:pt idx="302">
                  <c:v>503.33</c:v>
                </c:pt>
                <c:pt idx="303">
                  <c:v>505</c:v>
                </c:pt>
                <c:pt idx="304">
                  <c:v>506.67</c:v>
                </c:pt>
                <c:pt idx="305">
                  <c:v>508.33</c:v>
                </c:pt>
                <c:pt idx="306">
                  <c:v>510</c:v>
                </c:pt>
                <c:pt idx="307">
                  <c:v>511.67</c:v>
                </c:pt>
                <c:pt idx="308">
                  <c:v>513.32999999999947</c:v>
                </c:pt>
                <c:pt idx="309">
                  <c:v>515</c:v>
                </c:pt>
                <c:pt idx="310">
                  <c:v>516.66999999999996</c:v>
                </c:pt>
                <c:pt idx="311">
                  <c:v>518.32999999999947</c:v>
                </c:pt>
                <c:pt idx="312">
                  <c:v>520</c:v>
                </c:pt>
                <c:pt idx="313">
                  <c:v>521.66999999999996</c:v>
                </c:pt>
                <c:pt idx="314">
                  <c:v>523.32999999999947</c:v>
                </c:pt>
                <c:pt idx="315">
                  <c:v>525</c:v>
                </c:pt>
                <c:pt idx="316">
                  <c:v>526.66999999999996</c:v>
                </c:pt>
                <c:pt idx="317">
                  <c:v>528.32999999999947</c:v>
                </c:pt>
                <c:pt idx="318">
                  <c:v>530</c:v>
                </c:pt>
                <c:pt idx="319">
                  <c:v>531.66999999999996</c:v>
                </c:pt>
                <c:pt idx="320">
                  <c:v>533.32999999999947</c:v>
                </c:pt>
                <c:pt idx="321">
                  <c:v>535</c:v>
                </c:pt>
                <c:pt idx="322">
                  <c:v>536.66999999999996</c:v>
                </c:pt>
                <c:pt idx="323">
                  <c:v>538.32999999999947</c:v>
                </c:pt>
                <c:pt idx="324">
                  <c:v>540</c:v>
                </c:pt>
                <c:pt idx="325">
                  <c:v>541.66999999999996</c:v>
                </c:pt>
                <c:pt idx="326">
                  <c:v>543.32999999999947</c:v>
                </c:pt>
                <c:pt idx="327">
                  <c:v>545</c:v>
                </c:pt>
                <c:pt idx="328">
                  <c:v>546.66999999999996</c:v>
                </c:pt>
                <c:pt idx="329">
                  <c:v>548.32999999999947</c:v>
                </c:pt>
                <c:pt idx="330">
                  <c:v>550</c:v>
                </c:pt>
                <c:pt idx="331">
                  <c:v>551.66999999999996</c:v>
                </c:pt>
                <c:pt idx="332">
                  <c:v>553.32999999999947</c:v>
                </c:pt>
                <c:pt idx="333">
                  <c:v>555</c:v>
                </c:pt>
                <c:pt idx="334">
                  <c:v>556.66999999999996</c:v>
                </c:pt>
                <c:pt idx="335">
                  <c:v>558.32999999999947</c:v>
                </c:pt>
                <c:pt idx="336">
                  <c:v>560</c:v>
                </c:pt>
                <c:pt idx="337">
                  <c:v>561.66999999999996</c:v>
                </c:pt>
                <c:pt idx="338">
                  <c:v>563.32999999999947</c:v>
                </c:pt>
                <c:pt idx="339">
                  <c:v>565</c:v>
                </c:pt>
                <c:pt idx="340">
                  <c:v>566.66999999999996</c:v>
                </c:pt>
                <c:pt idx="341">
                  <c:v>568.32999999999947</c:v>
                </c:pt>
                <c:pt idx="342">
                  <c:v>570</c:v>
                </c:pt>
                <c:pt idx="343">
                  <c:v>571.66999999999996</c:v>
                </c:pt>
                <c:pt idx="344">
                  <c:v>573.32999999999947</c:v>
                </c:pt>
                <c:pt idx="345">
                  <c:v>575</c:v>
                </c:pt>
                <c:pt idx="346">
                  <c:v>576.66999999999996</c:v>
                </c:pt>
                <c:pt idx="347">
                  <c:v>578.32999999999947</c:v>
                </c:pt>
                <c:pt idx="348">
                  <c:v>580</c:v>
                </c:pt>
                <c:pt idx="349">
                  <c:v>581.66999999999996</c:v>
                </c:pt>
                <c:pt idx="350">
                  <c:v>583.32999999999947</c:v>
                </c:pt>
                <c:pt idx="351">
                  <c:v>585</c:v>
                </c:pt>
                <c:pt idx="352">
                  <c:v>586.66999999999996</c:v>
                </c:pt>
                <c:pt idx="353">
                  <c:v>588.32999999999947</c:v>
                </c:pt>
                <c:pt idx="354">
                  <c:v>590</c:v>
                </c:pt>
                <c:pt idx="355">
                  <c:v>591.66999999999996</c:v>
                </c:pt>
                <c:pt idx="356">
                  <c:v>593.32999999999947</c:v>
                </c:pt>
                <c:pt idx="357">
                  <c:v>595</c:v>
                </c:pt>
                <c:pt idx="358">
                  <c:v>596.66999999999996</c:v>
                </c:pt>
                <c:pt idx="359">
                  <c:v>598.32999999999947</c:v>
                </c:pt>
                <c:pt idx="360">
                  <c:v>600</c:v>
                </c:pt>
                <c:pt idx="361">
                  <c:v>601.66999999999996</c:v>
                </c:pt>
                <c:pt idx="362">
                  <c:v>603.32999999999947</c:v>
                </c:pt>
                <c:pt idx="363">
                  <c:v>605</c:v>
                </c:pt>
                <c:pt idx="364">
                  <c:v>606.66999999999996</c:v>
                </c:pt>
                <c:pt idx="365">
                  <c:v>608.32999999999947</c:v>
                </c:pt>
                <c:pt idx="366">
                  <c:v>610</c:v>
                </c:pt>
                <c:pt idx="367">
                  <c:v>611.66999999999996</c:v>
                </c:pt>
                <c:pt idx="368">
                  <c:v>613.32999999999947</c:v>
                </c:pt>
                <c:pt idx="369">
                  <c:v>615</c:v>
                </c:pt>
                <c:pt idx="370">
                  <c:v>616.66999999999996</c:v>
                </c:pt>
                <c:pt idx="371">
                  <c:v>618.32999999999947</c:v>
                </c:pt>
                <c:pt idx="372">
                  <c:v>620</c:v>
                </c:pt>
                <c:pt idx="373">
                  <c:v>621.66999999999996</c:v>
                </c:pt>
                <c:pt idx="374">
                  <c:v>623.32999999999947</c:v>
                </c:pt>
                <c:pt idx="375">
                  <c:v>625</c:v>
                </c:pt>
                <c:pt idx="376">
                  <c:v>626.66999999999996</c:v>
                </c:pt>
                <c:pt idx="377">
                  <c:v>628.32999999999947</c:v>
                </c:pt>
                <c:pt idx="378">
                  <c:v>630</c:v>
                </c:pt>
                <c:pt idx="379">
                  <c:v>631.66999999999996</c:v>
                </c:pt>
                <c:pt idx="380">
                  <c:v>633.32999999999947</c:v>
                </c:pt>
                <c:pt idx="381">
                  <c:v>635</c:v>
                </c:pt>
                <c:pt idx="382">
                  <c:v>636.66999999999996</c:v>
                </c:pt>
                <c:pt idx="383">
                  <c:v>638.32999999999947</c:v>
                </c:pt>
                <c:pt idx="384">
                  <c:v>640</c:v>
                </c:pt>
                <c:pt idx="385">
                  <c:v>641.66999999999996</c:v>
                </c:pt>
                <c:pt idx="386">
                  <c:v>643.32999999999947</c:v>
                </c:pt>
                <c:pt idx="387">
                  <c:v>645</c:v>
                </c:pt>
                <c:pt idx="388">
                  <c:v>646.66999999999996</c:v>
                </c:pt>
                <c:pt idx="389">
                  <c:v>648.32999999999947</c:v>
                </c:pt>
                <c:pt idx="390">
                  <c:v>650</c:v>
                </c:pt>
                <c:pt idx="391">
                  <c:v>651.66999999999996</c:v>
                </c:pt>
                <c:pt idx="392">
                  <c:v>653.32999999999947</c:v>
                </c:pt>
                <c:pt idx="393">
                  <c:v>655</c:v>
                </c:pt>
                <c:pt idx="394">
                  <c:v>656.67000000000053</c:v>
                </c:pt>
                <c:pt idx="395">
                  <c:v>658.32999999999947</c:v>
                </c:pt>
                <c:pt idx="396">
                  <c:v>660</c:v>
                </c:pt>
                <c:pt idx="397">
                  <c:v>661.67000000000053</c:v>
                </c:pt>
                <c:pt idx="398">
                  <c:v>663.32999999999947</c:v>
                </c:pt>
                <c:pt idx="399">
                  <c:v>665</c:v>
                </c:pt>
                <c:pt idx="400">
                  <c:v>666.67000000000053</c:v>
                </c:pt>
                <c:pt idx="401">
                  <c:v>668.32999999999947</c:v>
                </c:pt>
                <c:pt idx="402">
                  <c:v>670</c:v>
                </c:pt>
                <c:pt idx="403">
                  <c:v>671.67000000000053</c:v>
                </c:pt>
                <c:pt idx="404">
                  <c:v>673.32999999999947</c:v>
                </c:pt>
                <c:pt idx="405">
                  <c:v>675</c:v>
                </c:pt>
                <c:pt idx="406">
                  <c:v>676.67000000000053</c:v>
                </c:pt>
                <c:pt idx="407">
                  <c:v>678.32999999999947</c:v>
                </c:pt>
                <c:pt idx="408">
                  <c:v>680</c:v>
                </c:pt>
                <c:pt idx="409">
                  <c:v>681.67000000000053</c:v>
                </c:pt>
                <c:pt idx="410">
                  <c:v>683.32999999999947</c:v>
                </c:pt>
                <c:pt idx="411">
                  <c:v>685</c:v>
                </c:pt>
                <c:pt idx="412">
                  <c:v>686.67000000000053</c:v>
                </c:pt>
                <c:pt idx="413">
                  <c:v>688.32999999999947</c:v>
                </c:pt>
                <c:pt idx="414">
                  <c:v>690</c:v>
                </c:pt>
                <c:pt idx="415">
                  <c:v>691.67000000000053</c:v>
                </c:pt>
                <c:pt idx="416">
                  <c:v>693.32999999999947</c:v>
                </c:pt>
                <c:pt idx="417">
                  <c:v>695</c:v>
                </c:pt>
                <c:pt idx="418">
                  <c:v>696.67000000000053</c:v>
                </c:pt>
                <c:pt idx="419">
                  <c:v>698.32999999999947</c:v>
                </c:pt>
                <c:pt idx="420">
                  <c:v>700</c:v>
                </c:pt>
                <c:pt idx="421">
                  <c:v>701.67000000000053</c:v>
                </c:pt>
                <c:pt idx="422">
                  <c:v>703.32999999999947</c:v>
                </c:pt>
                <c:pt idx="423">
                  <c:v>705</c:v>
                </c:pt>
                <c:pt idx="424">
                  <c:v>706.67000000000053</c:v>
                </c:pt>
                <c:pt idx="425">
                  <c:v>708.32999999999947</c:v>
                </c:pt>
                <c:pt idx="426">
                  <c:v>710</c:v>
                </c:pt>
                <c:pt idx="427">
                  <c:v>711.67000000000053</c:v>
                </c:pt>
                <c:pt idx="428">
                  <c:v>713.32999999999947</c:v>
                </c:pt>
                <c:pt idx="429">
                  <c:v>715</c:v>
                </c:pt>
                <c:pt idx="430">
                  <c:v>716.67000000000053</c:v>
                </c:pt>
                <c:pt idx="431">
                  <c:v>718.32999999999947</c:v>
                </c:pt>
                <c:pt idx="432">
                  <c:v>720</c:v>
                </c:pt>
                <c:pt idx="433">
                  <c:v>721.67000000000053</c:v>
                </c:pt>
                <c:pt idx="434">
                  <c:v>723.32999999999947</c:v>
                </c:pt>
                <c:pt idx="435">
                  <c:v>725</c:v>
                </c:pt>
                <c:pt idx="436">
                  <c:v>726.67000000000053</c:v>
                </c:pt>
                <c:pt idx="437">
                  <c:v>728.32999999999947</c:v>
                </c:pt>
                <c:pt idx="438">
                  <c:v>730</c:v>
                </c:pt>
                <c:pt idx="439">
                  <c:v>731.67000000000053</c:v>
                </c:pt>
                <c:pt idx="440">
                  <c:v>733.32999999999947</c:v>
                </c:pt>
                <c:pt idx="441">
                  <c:v>735</c:v>
                </c:pt>
                <c:pt idx="442">
                  <c:v>736.67000000000053</c:v>
                </c:pt>
                <c:pt idx="443">
                  <c:v>738.32999999999947</c:v>
                </c:pt>
                <c:pt idx="444">
                  <c:v>740</c:v>
                </c:pt>
                <c:pt idx="445">
                  <c:v>741.67000000000053</c:v>
                </c:pt>
                <c:pt idx="446">
                  <c:v>743.32999999999947</c:v>
                </c:pt>
                <c:pt idx="447">
                  <c:v>745</c:v>
                </c:pt>
                <c:pt idx="448">
                  <c:v>746.67000000000053</c:v>
                </c:pt>
                <c:pt idx="449">
                  <c:v>748.32999999999947</c:v>
                </c:pt>
                <c:pt idx="450">
                  <c:v>750</c:v>
                </c:pt>
                <c:pt idx="451">
                  <c:v>751.67000000000053</c:v>
                </c:pt>
                <c:pt idx="452">
                  <c:v>753.32999999999947</c:v>
                </c:pt>
                <c:pt idx="453">
                  <c:v>755</c:v>
                </c:pt>
                <c:pt idx="454">
                  <c:v>756.67000000000053</c:v>
                </c:pt>
                <c:pt idx="455">
                  <c:v>758.32999999999947</c:v>
                </c:pt>
                <c:pt idx="456">
                  <c:v>760</c:v>
                </c:pt>
                <c:pt idx="457">
                  <c:v>761.67000000000053</c:v>
                </c:pt>
                <c:pt idx="458">
                  <c:v>763.32999999999947</c:v>
                </c:pt>
                <c:pt idx="459">
                  <c:v>765</c:v>
                </c:pt>
                <c:pt idx="460">
                  <c:v>766.67000000000053</c:v>
                </c:pt>
                <c:pt idx="461">
                  <c:v>768.32999999999947</c:v>
                </c:pt>
                <c:pt idx="462">
                  <c:v>770</c:v>
                </c:pt>
                <c:pt idx="463">
                  <c:v>771.67000000000053</c:v>
                </c:pt>
                <c:pt idx="464">
                  <c:v>773.32999999999947</c:v>
                </c:pt>
                <c:pt idx="465">
                  <c:v>775</c:v>
                </c:pt>
                <c:pt idx="466">
                  <c:v>776.67000000000053</c:v>
                </c:pt>
                <c:pt idx="467">
                  <c:v>778.32999999999947</c:v>
                </c:pt>
                <c:pt idx="468">
                  <c:v>780</c:v>
                </c:pt>
                <c:pt idx="469">
                  <c:v>781.67000000000053</c:v>
                </c:pt>
                <c:pt idx="470">
                  <c:v>783.32999999999947</c:v>
                </c:pt>
                <c:pt idx="471">
                  <c:v>785</c:v>
                </c:pt>
                <c:pt idx="472">
                  <c:v>786.67000000000053</c:v>
                </c:pt>
                <c:pt idx="473">
                  <c:v>788.32999999999947</c:v>
                </c:pt>
                <c:pt idx="474">
                  <c:v>790</c:v>
                </c:pt>
                <c:pt idx="475">
                  <c:v>791.67000000000053</c:v>
                </c:pt>
                <c:pt idx="476">
                  <c:v>793.32999999999947</c:v>
                </c:pt>
                <c:pt idx="477">
                  <c:v>795</c:v>
                </c:pt>
                <c:pt idx="478">
                  <c:v>796.67000000000053</c:v>
                </c:pt>
                <c:pt idx="479">
                  <c:v>798.32999999999947</c:v>
                </c:pt>
                <c:pt idx="480">
                  <c:v>800</c:v>
                </c:pt>
                <c:pt idx="481">
                  <c:v>801.67000000000053</c:v>
                </c:pt>
                <c:pt idx="482">
                  <c:v>803.32999999999947</c:v>
                </c:pt>
                <c:pt idx="483">
                  <c:v>805</c:v>
                </c:pt>
                <c:pt idx="484">
                  <c:v>806.67000000000053</c:v>
                </c:pt>
                <c:pt idx="485">
                  <c:v>808.32999999999947</c:v>
                </c:pt>
                <c:pt idx="486">
                  <c:v>810</c:v>
                </c:pt>
                <c:pt idx="487">
                  <c:v>811.67000000000053</c:v>
                </c:pt>
                <c:pt idx="488">
                  <c:v>813.32999999999947</c:v>
                </c:pt>
                <c:pt idx="489">
                  <c:v>815</c:v>
                </c:pt>
                <c:pt idx="490">
                  <c:v>816.67000000000053</c:v>
                </c:pt>
                <c:pt idx="491">
                  <c:v>818.32999999999947</c:v>
                </c:pt>
                <c:pt idx="492">
                  <c:v>820</c:v>
                </c:pt>
                <c:pt idx="493">
                  <c:v>821.67000000000053</c:v>
                </c:pt>
                <c:pt idx="494">
                  <c:v>823.32999999999947</c:v>
                </c:pt>
                <c:pt idx="495">
                  <c:v>825</c:v>
                </c:pt>
                <c:pt idx="496">
                  <c:v>826.67000000000053</c:v>
                </c:pt>
                <c:pt idx="497">
                  <c:v>828.32999999999947</c:v>
                </c:pt>
                <c:pt idx="498">
                  <c:v>830</c:v>
                </c:pt>
                <c:pt idx="499">
                  <c:v>831.67000000000053</c:v>
                </c:pt>
                <c:pt idx="500">
                  <c:v>833.32999999999947</c:v>
                </c:pt>
                <c:pt idx="501">
                  <c:v>835</c:v>
                </c:pt>
                <c:pt idx="502">
                  <c:v>836.67000000000053</c:v>
                </c:pt>
                <c:pt idx="503">
                  <c:v>838.32999999999947</c:v>
                </c:pt>
                <c:pt idx="504">
                  <c:v>840</c:v>
                </c:pt>
                <c:pt idx="505">
                  <c:v>841.67000000000053</c:v>
                </c:pt>
                <c:pt idx="506">
                  <c:v>843.32999999999947</c:v>
                </c:pt>
                <c:pt idx="507">
                  <c:v>845</c:v>
                </c:pt>
                <c:pt idx="508">
                  <c:v>846.67000000000053</c:v>
                </c:pt>
                <c:pt idx="509">
                  <c:v>848.32999999999947</c:v>
                </c:pt>
                <c:pt idx="510">
                  <c:v>850</c:v>
                </c:pt>
                <c:pt idx="511">
                  <c:v>851.67000000000053</c:v>
                </c:pt>
                <c:pt idx="512">
                  <c:v>853.32999999999947</c:v>
                </c:pt>
                <c:pt idx="513">
                  <c:v>855</c:v>
                </c:pt>
                <c:pt idx="514">
                  <c:v>856.67000000000053</c:v>
                </c:pt>
                <c:pt idx="515">
                  <c:v>858.32999999999947</c:v>
                </c:pt>
                <c:pt idx="516">
                  <c:v>860</c:v>
                </c:pt>
                <c:pt idx="517">
                  <c:v>861.67000000000053</c:v>
                </c:pt>
                <c:pt idx="518">
                  <c:v>863.32999999999947</c:v>
                </c:pt>
                <c:pt idx="519">
                  <c:v>865</c:v>
                </c:pt>
                <c:pt idx="520">
                  <c:v>866.67000000000053</c:v>
                </c:pt>
                <c:pt idx="521">
                  <c:v>868.32999999999947</c:v>
                </c:pt>
                <c:pt idx="522">
                  <c:v>870</c:v>
                </c:pt>
                <c:pt idx="523">
                  <c:v>871.67000000000053</c:v>
                </c:pt>
                <c:pt idx="524">
                  <c:v>873.32999999999947</c:v>
                </c:pt>
                <c:pt idx="525">
                  <c:v>875</c:v>
                </c:pt>
                <c:pt idx="526">
                  <c:v>876.67000000000053</c:v>
                </c:pt>
                <c:pt idx="527">
                  <c:v>878.32999999999947</c:v>
                </c:pt>
                <c:pt idx="528">
                  <c:v>880</c:v>
                </c:pt>
                <c:pt idx="529">
                  <c:v>881.67000000000053</c:v>
                </c:pt>
                <c:pt idx="530">
                  <c:v>883.32999999999947</c:v>
                </c:pt>
                <c:pt idx="531">
                  <c:v>885</c:v>
                </c:pt>
                <c:pt idx="532">
                  <c:v>886.67000000000053</c:v>
                </c:pt>
                <c:pt idx="533">
                  <c:v>888.32999999999947</c:v>
                </c:pt>
                <c:pt idx="534">
                  <c:v>890</c:v>
                </c:pt>
                <c:pt idx="535">
                  <c:v>891.67000000000053</c:v>
                </c:pt>
                <c:pt idx="536">
                  <c:v>893.32999999999947</c:v>
                </c:pt>
                <c:pt idx="537">
                  <c:v>895</c:v>
                </c:pt>
                <c:pt idx="538">
                  <c:v>896.67000000000053</c:v>
                </c:pt>
                <c:pt idx="539">
                  <c:v>898.32999999999947</c:v>
                </c:pt>
                <c:pt idx="540">
                  <c:v>900</c:v>
                </c:pt>
                <c:pt idx="541">
                  <c:v>901.67000000000053</c:v>
                </c:pt>
                <c:pt idx="542">
                  <c:v>903.32999999999947</c:v>
                </c:pt>
                <c:pt idx="543">
                  <c:v>905</c:v>
                </c:pt>
                <c:pt idx="544">
                  <c:v>906.67000000000053</c:v>
                </c:pt>
                <c:pt idx="545">
                  <c:v>908.32999999999947</c:v>
                </c:pt>
                <c:pt idx="546">
                  <c:v>910</c:v>
                </c:pt>
                <c:pt idx="547">
                  <c:v>911.67000000000053</c:v>
                </c:pt>
                <c:pt idx="548">
                  <c:v>913.32999999999947</c:v>
                </c:pt>
                <c:pt idx="549">
                  <c:v>915</c:v>
                </c:pt>
                <c:pt idx="550">
                  <c:v>916.67000000000053</c:v>
                </c:pt>
                <c:pt idx="551">
                  <c:v>918.32999999999947</c:v>
                </c:pt>
                <c:pt idx="552">
                  <c:v>920</c:v>
                </c:pt>
                <c:pt idx="553">
                  <c:v>921.67000000000053</c:v>
                </c:pt>
                <c:pt idx="554">
                  <c:v>923.32999999999947</c:v>
                </c:pt>
                <c:pt idx="555">
                  <c:v>925</c:v>
                </c:pt>
                <c:pt idx="556">
                  <c:v>926.67000000000053</c:v>
                </c:pt>
                <c:pt idx="557">
                  <c:v>928.32999999999947</c:v>
                </c:pt>
                <c:pt idx="558">
                  <c:v>930</c:v>
                </c:pt>
                <c:pt idx="559">
                  <c:v>931.67000000000053</c:v>
                </c:pt>
                <c:pt idx="560">
                  <c:v>933.32999999999947</c:v>
                </c:pt>
                <c:pt idx="561">
                  <c:v>935</c:v>
                </c:pt>
                <c:pt idx="562">
                  <c:v>936.67000000000053</c:v>
                </c:pt>
                <c:pt idx="563">
                  <c:v>938.32999999999947</c:v>
                </c:pt>
                <c:pt idx="564">
                  <c:v>940</c:v>
                </c:pt>
                <c:pt idx="565">
                  <c:v>941.67000000000053</c:v>
                </c:pt>
                <c:pt idx="566">
                  <c:v>943.32999999999947</c:v>
                </c:pt>
                <c:pt idx="567">
                  <c:v>945</c:v>
                </c:pt>
                <c:pt idx="568">
                  <c:v>946.67000000000053</c:v>
                </c:pt>
                <c:pt idx="569">
                  <c:v>948.32999999999947</c:v>
                </c:pt>
                <c:pt idx="570">
                  <c:v>950</c:v>
                </c:pt>
                <c:pt idx="571">
                  <c:v>951.67000000000053</c:v>
                </c:pt>
                <c:pt idx="572">
                  <c:v>953.32999999999947</c:v>
                </c:pt>
                <c:pt idx="573">
                  <c:v>955</c:v>
                </c:pt>
                <c:pt idx="574">
                  <c:v>956.67000000000053</c:v>
                </c:pt>
                <c:pt idx="575">
                  <c:v>958.32999999999947</c:v>
                </c:pt>
                <c:pt idx="576">
                  <c:v>960</c:v>
                </c:pt>
                <c:pt idx="577">
                  <c:v>961.67000000000053</c:v>
                </c:pt>
                <c:pt idx="578">
                  <c:v>963.32999999999947</c:v>
                </c:pt>
                <c:pt idx="579">
                  <c:v>965</c:v>
                </c:pt>
                <c:pt idx="580">
                  <c:v>966.67000000000053</c:v>
                </c:pt>
                <c:pt idx="581">
                  <c:v>968.32999999999947</c:v>
                </c:pt>
                <c:pt idx="582">
                  <c:v>970</c:v>
                </c:pt>
                <c:pt idx="583">
                  <c:v>971.67000000000053</c:v>
                </c:pt>
                <c:pt idx="584">
                  <c:v>973.32999999999947</c:v>
                </c:pt>
                <c:pt idx="585">
                  <c:v>975</c:v>
                </c:pt>
                <c:pt idx="586">
                  <c:v>976.67000000000053</c:v>
                </c:pt>
                <c:pt idx="587">
                  <c:v>978.32999999999947</c:v>
                </c:pt>
                <c:pt idx="588">
                  <c:v>980</c:v>
                </c:pt>
                <c:pt idx="589">
                  <c:v>981.67000000000053</c:v>
                </c:pt>
                <c:pt idx="590">
                  <c:v>983.32999999999947</c:v>
                </c:pt>
                <c:pt idx="591">
                  <c:v>985</c:v>
                </c:pt>
                <c:pt idx="592">
                  <c:v>986.67000000000053</c:v>
                </c:pt>
                <c:pt idx="593">
                  <c:v>988.32999999999947</c:v>
                </c:pt>
                <c:pt idx="594">
                  <c:v>990</c:v>
                </c:pt>
                <c:pt idx="595">
                  <c:v>991.67000000000053</c:v>
                </c:pt>
                <c:pt idx="596">
                  <c:v>993.32999999999947</c:v>
                </c:pt>
                <c:pt idx="597">
                  <c:v>995</c:v>
                </c:pt>
                <c:pt idx="598">
                  <c:v>996.67000000000053</c:v>
                </c:pt>
                <c:pt idx="599">
                  <c:v>998.32999999999947</c:v>
                </c:pt>
                <c:pt idx="600">
                  <c:v>1000</c:v>
                </c:pt>
                <c:pt idx="601">
                  <c:v>1001.6700000000005</c:v>
                </c:pt>
                <c:pt idx="602">
                  <c:v>1003.3299999999994</c:v>
                </c:pt>
                <c:pt idx="603">
                  <c:v>1005</c:v>
                </c:pt>
                <c:pt idx="604">
                  <c:v>1006.6700000000005</c:v>
                </c:pt>
                <c:pt idx="605">
                  <c:v>1008.3299999999994</c:v>
                </c:pt>
                <c:pt idx="606">
                  <c:v>1010</c:v>
                </c:pt>
                <c:pt idx="607">
                  <c:v>1011.6700000000005</c:v>
                </c:pt>
                <c:pt idx="608">
                  <c:v>1013.3299999999994</c:v>
                </c:pt>
                <c:pt idx="609">
                  <c:v>1015</c:v>
                </c:pt>
                <c:pt idx="610">
                  <c:v>1016.6700000000005</c:v>
                </c:pt>
                <c:pt idx="611">
                  <c:v>1018.3299999999994</c:v>
                </c:pt>
                <c:pt idx="612">
                  <c:v>1020</c:v>
                </c:pt>
                <c:pt idx="613">
                  <c:v>1021.6700000000005</c:v>
                </c:pt>
                <c:pt idx="614">
                  <c:v>1023.3299999999994</c:v>
                </c:pt>
                <c:pt idx="615">
                  <c:v>1025</c:v>
                </c:pt>
                <c:pt idx="616">
                  <c:v>1026.6699999999998</c:v>
                </c:pt>
                <c:pt idx="617">
                  <c:v>1028.33</c:v>
                </c:pt>
                <c:pt idx="618">
                  <c:v>1030</c:v>
                </c:pt>
                <c:pt idx="619">
                  <c:v>1031.6699999999998</c:v>
                </c:pt>
                <c:pt idx="620">
                  <c:v>1033.33</c:v>
                </c:pt>
                <c:pt idx="621">
                  <c:v>1035</c:v>
                </c:pt>
                <c:pt idx="622">
                  <c:v>1036.6699999999998</c:v>
                </c:pt>
                <c:pt idx="623">
                  <c:v>1038.33</c:v>
                </c:pt>
                <c:pt idx="624">
                  <c:v>1040</c:v>
                </c:pt>
                <c:pt idx="625">
                  <c:v>1041.6699999999998</c:v>
                </c:pt>
                <c:pt idx="626">
                  <c:v>1043.33</c:v>
                </c:pt>
                <c:pt idx="627">
                  <c:v>1045</c:v>
                </c:pt>
                <c:pt idx="628">
                  <c:v>1046.6699999999998</c:v>
                </c:pt>
                <c:pt idx="629">
                  <c:v>1048.33</c:v>
                </c:pt>
                <c:pt idx="630">
                  <c:v>1050</c:v>
                </c:pt>
                <c:pt idx="631">
                  <c:v>1051.6699999999998</c:v>
                </c:pt>
                <c:pt idx="632">
                  <c:v>1053.33</c:v>
                </c:pt>
                <c:pt idx="633">
                  <c:v>1055</c:v>
                </c:pt>
                <c:pt idx="634">
                  <c:v>1056.6699999999998</c:v>
                </c:pt>
                <c:pt idx="635">
                  <c:v>1058.33</c:v>
                </c:pt>
                <c:pt idx="636">
                  <c:v>1060</c:v>
                </c:pt>
                <c:pt idx="637">
                  <c:v>1061.6699999999998</c:v>
                </c:pt>
                <c:pt idx="638">
                  <c:v>1063.33</c:v>
                </c:pt>
                <c:pt idx="639">
                  <c:v>1065</c:v>
                </c:pt>
                <c:pt idx="640">
                  <c:v>1066.6699999999998</c:v>
                </c:pt>
                <c:pt idx="641">
                  <c:v>1068.33</c:v>
                </c:pt>
                <c:pt idx="642">
                  <c:v>1070</c:v>
                </c:pt>
                <c:pt idx="643">
                  <c:v>1071.6699999999998</c:v>
                </c:pt>
                <c:pt idx="644">
                  <c:v>1073.33</c:v>
                </c:pt>
                <c:pt idx="645">
                  <c:v>1075</c:v>
                </c:pt>
                <c:pt idx="646">
                  <c:v>1076.6699999999998</c:v>
                </c:pt>
                <c:pt idx="647">
                  <c:v>1078.33</c:v>
                </c:pt>
                <c:pt idx="648">
                  <c:v>1080</c:v>
                </c:pt>
                <c:pt idx="649">
                  <c:v>1081.6699999999998</c:v>
                </c:pt>
                <c:pt idx="650">
                  <c:v>1083.33</c:v>
                </c:pt>
                <c:pt idx="651">
                  <c:v>1085</c:v>
                </c:pt>
                <c:pt idx="652">
                  <c:v>1086.6699999999998</c:v>
                </c:pt>
                <c:pt idx="653">
                  <c:v>1088.33</c:v>
                </c:pt>
                <c:pt idx="654">
                  <c:v>1090</c:v>
                </c:pt>
                <c:pt idx="655">
                  <c:v>1091.6699999999998</c:v>
                </c:pt>
                <c:pt idx="656">
                  <c:v>1093.33</c:v>
                </c:pt>
                <c:pt idx="657">
                  <c:v>1095</c:v>
                </c:pt>
                <c:pt idx="658">
                  <c:v>1096.6699999999998</c:v>
                </c:pt>
                <c:pt idx="659">
                  <c:v>1098.33</c:v>
                </c:pt>
                <c:pt idx="660">
                  <c:v>1100</c:v>
                </c:pt>
                <c:pt idx="661">
                  <c:v>1101.6699999999998</c:v>
                </c:pt>
                <c:pt idx="662">
                  <c:v>1103.33</c:v>
                </c:pt>
                <c:pt idx="663">
                  <c:v>1105</c:v>
                </c:pt>
                <c:pt idx="664">
                  <c:v>1106.6699999999998</c:v>
                </c:pt>
                <c:pt idx="665">
                  <c:v>1108.33</c:v>
                </c:pt>
                <c:pt idx="666">
                  <c:v>1110</c:v>
                </c:pt>
                <c:pt idx="667">
                  <c:v>1111.6699999999998</c:v>
                </c:pt>
                <c:pt idx="668">
                  <c:v>1113.33</c:v>
                </c:pt>
                <c:pt idx="669">
                  <c:v>1115</c:v>
                </c:pt>
                <c:pt idx="670">
                  <c:v>1116.6699999999998</c:v>
                </c:pt>
                <c:pt idx="671">
                  <c:v>1118.33</c:v>
                </c:pt>
                <c:pt idx="672">
                  <c:v>1120</c:v>
                </c:pt>
                <c:pt idx="673">
                  <c:v>1121.6699999999998</c:v>
                </c:pt>
                <c:pt idx="674">
                  <c:v>1123.33</c:v>
                </c:pt>
                <c:pt idx="675">
                  <c:v>1125</c:v>
                </c:pt>
                <c:pt idx="676">
                  <c:v>1126.6699999999998</c:v>
                </c:pt>
                <c:pt idx="677">
                  <c:v>1128.33</c:v>
                </c:pt>
                <c:pt idx="678">
                  <c:v>1130</c:v>
                </c:pt>
                <c:pt idx="679">
                  <c:v>1131.6699999999998</c:v>
                </c:pt>
                <c:pt idx="680">
                  <c:v>1133.33</c:v>
                </c:pt>
                <c:pt idx="681">
                  <c:v>1135</c:v>
                </c:pt>
                <c:pt idx="682">
                  <c:v>1136.6699999999998</c:v>
                </c:pt>
                <c:pt idx="683">
                  <c:v>1138.33</c:v>
                </c:pt>
                <c:pt idx="684">
                  <c:v>1140</c:v>
                </c:pt>
                <c:pt idx="685">
                  <c:v>1141.6699999999998</c:v>
                </c:pt>
                <c:pt idx="686">
                  <c:v>1143.33</c:v>
                </c:pt>
                <c:pt idx="687">
                  <c:v>1145</c:v>
                </c:pt>
                <c:pt idx="688">
                  <c:v>1146.6699999999998</c:v>
                </c:pt>
                <c:pt idx="689">
                  <c:v>1148.33</c:v>
                </c:pt>
                <c:pt idx="690">
                  <c:v>1150</c:v>
                </c:pt>
                <c:pt idx="691">
                  <c:v>1151.6699999999998</c:v>
                </c:pt>
                <c:pt idx="692">
                  <c:v>1153.33</c:v>
                </c:pt>
                <c:pt idx="693">
                  <c:v>1155</c:v>
                </c:pt>
                <c:pt idx="694">
                  <c:v>1156.6699999999998</c:v>
                </c:pt>
                <c:pt idx="695">
                  <c:v>1158.33</c:v>
                </c:pt>
                <c:pt idx="696">
                  <c:v>1160</c:v>
                </c:pt>
                <c:pt idx="697">
                  <c:v>1161.6699999999998</c:v>
                </c:pt>
                <c:pt idx="698">
                  <c:v>1163.33</c:v>
                </c:pt>
                <c:pt idx="699">
                  <c:v>1165</c:v>
                </c:pt>
                <c:pt idx="700">
                  <c:v>1166.6699999999998</c:v>
                </c:pt>
                <c:pt idx="701">
                  <c:v>1168.33</c:v>
                </c:pt>
                <c:pt idx="702">
                  <c:v>1170</c:v>
                </c:pt>
                <c:pt idx="703">
                  <c:v>1171.6699999999998</c:v>
                </c:pt>
                <c:pt idx="704">
                  <c:v>1173.33</c:v>
                </c:pt>
                <c:pt idx="705">
                  <c:v>1175</c:v>
                </c:pt>
                <c:pt idx="706">
                  <c:v>1176.6699999999998</c:v>
                </c:pt>
                <c:pt idx="707">
                  <c:v>1178.33</c:v>
                </c:pt>
                <c:pt idx="708">
                  <c:v>1180</c:v>
                </c:pt>
                <c:pt idx="709">
                  <c:v>1181.6699999999998</c:v>
                </c:pt>
                <c:pt idx="710">
                  <c:v>1183.33</c:v>
                </c:pt>
                <c:pt idx="711">
                  <c:v>1185</c:v>
                </c:pt>
                <c:pt idx="712">
                  <c:v>1186.6699999999998</c:v>
                </c:pt>
                <c:pt idx="713">
                  <c:v>1188.33</c:v>
                </c:pt>
                <c:pt idx="714">
                  <c:v>1190</c:v>
                </c:pt>
                <c:pt idx="715">
                  <c:v>1191.6699999999998</c:v>
                </c:pt>
                <c:pt idx="716">
                  <c:v>1193.33</c:v>
                </c:pt>
                <c:pt idx="717">
                  <c:v>1195</c:v>
                </c:pt>
                <c:pt idx="718">
                  <c:v>1196.6699999999998</c:v>
                </c:pt>
                <c:pt idx="719">
                  <c:v>1198.33</c:v>
                </c:pt>
                <c:pt idx="720">
                  <c:v>1200</c:v>
                </c:pt>
                <c:pt idx="721">
                  <c:v>1201.6699999999998</c:v>
                </c:pt>
                <c:pt idx="722">
                  <c:v>1203.33</c:v>
                </c:pt>
                <c:pt idx="723">
                  <c:v>1205</c:v>
                </c:pt>
                <c:pt idx="724">
                  <c:v>1206.6699999999998</c:v>
                </c:pt>
                <c:pt idx="725">
                  <c:v>1208.33</c:v>
                </c:pt>
                <c:pt idx="726">
                  <c:v>1210</c:v>
                </c:pt>
                <c:pt idx="727">
                  <c:v>1211.6699999999998</c:v>
                </c:pt>
                <c:pt idx="728">
                  <c:v>1213.33</c:v>
                </c:pt>
                <c:pt idx="729">
                  <c:v>1215</c:v>
                </c:pt>
                <c:pt idx="730">
                  <c:v>1216.6699999999998</c:v>
                </c:pt>
                <c:pt idx="731">
                  <c:v>1218.33</c:v>
                </c:pt>
                <c:pt idx="732">
                  <c:v>1220</c:v>
                </c:pt>
                <c:pt idx="733">
                  <c:v>1221.6699999999998</c:v>
                </c:pt>
                <c:pt idx="734">
                  <c:v>1223.33</c:v>
                </c:pt>
                <c:pt idx="735">
                  <c:v>1225</c:v>
                </c:pt>
                <c:pt idx="736">
                  <c:v>1226.6699999999998</c:v>
                </c:pt>
                <c:pt idx="737">
                  <c:v>1228.33</c:v>
                </c:pt>
                <c:pt idx="738">
                  <c:v>1230</c:v>
                </c:pt>
                <c:pt idx="739">
                  <c:v>1231.6699999999998</c:v>
                </c:pt>
                <c:pt idx="740">
                  <c:v>1233.33</c:v>
                </c:pt>
                <c:pt idx="741">
                  <c:v>1235</c:v>
                </c:pt>
                <c:pt idx="742">
                  <c:v>1236.6699999999998</c:v>
                </c:pt>
                <c:pt idx="743">
                  <c:v>1238.33</c:v>
                </c:pt>
                <c:pt idx="744">
                  <c:v>1240</c:v>
                </c:pt>
                <c:pt idx="745">
                  <c:v>1241.6699999999998</c:v>
                </c:pt>
                <c:pt idx="746">
                  <c:v>1243.33</c:v>
                </c:pt>
                <c:pt idx="747">
                  <c:v>1245</c:v>
                </c:pt>
                <c:pt idx="748">
                  <c:v>1246.6699999999998</c:v>
                </c:pt>
                <c:pt idx="749">
                  <c:v>1248.33</c:v>
                </c:pt>
                <c:pt idx="750">
                  <c:v>1250</c:v>
                </c:pt>
                <c:pt idx="751">
                  <c:v>1251.6699999999998</c:v>
                </c:pt>
                <c:pt idx="752">
                  <c:v>1253.33</c:v>
                </c:pt>
                <c:pt idx="753">
                  <c:v>1255</c:v>
                </c:pt>
                <c:pt idx="754">
                  <c:v>1256.6699999999998</c:v>
                </c:pt>
                <c:pt idx="755">
                  <c:v>1258.33</c:v>
                </c:pt>
                <c:pt idx="756">
                  <c:v>1260</c:v>
                </c:pt>
                <c:pt idx="757">
                  <c:v>1261.6699999999998</c:v>
                </c:pt>
                <c:pt idx="758">
                  <c:v>1263.33</c:v>
                </c:pt>
                <c:pt idx="759">
                  <c:v>1265</c:v>
                </c:pt>
                <c:pt idx="760">
                  <c:v>1266.6699999999998</c:v>
                </c:pt>
                <c:pt idx="761">
                  <c:v>1268.33</c:v>
                </c:pt>
                <c:pt idx="762">
                  <c:v>1270</c:v>
                </c:pt>
                <c:pt idx="763">
                  <c:v>1271.6699999999998</c:v>
                </c:pt>
                <c:pt idx="764">
                  <c:v>1273.33</c:v>
                </c:pt>
                <c:pt idx="765">
                  <c:v>1275</c:v>
                </c:pt>
                <c:pt idx="766">
                  <c:v>1276.6699999999998</c:v>
                </c:pt>
                <c:pt idx="767">
                  <c:v>1278.33</c:v>
                </c:pt>
                <c:pt idx="768">
                  <c:v>1280</c:v>
                </c:pt>
                <c:pt idx="769">
                  <c:v>1281.6699999999998</c:v>
                </c:pt>
                <c:pt idx="770">
                  <c:v>1283.33</c:v>
                </c:pt>
                <c:pt idx="771">
                  <c:v>1285</c:v>
                </c:pt>
                <c:pt idx="772">
                  <c:v>1286.6699999999998</c:v>
                </c:pt>
                <c:pt idx="773">
                  <c:v>1288.33</c:v>
                </c:pt>
                <c:pt idx="774">
                  <c:v>1290</c:v>
                </c:pt>
                <c:pt idx="775">
                  <c:v>1291.6699999999998</c:v>
                </c:pt>
                <c:pt idx="776">
                  <c:v>1293.33</c:v>
                </c:pt>
                <c:pt idx="777">
                  <c:v>1295</c:v>
                </c:pt>
                <c:pt idx="778">
                  <c:v>1296.6699999999998</c:v>
                </c:pt>
                <c:pt idx="779">
                  <c:v>1298.33</c:v>
                </c:pt>
                <c:pt idx="780">
                  <c:v>1300</c:v>
                </c:pt>
                <c:pt idx="781">
                  <c:v>1301.6699999999998</c:v>
                </c:pt>
                <c:pt idx="782">
                  <c:v>1303.33</c:v>
                </c:pt>
                <c:pt idx="783">
                  <c:v>1305</c:v>
                </c:pt>
                <c:pt idx="784">
                  <c:v>1306.6699999999998</c:v>
                </c:pt>
                <c:pt idx="785">
                  <c:v>1308.33</c:v>
                </c:pt>
                <c:pt idx="786">
                  <c:v>1310</c:v>
                </c:pt>
                <c:pt idx="787">
                  <c:v>1311.6699999999998</c:v>
                </c:pt>
                <c:pt idx="788">
                  <c:v>1313.33</c:v>
                </c:pt>
                <c:pt idx="789">
                  <c:v>1315</c:v>
                </c:pt>
                <c:pt idx="790">
                  <c:v>1316.6699999999998</c:v>
                </c:pt>
                <c:pt idx="791">
                  <c:v>1318.33</c:v>
                </c:pt>
                <c:pt idx="792">
                  <c:v>1320</c:v>
                </c:pt>
                <c:pt idx="793">
                  <c:v>1321.6699999999998</c:v>
                </c:pt>
                <c:pt idx="794">
                  <c:v>1323.33</c:v>
                </c:pt>
                <c:pt idx="795">
                  <c:v>1325</c:v>
                </c:pt>
                <c:pt idx="796">
                  <c:v>1326.6699999999998</c:v>
                </c:pt>
                <c:pt idx="797">
                  <c:v>1328.33</c:v>
                </c:pt>
                <c:pt idx="798">
                  <c:v>1330</c:v>
                </c:pt>
                <c:pt idx="799">
                  <c:v>1331.6699999999998</c:v>
                </c:pt>
                <c:pt idx="800">
                  <c:v>1333.33</c:v>
                </c:pt>
                <c:pt idx="801">
                  <c:v>1335</c:v>
                </c:pt>
                <c:pt idx="802">
                  <c:v>1336.6699999999998</c:v>
                </c:pt>
                <c:pt idx="803">
                  <c:v>1338.33</c:v>
                </c:pt>
                <c:pt idx="804">
                  <c:v>1340</c:v>
                </c:pt>
                <c:pt idx="805">
                  <c:v>1341.6699999999998</c:v>
                </c:pt>
                <c:pt idx="806">
                  <c:v>1343.33</c:v>
                </c:pt>
                <c:pt idx="807">
                  <c:v>1345</c:v>
                </c:pt>
                <c:pt idx="808">
                  <c:v>1346.6699999999998</c:v>
                </c:pt>
                <c:pt idx="809">
                  <c:v>1348.33</c:v>
                </c:pt>
                <c:pt idx="810">
                  <c:v>1350</c:v>
                </c:pt>
                <c:pt idx="811">
                  <c:v>1351.6699999999998</c:v>
                </c:pt>
                <c:pt idx="812">
                  <c:v>1353.33</c:v>
                </c:pt>
                <c:pt idx="813">
                  <c:v>1355</c:v>
                </c:pt>
                <c:pt idx="814">
                  <c:v>1356.6699999999998</c:v>
                </c:pt>
                <c:pt idx="815">
                  <c:v>1358.33</c:v>
                </c:pt>
                <c:pt idx="816">
                  <c:v>1360</c:v>
                </c:pt>
                <c:pt idx="817">
                  <c:v>1361.6699999999998</c:v>
                </c:pt>
                <c:pt idx="818">
                  <c:v>1363.33</c:v>
                </c:pt>
                <c:pt idx="819">
                  <c:v>1365</c:v>
                </c:pt>
                <c:pt idx="820">
                  <c:v>1366.6699999999998</c:v>
                </c:pt>
                <c:pt idx="821">
                  <c:v>1368.33</c:v>
                </c:pt>
                <c:pt idx="822">
                  <c:v>1370</c:v>
                </c:pt>
                <c:pt idx="823">
                  <c:v>1371.6699999999998</c:v>
                </c:pt>
                <c:pt idx="824">
                  <c:v>1373.33</c:v>
                </c:pt>
                <c:pt idx="825">
                  <c:v>1375</c:v>
                </c:pt>
                <c:pt idx="826">
                  <c:v>1376.6699999999998</c:v>
                </c:pt>
                <c:pt idx="827">
                  <c:v>1378.33</c:v>
                </c:pt>
                <c:pt idx="828">
                  <c:v>1380</c:v>
                </c:pt>
                <c:pt idx="829">
                  <c:v>1381.6699999999998</c:v>
                </c:pt>
                <c:pt idx="830">
                  <c:v>1383.33</c:v>
                </c:pt>
                <c:pt idx="831">
                  <c:v>1385</c:v>
                </c:pt>
                <c:pt idx="832">
                  <c:v>1386.6699999999998</c:v>
                </c:pt>
                <c:pt idx="833">
                  <c:v>1388.33</c:v>
                </c:pt>
                <c:pt idx="834">
                  <c:v>1390</c:v>
                </c:pt>
                <c:pt idx="835">
                  <c:v>1391.6699999999998</c:v>
                </c:pt>
                <c:pt idx="836">
                  <c:v>1393.33</c:v>
                </c:pt>
                <c:pt idx="837">
                  <c:v>1395</c:v>
                </c:pt>
                <c:pt idx="838">
                  <c:v>1396.6699999999998</c:v>
                </c:pt>
                <c:pt idx="839">
                  <c:v>1398.33</c:v>
                </c:pt>
                <c:pt idx="840">
                  <c:v>1400</c:v>
                </c:pt>
              </c:numCache>
            </c:numRef>
          </c:xVal>
          <c:yVal>
            <c:numRef>
              <c:f>Munka2!$C$1:$C$841</c:f>
              <c:numCache>
                <c:formatCode>General</c:formatCode>
                <c:ptCount val="841"/>
                <c:pt idx="59">
                  <c:v>871.94999999999948</c:v>
                </c:pt>
                <c:pt idx="60">
                  <c:v>871.94999999999948</c:v>
                </c:pt>
                <c:pt idx="61">
                  <c:v>871.94999999999948</c:v>
                </c:pt>
                <c:pt idx="62">
                  <c:v>871.94999999999948</c:v>
                </c:pt>
                <c:pt idx="63">
                  <c:v>871.94999999999948</c:v>
                </c:pt>
                <c:pt idx="64">
                  <c:v>871.94999999999948</c:v>
                </c:pt>
                <c:pt idx="65">
                  <c:v>871.94999999999948</c:v>
                </c:pt>
                <c:pt idx="66">
                  <c:v>871.94999999999948</c:v>
                </c:pt>
                <c:pt idx="67">
                  <c:v>871.94999999999948</c:v>
                </c:pt>
                <c:pt idx="68">
                  <c:v>871.94999999999948</c:v>
                </c:pt>
                <c:pt idx="69">
                  <c:v>871.94999999999948</c:v>
                </c:pt>
                <c:pt idx="70">
                  <c:v>871.94999999999948</c:v>
                </c:pt>
                <c:pt idx="71">
                  <c:v>871.94999999999948</c:v>
                </c:pt>
                <c:pt idx="72">
                  <c:v>871.94999999999948</c:v>
                </c:pt>
                <c:pt idx="73">
                  <c:v>871.94999999999948</c:v>
                </c:pt>
                <c:pt idx="74">
                  <c:v>871.94999999999948</c:v>
                </c:pt>
                <c:pt idx="75">
                  <c:v>871.94999999999948</c:v>
                </c:pt>
                <c:pt idx="76">
                  <c:v>871.94999999999948</c:v>
                </c:pt>
                <c:pt idx="77">
                  <c:v>871.94999999999948</c:v>
                </c:pt>
                <c:pt idx="78">
                  <c:v>871.94999999999948</c:v>
                </c:pt>
                <c:pt idx="79">
                  <c:v>871.94999999999948</c:v>
                </c:pt>
                <c:pt idx="80">
                  <c:v>871.94999999999948</c:v>
                </c:pt>
                <c:pt idx="81">
                  <c:v>871.94999999999948</c:v>
                </c:pt>
                <c:pt idx="82">
                  <c:v>871.94999999999948</c:v>
                </c:pt>
                <c:pt idx="83">
                  <c:v>871.94999999999948</c:v>
                </c:pt>
                <c:pt idx="84">
                  <c:v>871.94999999999948</c:v>
                </c:pt>
                <c:pt idx="85">
                  <c:v>871.94999999999948</c:v>
                </c:pt>
                <c:pt idx="86">
                  <c:v>871.94999999999948</c:v>
                </c:pt>
                <c:pt idx="87">
                  <c:v>871.94999999999948</c:v>
                </c:pt>
                <c:pt idx="88">
                  <c:v>871.94999999999948</c:v>
                </c:pt>
                <c:pt idx="89">
                  <c:v>871.94999999999948</c:v>
                </c:pt>
                <c:pt idx="90">
                  <c:v>871.94999999999948</c:v>
                </c:pt>
                <c:pt idx="91">
                  <c:v>871.94999999999948</c:v>
                </c:pt>
                <c:pt idx="92">
                  <c:v>871.94999999999948</c:v>
                </c:pt>
                <c:pt idx="93">
                  <c:v>871.94999999999948</c:v>
                </c:pt>
                <c:pt idx="94">
                  <c:v>871.94999999999948</c:v>
                </c:pt>
                <c:pt idx="95">
                  <c:v>871.94999999999948</c:v>
                </c:pt>
                <c:pt idx="96">
                  <c:v>871.94999999999948</c:v>
                </c:pt>
                <c:pt idx="97">
                  <c:v>871.94999999999948</c:v>
                </c:pt>
                <c:pt idx="98">
                  <c:v>871.94999999999948</c:v>
                </c:pt>
                <c:pt idx="99">
                  <c:v>871.94999999999948</c:v>
                </c:pt>
                <c:pt idx="100">
                  <c:v>871.94999999999948</c:v>
                </c:pt>
                <c:pt idx="101">
                  <c:v>871.94999999999948</c:v>
                </c:pt>
                <c:pt idx="102">
                  <c:v>871.94999999999948</c:v>
                </c:pt>
                <c:pt idx="103">
                  <c:v>871.94999999999948</c:v>
                </c:pt>
                <c:pt idx="104">
                  <c:v>871.94999999999948</c:v>
                </c:pt>
                <c:pt idx="105">
                  <c:v>871.94999999999948</c:v>
                </c:pt>
                <c:pt idx="106">
                  <c:v>871.94999999999948</c:v>
                </c:pt>
                <c:pt idx="107">
                  <c:v>871.94999999999948</c:v>
                </c:pt>
                <c:pt idx="108">
                  <c:v>871.94999999999948</c:v>
                </c:pt>
                <c:pt idx="109">
                  <c:v>871.94999999999948</c:v>
                </c:pt>
                <c:pt idx="110">
                  <c:v>871.94999999999948</c:v>
                </c:pt>
                <c:pt idx="111">
                  <c:v>871.94999999999948</c:v>
                </c:pt>
                <c:pt idx="112">
                  <c:v>871.94999999999948</c:v>
                </c:pt>
                <c:pt idx="113">
                  <c:v>871.94999999999948</c:v>
                </c:pt>
                <c:pt idx="114">
                  <c:v>871.94999999999948</c:v>
                </c:pt>
                <c:pt idx="115">
                  <c:v>871.94999999999948</c:v>
                </c:pt>
                <c:pt idx="116">
                  <c:v>871.94999999999948</c:v>
                </c:pt>
                <c:pt idx="117">
                  <c:v>871.94999999999948</c:v>
                </c:pt>
                <c:pt idx="118">
                  <c:v>871.94999999999948</c:v>
                </c:pt>
                <c:pt idx="119">
                  <c:v>871.94999999999948</c:v>
                </c:pt>
                <c:pt idx="120">
                  <c:v>871.94999999999948</c:v>
                </c:pt>
                <c:pt idx="121">
                  <c:v>871.94999999999948</c:v>
                </c:pt>
                <c:pt idx="122">
                  <c:v>871.94999999999948</c:v>
                </c:pt>
                <c:pt idx="123">
                  <c:v>871.94999999999948</c:v>
                </c:pt>
                <c:pt idx="124">
                  <c:v>871.94999999999948</c:v>
                </c:pt>
                <c:pt idx="125">
                  <c:v>871.94999999999948</c:v>
                </c:pt>
                <c:pt idx="126">
                  <c:v>871.94999999999948</c:v>
                </c:pt>
                <c:pt idx="127">
                  <c:v>871.94999999999948</c:v>
                </c:pt>
                <c:pt idx="128">
                  <c:v>871.94999999999948</c:v>
                </c:pt>
                <c:pt idx="129">
                  <c:v>871.94999999999948</c:v>
                </c:pt>
                <c:pt idx="130">
                  <c:v>871.94999999999948</c:v>
                </c:pt>
                <c:pt idx="131">
                  <c:v>871.94999999999948</c:v>
                </c:pt>
                <c:pt idx="132">
                  <c:v>871.94999999999948</c:v>
                </c:pt>
                <c:pt idx="133">
                  <c:v>871.94999999999948</c:v>
                </c:pt>
                <c:pt idx="134">
                  <c:v>871.94999999999948</c:v>
                </c:pt>
                <c:pt idx="135">
                  <c:v>871.94999999999948</c:v>
                </c:pt>
                <c:pt idx="136">
                  <c:v>871.94999999999948</c:v>
                </c:pt>
                <c:pt idx="137">
                  <c:v>871.94999999999948</c:v>
                </c:pt>
                <c:pt idx="138">
                  <c:v>871.94999999999948</c:v>
                </c:pt>
                <c:pt idx="139">
                  <c:v>871.94999999999948</c:v>
                </c:pt>
                <c:pt idx="140">
                  <c:v>871.94999999999948</c:v>
                </c:pt>
                <c:pt idx="141">
                  <c:v>871.94999999999948</c:v>
                </c:pt>
                <c:pt idx="142">
                  <c:v>871.94999999999948</c:v>
                </c:pt>
                <c:pt idx="143">
                  <c:v>871.94999999999948</c:v>
                </c:pt>
                <c:pt idx="144">
                  <c:v>871.94999999999948</c:v>
                </c:pt>
                <c:pt idx="145">
                  <c:v>871.94999999999948</c:v>
                </c:pt>
                <c:pt idx="146">
                  <c:v>871.94999999999948</c:v>
                </c:pt>
                <c:pt idx="147">
                  <c:v>871.94999999999948</c:v>
                </c:pt>
                <c:pt idx="148">
                  <c:v>871.94999999999948</c:v>
                </c:pt>
                <c:pt idx="149">
                  <c:v>871.94999999999948</c:v>
                </c:pt>
                <c:pt idx="150">
                  <c:v>871.94999999999948</c:v>
                </c:pt>
                <c:pt idx="151">
                  <c:v>871.94999999999948</c:v>
                </c:pt>
                <c:pt idx="152">
                  <c:v>871.94999999999948</c:v>
                </c:pt>
                <c:pt idx="153">
                  <c:v>871.94999999999948</c:v>
                </c:pt>
                <c:pt idx="154">
                  <c:v>871.94999999999948</c:v>
                </c:pt>
                <c:pt idx="155">
                  <c:v>871.94999999999948</c:v>
                </c:pt>
                <c:pt idx="156">
                  <c:v>871.94999999999948</c:v>
                </c:pt>
                <c:pt idx="157">
                  <c:v>871.94999999999948</c:v>
                </c:pt>
                <c:pt idx="158">
                  <c:v>871.94999999999948</c:v>
                </c:pt>
                <c:pt idx="159">
                  <c:v>871.94999999999948</c:v>
                </c:pt>
                <c:pt idx="160">
                  <c:v>871.94999999999948</c:v>
                </c:pt>
                <c:pt idx="161">
                  <c:v>871.94999999999948</c:v>
                </c:pt>
                <c:pt idx="162">
                  <c:v>871.94999999999948</c:v>
                </c:pt>
                <c:pt idx="163">
                  <c:v>871.94999999999948</c:v>
                </c:pt>
                <c:pt idx="164">
                  <c:v>871.94999999999948</c:v>
                </c:pt>
                <c:pt idx="165">
                  <c:v>871.94999999999948</c:v>
                </c:pt>
                <c:pt idx="166">
                  <c:v>871.94999999999948</c:v>
                </c:pt>
                <c:pt idx="167">
                  <c:v>871.94999999999948</c:v>
                </c:pt>
                <c:pt idx="168">
                  <c:v>871.94999999999948</c:v>
                </c:pt>
                <c:pt idx="169">
                  <c:v>871.94999999999948</c:v>
                </c:pt>
                <c:pt idx="170">
                  <c:v>871.94999999999948</c:v>
                </c:pt>
                <c:pt idx="171">
                  <c:v>871.94999999999948</c:v>
                </c:pt>
                <c:pt idx="172">
                  <c:v>871.94999999999948</c:v>
                </c:pt>
                <c:pt idx="173">
                  <c:v>871.94999999999948</c:v>
                </c:pt>
                <c:pt idx="174">
                  <c:v>871.94999999999948</c:v>
                </c:pt>
                <c:pt idx="175">
                  <c:v>871.94999999999948</c:v>
                </c:pt>
                <c:pt idx="176">
                  <c:v>871.94999999999948</c:v>
                </c:pt>
                <c:pt idx="177">
                  <c:v>871.94999999999948</c:v>
                </c:pt>
                <c:pt idx="178">
                  <c:v>871.94999999999948</c:v>
                </c:pt>
                <c:pt idx="179">
                  <c:v>871.94999999999948</c:v>
                </c:pt>
                <c:pt idx="180">
                  <c:v>871.94999999999948</c:v>
                </c:pt>
                <c:pt idx="181">
                  <c:v>871.94999999999948</c:v>
                </c:pt>
                <c:pt idx="182">
                  <c:v>871.94999999999948</c:v>
                </c:pt>
                <c:pt idx="183">
                  <c:v>871.94999999999948</c:v>
                </c:pt>
                <c:pt idx="184">
                  <c:v>871.94999999999948</c:v>
                </c:pt>
                <c:pt idx="185">
                  <c:v>871.94999999999948</c:v>
                </c:pt>
                <c:pt idx="186">
                  <c:v>871.94999999999948</c:v>
                </c:pt>
                <c:pt idx="187">
                  <c:v>871.94999999999948</c:v>
                </c:pt>
                <c:pt idx="188">
                  <c:v>871.94999999999948</c:v>
                </c:pt>
                <c:pt idx="189">
                  <c:v>871.94999999999948</c:v>
                </c:pt>
                <c:pt idx="190">
                  <c:v>871.94999999999948</c:v>
                </c:pt>
                <c:pt idx="191">
                  <c:v>871.94999999999948</c:v>
                </c:pt>
                <c:pt idx="192">
                  <c:v>871.94999999999948</c:v>
                </c:pt>
                <c:pt idx="193">
                  <c:v>871.94999999999948</c:v>
                </c:pt>
                <c:pt idx="194">
                  <c:v>871.94999999999948</c:v>
                </c:pt>
                <c:pt idx="195">
                  <c:v>871.94999999999948</c:v>
                </c:pt>
                <c:pt idx="196">
                  <c:v>871.94999999999948</c:v>
                </c:pt>
                <c:pt idx="197">
                  <c:v>871.94999999999948</c:v>
                </c:pt>
                <c:pt idx="198">
                  <c:v>871.94999999999948</c:v>
                </c:pt>
                <c:pt idx="199">
                  <c:v>871.94999999999948</c:v>
                </c:pt>
                <c:pt idx="200">
                  <c:v>871.94999999999948</c:v>
                </c:pt>
                <c:pt idx="201">
                  <c:v>871.94999999999948</c:v>
                </c:pt>
                <c:pt idx="202">
                  <c:v>871.94999999999948</c:v>
                </c:pt>
                <c:pt idx="203">
                  <c:v>871.94999999999948</c:v>
                </c:pt>
                <c:pt idx="204">
                  <c:v>871.94999999999948</c:v>
                </c:pt>
                <c:pt idx="205">
                  <c:v>871.94999999999948</c:v>
                </c:pt>
                <c:pt idx="206">
                  <c:v>871.94999999999948</c:v>
                </c:pt>
                <c:pt idx="207">
                  <c:v>871.94999999999948</c:v>
                </c:pt>
                <c:pt idx="208">
                  <c:v>871.94999999999948</c:v>
                </c:pt>
                <c:pt idx="209">
                  <c:v>871.94999999999948</c:v>
                </c:pt>
                <c:pt idx="210">
                  <c:v>871.94999999999948</c:v>
                </c:pt>
                <c:pt idx="211">
                  <c:v>871.94999999999948</c:v>
                </c:pt>
                <c:pt idx="212">
                  <c:v>871.94999999999948</c:v>
                </c:pt>
                <c:pt idx="213">
                  <c:v>871.94999999999948</c:v>
                </c:pt>
                <c:pt idx="214">
                  <c:v>871.94999999999948</c:v>
                </c:pt>
                <c:pt idx="215">
                  <c:v>871.94999999999948</c:v>
                </c:pt>
                <c:pt idx="216">
                  <c:v>871.94999999999948</c:v>
                </c:pt>
                <c:pt idx="217">
                  <c:v>871.94999999999948</c:v>
                </c:pt>
                <c:pt idx="218">
                  <c:v>871.94999999999948</c:v>
                </c:pt>
                <c:pt idx="219">
                  <c:v>871.94999999999948</c:v>
                </c:pt>
                <c:pt idx="220">
                  <c:v>871.94999999999948</c:v>
                </c:pt>
                <c:pt idx="221">
                  <c:v>871.94999999999948</c:v>
                </c:pt>
                <c:pt idx="222">
                  <c:v>871.94999999999948</c:v>
                </c:pt>
                <c:pt idx="223">
                  <c:v>871.94999999999948</c:v>
                </c:pt>
                <c:pt idx="224">
                  <c:v>871.94999999999948</c:v>
                </c:pt>
                <c:pt idx="225">
                  <c:v>871.94999999999948</c:v>
                </c:pt>
                <c:pt idx="226">
                  <c:v>871.94999999999948</c:v>
                </c:pt>
                <c:pt idx="227">
                  <c:v>871.94999999999948</c:v>
                </c:pt>
                <c:pt idx="228">
                  <c:v>868.09999999999991</c:v>
                </c:pt>
                <c:pt idx="229">
                  <c:v>868.09999999999991</c:v>
                </c:pt>
                <c:pt idx="230">
                  <c:v>866.81</c:v>
                </c:pt>
                <c:pt idx="231">
                  <c:v>868.09999999999991</c:v>
                </c:pt>
                <c:pt idx="232">
                  <c:v>866.81</c:v>
                </c:pt>
                <c:pt idx="233">
                  <c:v>868.09999999999991</c:v>
                </c:pt>
                <c:pt idx="234">
                  <c:v>865.53</c:v>
                </c:pt>
                <c:pt idx="235">
                  <c:v>866.81</c:v>
                </c:pt>
                <c:pt idx="236">
                  <c:v>864.24</c:v>
                </c:pt>
                <c:pt idx="237">
                  <c:v>864.24</c:v>
                </c:pt>
                <c:pt idx="238">
                  <c:v>864.24</c:v>
                </c:pt>
                <c:pt idx="239">
                  <c:v>862.95999999999947</c:v>
                </c:pt>
                <c:pt idx="240">
                  <c:v>862.95999999999947</c:v>
                </c:pt>
                <c:pt idx="241">
                  <c:v>859.09999999999991</c:v>
                </c:pt>
                <c:pt idx="242">
                  <c:v>861.67000000000053</c:v>
                </c:pt>
                <c:pt idx="243">
                  <c:v>860.3900000000001</c:v>
                </c:pt>
                <c:pt idx="244">
                  <c:v>860.3900000000001</c:v>
                </c:pt>
                <c:pt idx="245">
                  <c:v>860.3900000000001</c:v>
                </c:pt>
                <c:pt idx="246">
                  <c:v>860.3900000000001</c:v>
                </c:pt>
                <c:pt idx="247">
                  <c:v>859.09999999999991</c:v>
                </c:pt>
                <c:pt idx="248">
                  <c:v>860.3900000000001</c:v>
                </c:pt>
                <c:pt idx="249">
                  <c:v>859.09999999999991</c:v>
                </c:pt>
                <c:pt idx="250">
                  <c:v>856.53</c:v>
                </c:pt>
                <c:pt idx="251">
                  <c:v>859.09999999999991</c:v>
                </c:pt>
                <c:pt idx="252">
                  <c:v>857.81999999999948</c:v>
                </c:pt>
                <c:pt idx="253">
                  <c:v>853.95999999999947</c:v>
                </c:pt>
                <c:pt idx="254">
                  <c:v>852.68000000000052</c:v>
                </c:pt>
                <c:pt idx="255">
                  <c:v>853.95999999999947</c:v>
                </c:pt>
                <c:pt idx="256">
                  <c:v>852.68000000000052</c:v>
                </c:pt>
                <c:pt idx="257">
                  <c:v>851.3900000000001</c:v>
                </c:pt>
                <c:pt idx="258">
                  <c:v>851.3900000000001</c:v>
                </c:pt>
                <c:pt idx="259">
                  <c:v>848.81999999999948</c:v>
                </c:pt>
                <c:pt idx="260">
                  <c:v>850.1099999999999</c:v>
                </c:pt>
                <c:pt idx="261">
                  <c:v>851.3900000000001</c:v>
                </c:pt>
                <c:pt idx="262">
                  <c:v>848.81999999999948</c:v>
                </c:pt>
                <c:pt idx="263">
                  <c:v>848.81999999999948</c:v>
                </c:pt>
                <c:pt idx="264">
                  <c:v>850.1099999999999</c:v>
                </c:pt>
                <c:pt idx="265">
                  <c:v>848.81999999999948</c:v>
                </c:pt>
                <c:pt idx="266">
                  <c:v>850.1099999999999</c:v>
                </c:pt>
                <c:pt idx="267">
                  <c:v>851.3900000000001</c:v>
                </c:pt>
                <c:pt idx="268">
                  <c:v>852.68000000000052</c:v>
                </c:pt>
                <c:pt idx="269">
                  <c:v>853.95999999999947</c:v>
                </c:pt>
                <c:pt idx="270">
                  <c:v>856.53</c:v>
                </c:pt>
                <c:pt idx="271">
                  <c:v>856.53</c:v>
                </c:pt>
                <c:pt idx="272">
                  <c:v>857.81999999999948</c:v>
                </c:pt>
                <c:pt idx="273">
                  <c:v>862.95999999999947</c:v>
                </c:pt>
                <c:pt idx="274">
                  <c:v>866.81</c:v>
                </c:pt>
                <c:pt idx="275">
                  <c:v>870.67000000000053</c:v>
                </c:pt>
                <c:pt idx="276">
                  <c:v>877.08999999999992</c:v>
                </c:pt>
                <c:pt idx="277">
                  <c:v>882.23</c:v>
                </c:pt>
                <c:pt idx="278">
                  <c:v>891.23</c:v>
                </c:pt>
                <c:pt idx="279">
                  <c:v>907.93000000000006</c:v>
                </c:pt>
                <c:pt idx="280">
                  <c:v>923.34999999999798</c:v>
                </c:pt>
                <c:pt idx="281">
                  <c:v>947.77000000000055</c:v>
                </c:pt>
                <c:pt idx="282">
                  <c:v>967.04</c:v>
                </c:pt>
                <c:pt idx="283">
                  <c:v>991.44999999999948</c:v>
                </c:pt>
                <c:pt idx="284">
                  <c:v>1009.4399999999994</c:v>
                </c:pt>
                <c:pt idx="285">
                  <c:v>1035.1399999999999</c:v>
                </c:pt>
                <c:pt idx="286">
                  <c:v>1060.8399999999999</c:v>
                </c:pt>
                <c:pt idx="287">
                  <c:v>1091.6799999999998</c:v>
                </c:pt>
                <c:pt idx="288">
                  <c:v>1125.0899999999999</c:v>
                </c:pt>
                <c:pt idx="289">
                  <c:v>1155.93</c:v>
                </c:pt>
                <c:pt idx="290">
                  <c:v>1194.48</c:v>
                </c:pt>
                <c:pt idx="291">
                  <c:v>1233.02</c:v>
                </c:pt>
                <c:pt idx="292">
                  <c:v>1271.5700000000002</c:v>
                </c:pt>
                <c:pt idx="293">
                  <c:v>1310.1199999999999</c:v>
                </c:pt>
                <c:pt idx="294">
                  <c:v>1356.3799999999999</c:v>
                </c:pt>
                <c:pt idx="295">
                  <c:v>1403.92</c:v>
                </c:pt>
                <c:pt idx="296">
                  <c:v>1455.3200000000002</c:v>
                </c:pt>
                <c:pt idx="297">
                  <c:v>1508</c:v>
                </c:pt>
                <c:pt idx="298">
                  <c:v>1565.83</c:v>
                </c:pt>
                <c:pt idx="299">
                  <c:v>1627.5</c:v>
                </c:pt>
                <c:pt idx="300">
                  <c:v>1693.04</c:v>
                </c:pt>
                <c:pt idx="301">
                  <c:v>1761.1399999999999</c:v>
                </c:pt>
                <c:pt idx="302">
                  <c:v>1834.3799999999999</c:v>
                </c:pt>
                <c:pt idx="303">
                  <c:v>1906.34</c:v>
                </c:pt>
                <c:pt idx="304">
                  <c:v>1983.44</c:v>
                </c:pt>
                <c:pt idx="305">
                  <c:v>2041.26</c:v>
                </c:pt>
                <c:pt idx="306">
                  <c:v>2069.5300000000002</c:v>
                </c:pt>
                <c:pt idx="307">
                  <c:v>2096.5100000000002</c:v>
                </c:pt>
                <c:pt idx="308">
                  <c:v>2118.36</c:v>
                </c:pt>
                <c:pt idx="309">
                  <c:v>2144.0500000000002</c:v>
                </c:pt>
                <c:pt idx="310">
                  <c:v>2165.9</c:v>
                </c:pt>
                <c:pt idx="311">
                  <c:v>2189.0300000000002</c:v>
                </c:pt>
                <c:pt idx="312">
                  <c:v>2212.16</c:v>
                </c:pt>
                <c:pt idx="313">
                  <c:v>2236.5700000000002</c:v>
                </c:pt>
                <c:pt idx="314">
                  <c:v>2260.98</c:v>
                </c:pt>
                <c:pt idx="315">
                  <c:v>2281.54</c:v>
                </c:pt>
                <c:pt idx="316">
                  <c:v>2307.2399999999998</c:v>
                </c:pt>
                <c:pt idx="317">
                  <c:v>2330.3700000000022</c:v>
                </c:pt>
                <c:pt idx="318">
                  <c:v>2352.2200000000003</c:v>
                </c:pt>
                <c:pt idx="319">
                  <c:v>2371.4899999999998</c:v>
                </c:pt>
                <c:pt idx="320">
                  <c:v>2393.3300000000022</c:v>
                </c:pt>
                <c:pt idx="321">
                  <c:v>2413.8900000000012</c:v>
                </c:pt>
                <c:pt idx="322">
                  <c:v>2433.17</c:v>
                </c:pt>
                <c:pt idx="323">
                  <c:v>2455.0100000000002</c:v>
                </c:pt>
                <c:pt idx="324">
                  <c:v>2473</c:v>
                </c:pt>
                <c:pt idx="325">
                  <c:v>2489.71</c:v>
                </c:pt>
                <c:pt idx="326">
                  <c:v>2503.84</c:v>
                </c:pt>
                <c:pt idx="327">
                  <c:v>2519.2599999999998</c:v>
                </c:pt>
                <c:pt idx="328">
                  <c:v>2532.11</c:v>
                </c:pt>
                <c:pt idx="329">
                  <c:v>2543.67</c:v>
                </c:pt>
                <c:pt idx="330">
                  <c:v>2555.2399999999998</c:v>
                </c:pt>
                <c:pt idx="331">
                  <c:v>2568.09</c:v>
                </c:pt>
                <c:pt idx="332">
                  <c:v>2571.94</c:v>
                </c:pt>
                <c:pt idx="333">
                  <c:v>2582.2200000000003</c:v>
                </c:pt>
                <c:pt idx="334">
                  <c:v>2583.5100000000002</c:v>
                </c:pt>
                <c:pt idx="335">
                  <c:v>2584.79</c:v>
                </c:pt>
                <c:pt idx="336">
                  <c:v>2588.65</c:v>
                </c:pt>
                <c:pt idx="337">
                  <c:v>2587.36</c:v>
                </c:pt>
                <c:pt idx="338">
                  <c:v>2584.79</c:v>
                </c:pt>
                <c:pt idx="339">
                  <c:v>2579.65</c:v>
                </c:pt>
                <c:pt idx="340">
                  <c:v>2577.08</c:v>
                </c:pt>
                <c:pt idx="341">
                  <c:v>2571.94</c:v>
                </c:pt>
                <c:pt idx="342">
                  <c:v>2569.3700000000022</c:v>
                </c:pt>
                <c:pt idx="343">
                  <c:v>2565.52</c:v>
                </c:pt>
                <c:pt idx="344">
                  <c:v>2553.9499999999998</c:v>
                </c:pt>
                <c:pt idx="345">
                  <c:v>2544.96</c:v>
                </c:pt>
                <c:pt idx="346">
                  <c:v>2533.3900000000012</c:v>
                </c:pt>
                <c:pt idx="347">
                  <c:v>2525.6799999999998</c:v>
                </c:pt>
                <c:pt idx="348">
                  <c:v>2516.69</c:v>
                </c:pt>
                <c:pt idx="349">
                  <c:v>2503.84</c:v>
                </c:pt>
                <c:pt idx="350">
                  <c:v>2449.8700000000022</c:v>
                </c:pt>
                <c:pt idx="351">
                  <c:v>2370.21</c:v>
                </c:pt>
                <c:pt idx="352">
                  <c:v>2282.8300000000022</c:v>
                </c:pt>
                <c:pt idx="353">
                  <c:v>2199.3100000000022</c:v>
                </c:pt>
                <c:pt idx="354">
                  <c:v>2104.2199999999998</c:v>
                </c:pt>
                <c:pt idx="355">
                  <c:v>2011.7</c:v>
                </c:pt>
                <c:pt idx="356">
                  <c:v>1919.1899999999998</c:v>
                </c:pt>
                <c:pt idx="357">
                  <c:v>1822.82</c:v>
                </c:pt>
                <c:pt idx="358">
                  <c:v>1727.73</c:v>
                </c:pt>
                <c:pt idx="359">
                  <c:v>1631.36</c:v>
                </c:pt>
                <c:pt idx="360">
                  <c:v>1536.27</c:v>
                </c:pt>
                <c:pt idx="361">
                  <c:v>1439.9</c:v>
                </c:pt>
                <c:pt idx="362">
                  <c:v>1347.3799999999999</c:v>
                </c:pt>
                <c:pt idx="363">
                  <c:v>1258.72</c:v>
                </c:pt>
                <c:pt idx="364">
                  <c:v>1175.2</c:v>
                </c:pt>
                <c:pt idx="365">
                  <c:v>1087.8200000000002</c:v>
                </c:pt>
                <c:pt idx="366">
                  <c:v>999.16</c:v>
                </c:pt>
                <c:pt idx="367">
                  <c:v>911.79000000000053</c:v>
                </c:pt>
                <c:pt idx="368">
                  <c:v>825.69</c:v>
                </c:pt>
                <c:pt idx="369">
                  <c:v>738.31999999999948</c:v>
                </c:pt>
                <c:pt idx="370">
                  <c:v>647.08999999999992</c:v>
                </c:pt>
                <c:pt idx="371">
                  <c:v>559.71</c:v>
                </c:pt>
                <c:pt idx="372">
                  <c:v>474.90000000000009</c:v>
                </c:pt>
                <c:pt idx="373">
                  <c:v>396.52</c:v>
                </c:pt>
                <c:pt idx="374">
                  <c:v>330.98999999999899</c:v>
                </c:pt>
                <c:pt idx="375">
                  <c:v>280.88000000000011</c:v>
                </c:pt>
                <c:pt idx="376">
                  <c:v>248.75</c:v>
                </c:pt>
                <c:pt idx="377">
                  <c:v>217.91000000000008</c:v>
                </c:pt>
                <c:pt idx="378">
                  <c:v>196.06999999999994</c:v>
                </c:pt>
                <c:pt idx="379">
                  <c:v>175.51</c:v>
                </c:pt>
                <c:pt idx="380">
                  <c:v>154.95000000000007</c:v>
                </c:pt>
                <c:pt idx="381">
                  <c:v>135.68000000000006</c:v>
                </c:pt>
                <c:pt idx="382">
                  <c:v>120.25999999999999</c:v>
                </c:pt>
                <c:pt idx="383">
                  <c:v>107.41000000000012</c:v>
                </c:pt>
                <c:pt idx="384">
                  <c:v>91.990000000000023</c:v>
                </c:pt>
                <c:pt idx="385">
                  <c:v>81.710000000000036</c:v>
                </c:pt>
                <c:pt idx="386">
                  <c:v>70.1400000000001</c:v>
                </c:pt>
                <c:pt idx="387">
                  <c:v>63.720000000000063</c:v>
                </c:pt>
                <c:pt idx="388">
                  <c:v>53.440000000000055</c:v>
                </c:pt>
                <c:pt idx="389">
                  <c:v>44.440000000000055</c:v>
                </c:pt>
                <c:pt idx="390">
                  <c:v>41.869999999999912</c:v>
                </c:pt>
                <c:pt idx="391">
                  <c:v>32.880000000000095</c:v>
                </c:pt>
                <c:pt idx="392">
                  <c:v>27.740000000000009</c:v>
                </c:pt>
                <c:pt idx="393">
                  <c:v>23.8900000000001</c:v>
                </c:pt>
                <c:pt idx="394">
                  <c:v>21.319999999999936</c:v>
                </c:pt>
                <c:pt idx="395">
                  <c:v>17.460000000000029</c:v>
                </c:pt>
                <c:pt idx="396">
                  <c:v>13.609999999999976</c:v>
                </c:pt>
                <c:pt idx="397">
                  <c:v>9.75</c:v>
                </c:pt>
                <c:pt idx="398">
                  <c:v>4.6099999999999</c:v>
                </c:pt>
                <c:pt idx="399">
                  <c:v>4.6099999999999</c:v>
                </c:pt>
                <c:pt idx="400">
                  <c:v>8.4700000000000273</c:v>
                </c:pt>
                <c:pt idx="401">
                  <c:v>4.6099999999999</c:v>
                </c:pt>
                <c:pt idx="402">
                  <c:v>9.75</c:v>
                </c:pt>
                <c:pt idx="403">
                  <c:v>4.6099999999999</c:v>
                </c:pt>
                <c:pt idx="404">
                  <c:v>8.4700000000000273</c:v>
                </c:pt>
                <c:pt idx="405">
                  <c:v>9.75</c:v>
                </c:pt>
                <c:pt idx="406">
                  <c:v>4.6099999999999</c:v>
                </c:pt>
                <c:pt idx="407">
                  <c:v>5.9000000000000909</c:v>
                </c:pt>
                <c:pt idx="408">
                  <c:v>4.6099999999999</c:v>
                </c:pt>
                <c:pt idx="409">
                  <c:v>7.1800000000000637</c:v>
                </c:pt>
                <c:pt idx="410">
                  <c:v>5.9000000000000909</c:v>
                </c:pt>
                <c:pt idx="411">
                  <c:v>5.9000000000000909</c:v>
                </c:pt>
                <c:pt idx="412">
                  <c:v>7.1800000000000637</c:v>
                </c:pt>
                <c:pt idx="413">
                  <c:v>4.6099999999999</c:v>
                </c:pt>
                <c:pt idx="414">
                  <c:v>7.1800000000000637</c:v>
                </c:pt>
                <c:pt idx="415">
                  <c:v>5.9000000000000909</c:v>
                </c:pt>
                <c:pt idx="416">
                  <c:v>3.3299999999999268</c:v>
                </c:pt>
                <c:pt idx="417">
                  <c:v>5.9000000000000909</c:v>
                </c:pt>
                <c:pt idx="418">
                  <c:v>5.9000000000000909</c:v>
                </c:pt>
                <c:pt idx="419">
                  <c:v>3.3299999999999268</c:v>
                </c:pt>
                <c:pt idx="420">
                  <c:v>5.9000000000000909</c:v>
                </c:pt>
                <c:pt idx="421">
                  <c:v>7.1800000000000637</c:v>
                </c:pt>
                <c:pt idx="422">
                  <c:v>2.0399999999999627</c:v>
                </c:pt>
                <c:pt idx="423">
                  <c:v>7.1800000000000637</c:v>
                </c:pt>
                <c:pt idx="424">
                  <c:v>8.4700000000000273</c:v>
                </c:pt>
                <c:pt idx="425">
                  <c:v>7.1800000000000637</c:v>
                </c:pt>
                <c:pt idx="426">
                  <c:v>7.1800000000000637</c:v>
                </c:pt>
                <c:pt idx="427">
                  <c:v>5.9000000000000909</c:v>
                </c:pt>
                <c:pt idx="428">
                  <c:v>8.4700000000000273</c:v>
                </c:pt>
                <c:pt idx="429">
                  <c:v>7.1800000000000637</c:v>
                </c:pt>
                <c:pt idx="430">
                  <c:v>7.1800000000000637</c:v>
                </c:pt>
                <c:pt idx="431">
                  <c:v>5.9000000000000909</c:v>
                </c:pt>
                <c:pt idx="432">
                  <c:v>4.6099999999999</c:v>
                </c:pt>
                <c:pt idx="433">
                  <c:v>4.6099999999999</c:v>
                </c:pt>
                <c:pt idx="434">
                  <c:v>4.6099999999999</c:v>
                </c:pt>
                <c:pt idx="435">
                  <c:v>5.9000000000000909</c:v>
                </c:pt>
                <c:pt idx="436">
                  <c:v>4.6099999999999</c:v>
                </c:pt>
                <c:pt idx="437">
                  <c:v>7.1800000000000637</c:v>
                </c:pt>
                <c:pt idx="438">
                  <c:v>4.6099999999999</c:v>
                </c:pt>
                <c:pt idx="439">
                  <c:v>5.9000000000000909</c:v>
                </c:pt>
                <c:pt idx="440">
                  <c:v>5.9000000000000909</c:v>
                </c:pt>
                <c:pt idx="441">
                  <c:v>4.6099999999999</c:v>
                </c:pt>
                <c:pt idx="442">
                  <c:v>7.1800000000000637</c:v>
                </c:pt>
                <c:pt idx="443">
                  <c:v>5.9000000000000909</c:v>
                </c:pt>
                <c:pt idx="444">
                  <c:v>2.0399999999999627</c:v>
                </c:pt>
                <c:pt idx="445">
                  <c:v>3.3299999999999268</c:v>
                </c:pt>
                <c:pt idx="446">
                  <c:v>5.9000000000000909</c:v>
                </c:pt>
                <c:pt idx="447">
                  <c:v>7.1800000000000637</c:v>
                </c:pt>
                <c:pt idx="448">
                  <c:v>7.1800000000000637</c:v>
                </c:pt>
                <c:pt idx="449">
                  <c:v>7.1800000000000637</c:v>
                </c:pt>
                <c:pt idx="450">
                  <c:v>5.9000000000000909</c:v>
                </c:pt>
                <c:pt idx="451">
                  <c:v>4.6099999999999</c:v>
                </c:pt>
                <c:pt idx="452">
                  <c:v>5.9000000000000909</c:v>
                </c:pt>
                <c:pt idx="453">
                  <c:v>4.6099999999999</c:v>
                </c:pt>
                <c:pt idx="454">
                  <c:v>5.9000000000000909</c:v>
                </c:pt>
                <c:pt idx="455">
                  <c:v>5.9000000000000909</c:v>
                </c:pt>
                <c:pt idx="456">
                  <c:v>5.9000000000000909</c:v>
                </c:pt>
                <c:pt idx="457">
                  <c:v>8.4700000000000273</c:v>
                </c:pt>
                <c:pt idx="458">
                  <c:v>8.4700000000000273</c:v>
                </c:pt>
                <c:pt idx="459">
                  <c:v>5.9000000000000909</c:v>
                </c:pt>
                <c:pt idx="460">
                  <c:v>4.6099999999999</c:v>
                </c:pt>
                <c:pt idx="461">
                  <c:v>7.1800000000000637</c:v>
                </c:pt>
                <c:pt idx="462">
                  <c:v>5.9000000000000909</c:v>
                </c:pt>
                <c:pt idx="463">
                  <c:v>7.1800000000000637</c:v>
                </c:pt>
                <c:pt idx="464">
                  <c:v>5.9000000000000909</c:v>
                </c:pt>
                <c:pt idx="465">
                  <c:v>9.75</c:v>
                </c:pt>
                <c:pt idx="466">
                  <c:v>7.1800000000000637</c:v>
                </c:pt>
                <c:pt idx="467">
                  <c:v>7.1800000000000637</c:v>
                </c:pt>
                <c:pt idx="468">
                  <c:v>7.1800000000000637</c:v>
                </c:pt>
                <c:pt idx="469">
                  <c:v>8.4700000000000273</c:v>
                </c:pt>
                <c:pt idx="470">
                  <c:v>5.9000000000000909</c:v>
                </c:pt>
                <c:pt idx="471">
                  <c:v>8.4700000000000273</c:v>
                </c:pt>
                <c:pt idx="472">
                  <c:v>8.4700000000000273</c:v>
                </c:pt>
                <c:pt idx="473">
                  <c:v>5.9000000000000909</c:v>
                </c:pt>
                <c:pt idx="474">
                  <c:v>3.3299999999999268</c:v>
                </c:pt>
                <c:pt idx="475">
                  <c:v>7.1800000000000637</c:v>
                </c:pt>
                <c:pt idx="476">
                  <c:v>5.9000000000000909</c:v>
                </c:pt>
                <c:pt idx="477">
                  <c:v>5.9000000000000909</c:v>
                </c:pt>
                <c:pt idx="478">
                  <c:v>8.4700000000000273</c:v>
                </c:pt>
                <c:pt idx="479">
                  <c:v>5.9000000000000909</c:v>
                </c:pt>
                <c:pt idx="480">
                  <c:v>4.6099999999999</c:v>
                </c:pt>
                <c:pt idx="481">
                  <c:v>5.9000000000000909</c:v>
                </c:pt>
                <c:pt idx="482">
                  <c:v>5.9000000000000909</c:v>
                </c:pt>
                <c:pt idx="483">
                  <c:v>3.3299999999999268</c:v>
                </c:pt>
                <c:pt idx="484">
                  <c:v>5.9000000000000909</c:v>
                </c:pt>
                <c:pt idx="485">
                  <c:v>4.6099999999999</c:v>
                </c:pt>
                <c:pt idx="486">
                  <c:v>7.1800000000000637</c:v>
                </c:pt>
                <c:pt idx="487">
                  <c:v>5.9000000000000909</c:v>
                </c:pt>
                <c:pt idx="488">
                  <c:v>4.6099999999999</c:v>
                </c:pt>
                <c:pt idx="489">
                  <c:v>7.1800000000000637</c:v>
                </c:pt>
                <c:pt idx="490">
                  <c:v>4.6099999999999</c:v>
                </c:pt>
                <c:pt idx="491">
                  <c:v>5.9000000000000909</c:v>
                </c:pt>
                <c:pt idx="492">
                  <c:v>5.9000000000000909</c:v>
                </c:pt>
                <c:pt idx="493">
                  <c:v>8.4700000000000273</c:v>
                </c:pt>
                <c:pt idx="494">
                  <c:v>5.9000000000000909</c:v>
                </c:pt>
                <c:pt idx="495">
                  <c:v>7.1800000000000637</c:v>
                </c:pt>
                <c:pt idx="496">
                  <c:v>7.1800000000000637</c:v>
                </c:pt>
                <c:pt idx="497">
                  <c:v>4.6099999999999</c:v>
                </c:pt>
                <c:pt idx="498">
                  <c:v>4.6099999999999</c:v>
                </c:pt>
                <c:pt idx="499">
                  <c:v>4.6099999999999</c:v>
                </c:pt>
                <c:pt idx="500">
                  <c:v>4.6099999999999</c:v>
                </c:pt>
                <c:pt idx="501">
                  <c:v>7.1800000000000637</c:v>
                </c:pt>
                <c:pt idx="502">
                  <c:v>4.6099999999999</c:v>
                </c:pt>
                <c:pt idx="503">
                  <c:v>7.1800000000000637</c:v>
                </c:pt>
                <c:pt idx="504">
                  <c:v>5.9000000000000909</c:v>
                </c:pt>
                <c:pt idx="505">
                  <c:v>8.4700000000000273</c:v>
                </c:pt>
                <c:pt idx="506">
                  <c:v>7.1800000000000637</c:v>
                </c:pt>
                <c:pt idx="507">
                  <c:v>5.9000000000000909</c:v>
                </c:pt>
                <c:pt idx="508">
                  <c:v>4.6099999999999</c:v>
                </c:pt>
                <c:pt idx="509">
                  <c:v>4.6099999999999</c:v>
                </c:pt>
                <c:pt idx="510">
                  <c:v>7.1800000000000637</c:v>
                </c:pt>
                <c:pt idx="511">
                  <c:v>3.3299999999999268</c:v>
                </c:pt>
                <c:pt idx="512">
                  <c:v>4.6099999999999</c:v>
                </c:pt>
                <c:pt idx="513">
                  <c:v>4.6099999999999</c:v>
                </c:pt>
                <c:pt idx="514">
                  <c:v>7.1800000000000637</c:v>
                </c:pt>
                <c:pt idx="515">
                  <c:v>4.6099999999999</c:v>
                </c:pt>
                <c:pt idx="516">
                  <c:v>5.9000000000000909</c:v>
                </c:pt>
                <c:pt idx="517">
                  <c:v>5.9000000000000909</c:v>
                </c:pt>
                <c:pt idx="518">
                  <c:v>5.9000000000000909</c:v>
                </c:pt>
                <c:pt idx="519">
                  <c:v>8.4700000000000273</c:v>
                </c:pt>
                <c:pt idx="520">
                  <c:v>7.1800000000000637</c:v>
                </c:pt>
                <c:pt idx="521">
                  <c:v>5.9000000000000909</c:v>
                </c:pt>
                <c:pt idx="522">
                  <c:v>5.9000000000000909</c:v>
                </c:pt>
                <c:pt idx="523">
                  <c:v>4.6099999999999</c:v>
                </c:pt>
                <c:pt idx="524">
                  <c:v>5.9000000000000909</c:v>
                </c:pt>
                <c:pt idx="525">
                  <c:v>4.6099999999999</c:v>
                </c:pt>
                <c:pt idx="526">
                  <c:v>5.9000000000000909</c:v>
                </c:pt>
                <c:pt idx="527">
                  <c:v>5.9000000000000909</c:v>
                </c:pt>
                <c:pt idx="528">
                  <c:v>5.9000000000000909</c:v>
                </c:pt>
                <c:pt idx="529">
                  <c:v>8.4700000000000273</c:v>
                </c:pt>
                <c:pt idx="530">
                  <c:v>5.9000000000000909</c:v>
                </c:pt>
                <c:pt idx="531">
                  <c:v>4.6099999999999</c:v>
                </c:pt>
                <c:pt idx="532">
                  <c:v>2.0399999999999627</c:v>
                </c:pt>
                <c:pt idx="533">
                  <c:v>8.4700000000000273</c:v>
                </c:pt>
                <c:pt idx="534">
                  <c:v>5.9000000000000909</c:v>
                </c:pt>
                <c:pt idx="535">
                  <c:v>7.1800000000000637</c:v>
                </c:pt>
                <c:pt idx="536">
                  <c:v>5.9000000000000909</c:v>
                </c:pt>
                <c:pt idx="537">
                  <c:v>5.9000000000000909</c:v>
                </c:pt>
                <c:pt idx="538">
                  <c:v>4.6099999999999</c:v>
                </c:pt>
                <c:pt idx="539">
                  <c:v>5.9000000000000909</c:v>
                </c:pt>
                <c:pt idx="540">
                  <c:v>5.9000000000000909</c:v>
                </c:pt>
                <c:pt idx="541">
                  <c:v>4.6099999999999</c:v>
                </c:pt>
                <c:pt idx="542">
                  <c:v>5.9000000000000909</c:v>
                </c:pt>
                <c:pt idx="543">
                  <c:v>7.1800000000000637</c:v>
                </c:pt>
                <c:pt idx="544">
                  <c:v>5.9000000000000909</c:v>
                </c:pt>
                <c:pt idx="545">
                  <c:v>5.9000000000000909</c:v>
                </c:pt>
                <c:pt idx="546">
                  <c:v>5.9000000000000909</c:v>
                </c:pt>
                <c:pt idx="547">
                  <c:v>7.1800000000000637</c:v>
                </c:pt>
                <c:pt idx="548">
                  <c:v>5.9000000000000909</c:v>
                </c:pt>
                <c:pt idx="549">
                  <c:v>5.9000000000000909</c:v>
                </c:pt>
                <c:pt idx="550">
                  <c:v>40.589999999999918</c:v>
                </c:pt>
                <c:pt idx="551">
                  <c:v>44.440000000000055</c:v>
                </c:pt>
              </c:numCache>
            </c:numRef>
          </c:yVal>
          <c:smooth val="1"/>
        </c:ser>
        <c:dLbls>
          <c:showLegendKey val="0"/>
          <c:showVal val="0"/>
          <c:showCatName val="0"/>
          <c:showSerName val="0"/>
          <c:showPercent val="0"/>
          <c:showBubbleSize val="0"/>
        </c:dLbls>
        <c:axId val="116467392"/>
        <c:axId val="116467968"/>
      </c:scatterChart>
      <c:valAx>
        <c:axId val="116467392"/>
        <c:scaling>
          <c:orientation val="minMax"/>
          <c:max val="1000"/>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hu-HU"/>
          </a:p>
        </c:txPr>
        <c:crossAx val="116467968"/>
        <c:crosses val="autoZero"/>
        <c:crossBetween val="midCat"/>
      </c:valAx>
      <c:valAx>
        <c:axId val="116467968"/>
        <c:scaling>
          <c:orientation val="minMax"/>
          <c:min val="0"/>
        </c:scaling>
        <c:delete val="0"/>
        <c:axPos val="l"/>
        <c:numFmt formatCode="General" sourceLinked="1"/>
        <c:majorTickMark val="out"/>
        <c:minorTickMark val="none"/>
        <c:tickLblPos val="nextTo"/>
        <c:crossAx val="116467392"/>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a:solidFill>
                <a:srgbClr val="FF0000"/>
              </a:solidFill>
            </a:ln>
          </c:spPr>
          <c:marker>
            <c:symbol val="none"/>
          </c:marker>
          <c:xVal>
            <c:numRef>
              <c:f>Munka2!$A$1:$A$841</c:f>
              <c:numCache>
                <c:formatCode>General</c:formatCode>
                <c:ptCount val="841"/>
                <c:pt idx="0">
                  <c:v>0</c:v>
                </c:pt>
                <c:pt idx="1">
                  <c:v>1.6700000000000021</c:v>
                </c:pt>
                <c:pt idx="2">
                  <c:v>3.3299999999999987</c:v>
                </c:pt>
                <c:pt idx="3">
                  <c:v>5</c:v>
                </c:pt>
                <c:pt idx="4">
                  <c:v>6.67</c:v>
                </c:pt>
                <c:pt idx="5">
                  <c:v>8.33</c:v>
                </c:pt>
                <c:pt idx="6">
                  <c:v>10</c:v>
                </c:pt>
                <c:pt idx="7">
                  <c:v>11.67</c:v>
                </c:pt>
                <c:pt idx="8">
                  <c:v>13.33</c:v>
                </c:pt>
                <c:pt idx="9">
                  <c:v>15</c:v>
                </c:pt>
                <c:pt idx="10">
                  <c:v>16.670000000000005</c:v>
                </c:pt>
                <c:pt idx="11">
                  <c:v>18.329999999999988</c:v>
                </c:pt>
                <c:pt idx="12">
                  <c:v>20</c:v>
                </c:pt>
                <c:pt idx="13">
                  <c:v>21.67</c:v>
                </c:pt>
                <c:pt idx="14">
                  <c:v>23.330000000000005</c:v>
                </c:pt>
                <c:pt idx="15">
                  <c:v>25</c:v>
                </c:pt>
                <c:pt idx="16">
                  <c:v>26.67</c:v>
                </c:pt>
                <c:pt idx="17">
                  <c:v>28.330000000000005</c:v>
                </c:pt>
                <c:pt idx="18">
                  <c:v>30</c:v>
                </c:pt>
                <c:pt idx="19">
                  <c:v>31.67</c:v>
                </c:pt>
                <c:pt idx="20">
                  <c:v>33.33</c:v>
                </c:pt>
                <c:pt idx="21">
                  <c:v>35</c:v>
                </c:pt>
                <c:pt idx="22">
                  <c:v>36.67</c:v>
                </c:pt>
                <c:pt idx="23">
                  <c:v>38.33</c:v>
                </c:pt>
                <c:pt idx="24">
                  <c:v>40</c:v>
                </c:pt>
                <c:pt idx="25">
                  <c:v>41.67</c:v>
                </c:pt>
                <c:pt idx="26">
                  <c:v>43.33</c:v>
                </c:pt>
                <c:pt idx="27">
                  <c:v>45</c:v>
                </c:pt>
                <c:pt idx="28">
                  <c:v>46.67</c:v>
                </c:pt>
                <c:pt idx="29">
                  <c:v>48.33</c:v>
                </c:pt>
                <c:pt idx="30">
                  <c:v>50</c:v>
                </c:pt>
                <c:pt idx="31">
                  <c:v>51.67</c:v>
                </c:pt>
                <c:pt idx="32">
                  <c:v>53.33</c:v>
                </c:pt>
                <c:pt idx="33">
                  <c:v>55</c:v>
                </c:pt>
                <c:pt idx="34">
                  <c:v>56.67</c:v>
                </c:pt>
                <c:pt idx="35">
                  <c:v>58.33</c:v>
                </c:pt>
                <c:pt idx="36">
                  <c:v>60</c:v>
                </c:pt>
                <c:pt idx="37">
                  <c:v>61.67</c:v>
                </c:pt>
                <c:pt idx="38">
                  <c:v>63.33</c:v>
                </c:pt>
                <c:pt idx="39">
                  <c:v>65</c:v>
                </c:pt>
                <c:pt idx="40">
                  <c:v>66.669999999999987</c:v>
                </c:pt>
                <c:pt idx="41">
                  <c:v>68.33</c:v>
                </c:pt>
                <c:pt idx="42">
                  <c:v>70</c:v>
                </c:pt>
                <c:pt idx="43">
                  <c:v>71.669999999999987</c:v>
                </c:pt>
                <c:pt idx="44">
                  <c:v>73.33</c:v>
                </c:pt>
                <c:pt idx="45">
                  <c:v>75</c:v>
                </c:pt>
                <c:pt idx="46">
                  <c:v>76.669999999999987</c:v>
                </c:pt>
                <c:pt idx="47">
                  <c:v>78.33</c:v>
                </c:pt>
                <c:pt idx="48">
                  <c:v>80</c:v>
                </c:pt>
                <c:pt idx="49">
                  <c:v>81.669999999999987</c:v>
                </c:pt>
                <c:pt idx="50">
                  <c:v>83.33</c:v>
                </c:pt>
                <c:pt idx="51">
                  <c:v>85</c:v>
                </c:pt>
                <c:pt idx="52">
                  <c:v>86.669999999999987</c:v>
                </c:pt>
                <c:pt idx="53">
                  <c:v>88.33</c:v>
                </c:pt>
                <c:pt idx="54">
                  <c:v>90</c:v>
                </c:pt>
                <c:pt idx="55">
                  <c:v>91.669999999999987</c:v>
                </c:pt>
                <c:pt idx="56">
                  <c:v>93.33</c:v>
                </c:pt>
                <c:pt idx="57">
                  <c:v>95</c:v>
                </c:pt>
                <c:pt idx="58">
                  <c:v>96.669999999999987</c:v>
                </c:pt>
                <c:pt idx="59">
                  <c:v>98.33</c:v>
                </c:pt>
                <c:pt idx="60">
                  <c:v>100</c:v>
                </c:pt>
                <c:pt idx="61">
                  <c:v>101.66999999999999</c:v>
                </c:pt>
                <c:pt idx="62">
                  <c:v>103.33</c:v>
                </c:pt>
                <c:pt idx="63">
                  <c:v>105</c:v>
                </c:pt>
                <c:pt idx="64">
                  <c:v>106.66999999999999</c:v>
                </c:pt>
                <c:pt idx="65">
                  <c:v>108.33</c:v>
                </c:pt>
                <c:pt idx="66">
                  <c:v>110</c:v>
                </c:pt>
                <c:pt idx="67">
                  <c:v>111.66999999999999</c:v>
                </c:pt>
                <c:pt idx="68">
                  <c:v>113.33</c:v>
                </c:pt>
                <c:pt idx="69">
                  <c:v>115</c:v>
                </c:pt>
                <c:pt idx="70">
                  <c:v>116.66999999999999</c:v>
                </c:pt>
                <c:pt idx="71">
                  <c:v>118.33</c:v>
                </c:pt>
                <c:pt idx="72">
                  <c:v>120</c:v>
                </c:pt>
                <c:pt idx="73">
                  <c:v>121.66999999999999</c:v>
                </c:pt>
                <c:pt idx="74">
                  <c:v>123.33</c:v>
                </c:pt>
                <c:pt idx="75">
                  <c:v>125</c:v>
                </c:pt>
                <c:pt idx="76">
                  <c:v>126.66999999999999</c:v>
                </c:pt>
                <c:pt idx="77">
                  <c:v>128.33000000000001</c:v>
                </c:pt>
                <c:pt idx="78">
                  <c:v>130</c:v>
                </c:pt>
                <c:pt idx="79">
                  <c:v>131.66999999999999</c:v>
                </c:pt>
                <c:pt idx="80">
                  <c:v>133.33000000000001</c:v>
                </c:pt>
                <c:pt idx="81">
                  <c:v>135</c:v>
                </c:pt>
                <c:pt idx="82">
                  <c:v>136.66999999999999</c:v>
                </c:pt>
                <c:pt idx="83">
                  <c:v>138.33000000000001</c:v>
                </c:pt>
                <c:pt idx="84">
                  <c:v>140</c:v>
                </c:pt>
                <c:pt idx="85">
                  <c:v>141.66999999999999</c:v>
                </c:pt>
                <c:pt idx="86">
                  <c:v>143.33000000000001</c:v>
                </c:pt>
                <c:pt idx="87">
                  <c:v>145</c:v>
                </c:pt>
                <c:pt idx="88">
                  <c:v>146.66999999999999</c:v>
                </c:pt>
                <c:pt idx="89">
                  <c:v>148.33000000000001</c:v>
                </c:pt>
                <c:pt idx="90">
                  <c:v>150</c:v>
                </c:pt>
                <c:pt idx="91">
                  <c:v>151.66999999999999</c:v>
                </c:pt>
                <c:pt idx="92">
                  <c:v>153.33000000000001</c:v>
                </c:pt>
                <c:pt idx="93">
                  <c:v>155</c:v>
                </c:pt>
                <c:pt idx="94">
                  <c:v>156.66999999999999</c:v>
                </c:pt>
                <c:pt idx="95">
                  <c:v>158.33000000000001</c:v>
                </c:pt>
                <c:pt idx="96">
                  <c:v>160</c:v>
                </c:pt>
                <c:pt idx="97">
                  <c:v>161.66999999999999</c:v>
                </c:pt>
                <c:pt idx="98">
                  <c:v>163.33000000000001</c:v>
                </c:pt>
                <c:pt idx="99">
                  <c:v>165</c:v>
                </c:pt>
                <c:pt idx="100">
                  <c:v>166.67</c:v>
                </c:pt>
                <c:pt idx="101">
                  <c:v>168.33</c:v>
                </c:pt>
                <c:pt idx="102">
                  <c:v>170</c:v>
                </c:pt>
                <c:pt idx="103">
                  <c:v>171.67</c:v>
                </c:pt>
                <c:pt idx="104">
                  <c:v>173.33</c:v>
                </c:pt>
                <c:pt idx="105">
                  <c:v>175</c:v>
                </c:pt>
                <c:pt idx="106">
                  <c:v>176.67</c:v>
                </c:pt>
                <c:pt idx="107">
                  <c:v>178.33</c:v>
                </c:pt>
                <c:pt idx="108">
                  <c:v>180</c:v>
                </c:pt>
                <c:pt idx="109">
                  <c:v>181.67</c:v>
                </c:pt>
                <c:pt idx="110">
                  <c:v>183.33</c:v>
                </c:pt>
                <c:pt idx="111">
                  <c:v>185</c:v>
                </c:pt>
                <c:pt idx="112">
                  <c:v>186.67</c:v>
                </c:pt>
                <c:pt idx="113">
                  <c:v>188.33</c:v>
                </c:pt>
                <c:pt idx="114">
                  <c:v>190</c:v>
                </c:pt>
                <c:pt idx="115">
                  <c:v>191.67</c:v>
                </c:pt>
                <c:pt idx="116">
                  <c:v>193.33</c:v>
                </c:pt>
                <c:pt idx="117">
                  <c:v>195</c:v>
                </c:pt>
                <c:pt idx="118">
                  <c:v>196.67</c:v>
                </c:pt>
                <c:pt idx="119">
                  <c:v>198.33</c:v>
                </c:pt>
                <c:pt idx="120">
                  <c:v>200</c:v>
                </c:pt>
                <c:pt idx="121">
                  <c:v>201.67</c:v>
                </c:pt>
                <c:pt idx="122">
                  <c:v>203.33</c:v>
                </c:pt>
                <c:pt idx="123">
                  <c:v>205</c:v>
                </c:pt>
                <c:pt idx="124">
                  <c:v>206.67</c:v>
                </c:pt>
                <c:pt idx="125">
                  <c:v>208.33</c:v>
                </c:pt>
                <c:pt idx="126">
                  <c:v>210</c:v>
                </c:pt>
                <c:pt idx="127">
                  <c:v>211.67</c:v>
                </c:pt>
                <c:pt idx="128">
                  <c:v>213.33</c:v>
                </c:pt>
                <c:pt idx="129">
                  <c:v>215</c:v>
                </c:pt>
                <c:pt idx="130">
                  <c:v>216.67</c:v>
                </c:pt>
                <c:pt idx="131">
                  <c:v>218.33</c:v>
                </c:pt>
                <c:pt idx="132">
                  <c:v>220</c:v>
                </c:pt>
                <c:pt idx="133">
                  <c:v>221.67</c:v>
                </c:pt>
                <c:pt idx="134">
                  <c:v>223.33</c:v>
                </c:pt>
                <c:pt idx="135">
                  <c:v>225</c:v>
                </c:pt>
                <c:pt idx="136">
                  <c:v>226.67</c:v>
                </c:pt>
                <c:pt idx="137">
                  <c:v>228.33</c:v>
                </c:pt>
                <c:pt idx="138">
                  <c:v>230</c:v>
                </c:pt>
                <c:pt idx="139">
                  <c:v>231.67</c:v>
                </c:pt>
                <c:pt idx="140">
                  <c:v>233.33</c:v>
                </c:pt>
                <c:pt idx="141">
                  <c:v>235</c:v>
                </c:pt>
                <c:pt idx="142">
                  <c:v>236.67</c:v>
                </c:pt>
                <c:pt idx="143">
                  <c:v>238.33</c:v>
                </c:pt>
                <c:pt idx="144">
                  <c:v>240</c:v>
                </c:pt>
                <c:pt idx="145">
                  <c:v>241.67</c:v>
                </c:pt>
                <c:pt idx="146">
                  <c:v>243.33</c:v>
                </c:pt>
                <c:pt idx="147">
                  <c:v>245</c:v>
                </c:pt>
                <c:pt idx="148">
                  <c:v>246.67</c:v>
                </c:pt>
                <c:pt idx="149">
                  <c:v>248.33</c:v>
                </c:pt>
                <c:pt idx="150">
                  <c:v>250</c:v>
                </c:pt>
                <c:pt idx="151">
                  <c:v>251.67</c:v>
                </c:pt>
                <c:pt idx="152">
                  <c:v>253.33</c:v>
                </c:pt>
                <c:pt idx="153">
                  <c:v>255</c:v>
                </c:pt>
                <c:pt idx="154">
                  <c:v>256.67</c:v>
                </c:pt>
                <c:pt idx="155">
                  <c:v>258.33</c:v>
                </c:pt>
                <c:pt idx="156">
                  <c:v>260</c:v>
                </c:pt>
                <c:pt idx="157">
                  <c:v>261.67</c:v>
                </c:pt>
                <c:pt idx="158">
                  <c:v>263.33</c:v>
                </c:pt>
                <c:pt idx="159">
                  <c:v>265</c:v>
                </c:pt>
                <c:pt idx="160">
                  <c:v>266.67</c:v>
                </c:pt>
                <c:pt idx="161">
                  <c:v>268.33</c:v>
                </c:pt>
                <c:pt idx="162">
                  <c:v>270</c:v>
                </c:pt>
                <c:pt idx="163">
                  <c:v>271.67</c:v>
                </c:pt>
                <c:pt idx="164">
                  <c:v>273.33</c:v>
                </c:pt>
                <c:pt idx="165">
                  <c:v>275</c:v>
                </c:pt>
                <c:pt idx="166">
                  <c:v>276.67</c:v>
                </c:pt>
                <c:pt idx="167">
                  <c:v>278.33</c:v>
                </c:pt>
                <c:pt idx="168">
                  <c:v>280</c:v>
                </c:pt>
                <c:pt idx="169">
                  <c:v>281.67</c:v>
                </c:pt>
                <c:pt idx="170">
                  <c:v>283.33</c:v>
                </c:pt>
                <c:pt idx="171">
                  <c:v>285</c:v>
                </c:pt>
                <c:pt idx="172">
                  <c:v>286.67</c:v>
                </c:pt>
                <c:pt idx="173">
                  <c:v>288.33</c:v>
                </c:pt>
                <c:pt idx="174">
                  <c:v>290</c:v>
                </c:pt>
                <c:pt idx="175">
                  <c:v>291.67</c:v>
                </c:pt>
                <c:pt idx="176">
                  <c:v>293.33</c:v>
                </c:pt>
                <c:pt idx="177">
                  <c:v>295</c:v>
                </c:pt>
                <c:pt idx="178">
                  <c:v>296.67</c:v>
                </c:pt>
                <c:pt idx="179">
                  <c:v>298.33</c:v>
                </c:pt>
                <c:pt idx="180">
                  <c:v>300</c:v>
                </c:pt>
                <c:pt idx="181">
                  <c:v>301.67</c:v>
                </c:pt>
                <c:pt idx="182">
                  <c:v>303.33</c:v>
                </c:pt>
                <c:pt idx="183">
                  <c:v>305</c:v>
                </c:pt>
                <c:pt idx="184">
                  <c:v>306.67</c:v>
                </c:pt>
                <c:pt idx="185">
                  <c:v>308.33</c:v>
                </c:pt>
                <c:pt idx="186">
                  <c:v>310</c:v>
                </c:pt>
                <c:pt idx="187">
                  <c:v>311.67</c:v>
                </c:pt>
                <c:pt idx="188">
                  <c:v>313.33</c:v>
                </c:pt>
                <c:pt idx="189">
                  <c:v>315</c:v>
                </c:pt>
                <c:pt idx="190">
                  <c:v>316.67</c:v>
                </c:pt>
                <c:pt idx="191">
                  <c:v>318.33</c:v>
                </c:pt>
                <c:pt idx="192">
                  <c:v>320</c:v>
                </c:pt>
                <c:pt idx="193">
                  <c:v>321.67</c:v>
                </c:pt>
                <c:pt idx="194">
                  <c:v>323.33</c:v>
                </c:pt>
                <c:pt idx="195">
                  <c:v>325</c:v>
                </c:pt>
                <c:pt idx="196">
                  <c:v>326.67</c:v>
                </c:pt>
                <c:pt idx="197">
                  <c:v>328.33</c:v>
                </c:pt>
                <c:pt idx="198">
                  <c:v>330</c:v>
                </c:pt>
                <c:pt idx="199">
                  <c:v>331.67</c:v>
                </c:pt>
                <c:pt idx="200">
                  <c:v>333.33</c:v>
                </c:pt>
                <c:pt idx="201">
                  <c:v>335</c:v>
                </c:pt>
                <c:pt idx="202">
                  <c:v>336.67</c:v>
                </c:pt>
                <c:pt idx="203">
                  <c:v>338.33</c:v>
                </c:pt>
                <c:pt idx="204">
                  <c:v>340</c:v>
                </c:pt>
                <c:pt idx="205">
                  <c:v>341.67</c:v>
                </c:pt>
                <c:pt idx="206">
                  <c:v>343.33</c:v>
                </c:pt>
                <c:pt idx="207">
                  <c:v>345</c:v>
                </c:pt>
                <c:pt idx="208">
                  <c:v>346.67</c:v>
                </c:pt>
                <c:pt idx="209">
                  <c:v>348.33</c:v>
                </c:pt>
                <c:pt idx="210">
                  <c:v>350</c:v>
                </c:pt>
                <c:pt idx="211">
                  <c:v>351.67</c:v>
                </c:pt>
                <c:pt idx="212">
                  <c:v>353.33</c:v>
                </c:pt>
                <c:pt idx="213">
                  <c:v>355</c:v>
                </c:pt>
                <c:pt idx="214">
                  <c:v>356.67</c:v>
                </c:pt>
                <c:pt idx="215">
                  <c:v>358.33</c:v>
                </c:pt>
                <c:pt idx="216">
                  <c:v>360</c:v>
                </c:pt>
                <c:pt idx="217">
                  <c:v>361.67</c:v>
                </c:pt>
                <c:pt idx="218">
                  <c:v>363.33</c:v>
                </c:pt>
                <c:pt idx="219">
                  <c:v>365</c:v>
                </c:pt>
                <c:pt idx="220">
                  <c:v>366.67</c:v>
                </c:pt>
                <c:pt idx="221">
                  <c:v>368.33</c:v>
                </c:pt>
                <c:pt idx="222">
                  <c:v>370</c:v>
                </c:pt>
                <c:pt idx="223">
                  <c:v>371.67</c:v>
                </c:pt>
                <c:pt idx="224">
                  <c:v>373.33</c:v>
                </c:pt>
                <c:pt idx="225">
                  <c:v>375</c:v>
                </c:pt>
                <c:pt idx="226">
                  <c:v>376.67</c:v>
                </c:pt>
                <c:pt idx="227">
                  <c:v>378.33</c:v>
                </c:pt>
                <c:pt idx="228">
                  <c:v>380</c:v>
                </c:pt>
                <c:pt idx="229">
                  <c:v>381.67</c:v>
                </c:pt>
                <c:pt idx="230">
                  <c:v>383.33</c:v>
                </c:pt>
                <c:pt idx="231">
                  <c:v>385</c:v>
                </c:pt>
                <c:pt idx="232">
                  <c:v>386.67</c:v>
                </c:pt>
                <c:pt idx="233">
                  <c:v>388.33</c:v>
                </c:pt>
                <c:pt idx="234">
                  <c:v>390</c:v>
                </c:pt>
                <c:pt idx="235">
                  <c:v>391.67</c:v>
                </c:pt>
                <c:pt idx="236">
                  <c:v>393.33</c:v>
                </c:pt>
                <c:pt idx="237">
                  <c:v>395</c:v>
                </c:pt>
                <c:pt idx="238">
                  <c:v>396.67</c:v>
                </c:pt>
                <c:pt idx="239">
                  <c:v>398.33</c:v>
                </c:pt>
                <c:pt idx="240">
                  <c:v>400</c:v>
                </c:pt>
                <c:pt idx="241">
                  <c:v>401.67</c:v>
                </c:pt>
                <c:pt idx="242">
                  <c:v>403.33</c:v>
                </c:pt>
                <c:pt idx="243">
                  <c:v>405</c:v>
                </c:pt>
                <c:pt idx="244">
                  <c:v>406.67</c:v>
                </c:pt>
                <c:pt idx="245">
                  <c:v>408.33</c:v>
                </c:pt>
                <c:pt idx="246">
                  <c:v>410</c:v>
                </c:pt>
                <c:pt idx="247">
                  <c:v>411.67</c:v>
                </c:pt>
                <c:pt idx="248">
                  <c:v>413.33</c:v>
                </c:pt>
                <c:pt idx="249">
                  <c:v>415</c:v>
                </c:pt>
                <c:pt idx="250">
                  <c:v>416.67</c:v>
                </c:pt>
                <c:pt idx="251">
                  <c:v>418.33</c:v>
                </c:pt>
                <c:pt idx="252">
                  <c:v>420</c:v>
                </c:pt>
                <c:pt idx="253">
                  <c:v>421.67</c:v>
                </c:pt>
                <c:pt idx="254">
                  <c:v>423.33</c:v>
                </c:pt>
                <c:pt idx="255">
                  <c:v>425</c:v>
                </c:pt>
                <c:pt idx="256">
                  <c:v>426.67</c:v>
                </c:pt>
                <c:pt idx="257">
                  <c:v>428.33</c:v>
                </c:pt>
                <c:pt idx="258">
                  <c:v>430</c:v>
                </c:pt>
                <c:pt idx="259">
                  <c:v>431.67</c:v>
                </c:pt>
                <c:pt idx="260">
                  <c:v>433.33</c:v>
                </c:pt>
                <c:pt idx="261">
                  <c:v>435</c:v>
                </c:pt>
                <c:pt idx="262">
                  <c:v>436.67</c:v>
                </c:pt>
                <c:pt idx="263">
                  <c:v>438.33</c:v>
                </c:pt>
                <c:pt idx="264">
                  <c:v>440</c:v>
                </c:pt>
                <c:pt idx="265">
                  <c:v>441.67</c:v>
                </c:pt>
                <c:pt idx="266">
                  <c:v>443.33</c:v>
                </c:pt>
                <c:pt idx="267">
                  <c:v>445</c:v>
                </c:pt>
                <c:pt idx="268">
                  <c:v>446.67</c:v>
                </c:pt>
                <c:pt idx="269">
                  <c:v>448.33</c:v>
                </c:pt>
                <c:pt idx="270">
                  <c:v>450</c:v>
                </c:pt>
                <c:pt idx="271">
                  <c:v>451.67</c:v>
                </c:pt>
                <c:pt idx="272">
                  <c:v>453.33</c:v>
                </c:pt>
                <c:pt idx="273">
                  <c:v>455</c:v>
                </c:pt>
                <c:pt idx="274">
                  <c:v>456.67</c:v>
                </c:pt>
                <c:pt idx="275">
                  <c:v>458.33</c:v>
                </c:pt>
                <c:pt idx="276">
                  <c:v>460</c:v>
                </c:pt>
                <c:pt idx="277">
                  <c:v>461.67</c:v>
                </c:pt>
                <c:pt idx="278">
                  <c:v>463.33</c:v>
                </c:pt>
                <c:pt idx="279">
                  <c:v>465</c:v>
                </c:pt>
                <c:pt idx="280">
                  <c:v>466.67</c:v>
                </c:pt>
                <c:pt idx="281">
                  <c:v>468.33</c:v>
                </c:pt>
                <c:pt idx="282">
                  <c:v>470</c:v>
                </c:pt>
                <c:pt idx="283">
                  <c:v>471.67</c:v>
                </c:pt>
                <c:pt idx="284">
                  <c:v>473.33</c:v>
                </c:pt>
                <c:pt idx="285">
                  <c:v>475</c:v>
                </c:pt>
                <c:pt idx="286">
                  <c:v>476.67</c:v>
                </c:pt>
                <c:pt idx="287">
                  <c:v>478.33</c:v>
                </c:pt>
                <c:pt idx="288">
                  <c:v>480</c:v>
                </c:pt>
                <c:pt idx="289">
                  <c:v>481.67</c:v>
                </c:pt>
                <c:pt idx="290">
                  <c:v>483.33</c:v>
                </c:pt>
                <c:pt idx="291">
                  <c:v>485</c:v>
                </c:pt>
                <c:pt idx="292">
                  <c:v>486.67</c:v>
                </c:pt>
                <c:pt idx="293">
                  <c:v>488.33</c:v>
                </c:pt>
                <c:pt idx="294">
                  <c:v>490</c:v>
                </c:pt>
                <c:pt idx="295">
                  <c:v>491.67</c:v>
                </c:pt>
                <c:pt idx="296">
                  <c:v>493.33</c:v>
                </c:pt>
                <c:pt idx="297">
                  <c:v>495</c:v>
                </c:pt>
                <c:pt idx="298">
                  <c:v>496.67</c:v>
                </c:pt>
                <c:pt idx="299">
                  <c:v>498.33</c:v>
                </c:pt>
                <c:pt idx="300">
                  <c:v>500</c:v>
                </c:pt>
                <c:pt idx="301">
                  <c:v>501.67</c:v>
                </c:pt>
                <c:pt idx="302">
                  <c:v>503.33</c:v>
                </c:pt>
                <c:pt idx="303">
                  <c:v>505</c:v>
                </c:pt>
                <c:pt idx="304">
                  <c:v>506.67</c:v>
                </c:pt>
                <c:pt idx="305">
                  <c:v>508.33</c:v>
                </c:pt>
                <c:pt idx="306">
                  <c:v>510</c:v>
                </c:pt>
                <c:pt idx="307">
                  <c:v>511.67</c:v>
                </c:pt>
                <c:pt idx="308">
                  <c:v>513.32999999999947</c:v>
                </c:pt>
                <c:pt idx="309">
                  <c:v>515</c:v>
                </c:pt>
                <c:pt idx="310">
                  <c:v>516.66999999999996</c:v>
                </c:pt>
                <c:pt idx="311">
                  <c:v>518.32999999999947</c:v>
                </c:pt>
                <c:pt idx="312">
                  <c:v>520</c:v>
                </c:pt>
                <c:pt idx="313">
                  <c:v>521.66999999999996</c:v>
                </c:pt>
                <c:pt idx="314">
                  <c:v>523.32999999999947</c:v>
                </c:pt>
                <c:pt idx="315">
                  <c:v>525</c:v>
                </c:pt>
                <c:pt idx="316">
                  <c:v>526.66999999999996</c:v>
                </c:pt>
                <c:pt idx="317">
                  <c:v>528.32999999999947</c:v>
                </c:pt>
                <c:pt idx="318">
                  <c:v>530</c:v>
                </c:pt>
                <c:pt idx="319">
                  <c:v>531.66999999999996</c:v>
                </c:pt>
                <c:pt idx="320">
                  <c:v>533.32999999999947</c:v>
                </c:pt>
                <c:pt idx="321">
                  <c:v>535</c:v>
                </c:pt>
                <c:pt idx="322">
                  <c:v>536.66999999999996</c:v>
                </c:pt>
                <c:pt idx="323">
                  <c:v>538.32999999999947</c:v>
                </c:pt>
                <c:pt idx="324">
                  <c:v>540</c:v>
                </c:pt>
                <c:pt idx="325">
                  <c:v>541.66999999999996</c:v>
                </c:pt>
                <c:pt idx="326">
                  <c:v>543.32999999999947</c:v>
                </c:pt>
                <c:pt idx="327">
                  <c:v>545</c:v>
                </c:pt>
                <c:pt idx="328">
                  <c:v>546.66999999999996</c:v>
                </c:pt>
                <c:pt idx="329">
                  <c:v>548.32999999999947</c:v>
                </c:pt>
                <c:pt idx="330">
                  <c:v>550</c:v>
                </c:pt>
                <c:pt idx="331">
                  <c:v>551.66999999999996</c:v>
                </c:pt>
                <c:pt idx="332">
                  <c:v>553.32999999999947</c:v>
                </c:pt>
                <c:pt idx="333">
                  <c:v>555</c:v>
                </c:pt>
                <c:pt idx="334">
                  <c:v>556.66999999999996</c:v>
                </c:pt>
                <c:pt idx="335">
                  <c:v>558.32999999999947</c:v>
                </c:pt>
                <c:pt idx="336">
                  <c:v>560</c:v>
                </c:pt>
                <c:pt idx="337">
                  <c:v>561.66999999999996</c:v>
                </c:pt>
                <c:pt idx="338">
                  <c:v>563.32999999999947</c:v>
                </c:pt>
                <c:pt idx="339">
                  <c:v>565</c:v>
                </c:pt>
                <c:pt idx="340">
                  <c:v>566.66999999999996</c:v>
                </c:pt>
                <c:pt idx="341">
                  <c:v>568.32999999999947</c:v>
                </c:pt>
                <c:pt idx="342">
                  <c:v>570</c:v>
                </c:pt>
                <c:pt idx="343">
                  <c:v>571.66999999999996</c:v>
                </c:pt>
                <c:pt idx="344">
                  <c:v>573.32999999999947</c:v>
                </c:pt>
                <c:pt idx="345">
                  <c:v>575</c:v>
                </c:pt>
                <c:pt idx="346">
                  <c:v>576.66999999999996</c:v>
                </c:pt>
                <c:pt idx="347">
                  <c:v>578.32999999999947</c:v>
                </c:pt>
                <c:pt idx="348">
                  <c:v>580</c:v>
                </c:pt>
                <c:pt idx="349">
                  <c:v>581.66999999999996</c:v>
                </c:pt>
                <c:pt idx="350">
                  <c:v>583.32999999999947</c:v>
                </c:pt>
                <c:pt idx="351">
                  <c:v>585</c:v>
                </c:pt>
                <c:pt idx="352">
                  <c:v>586.66999999999996</c:v>
                </c:pt>
                <c:pt idx="353">
                  <c:v>588.32999999999947</c:v>
                </c:pt>
                <c:pt idx="354">
                  <c:v>590</c:v>
                </c:pt>
                <c:pt idx="355">
                  <c:v>591.66999999999996</c:v>
                </c:pt>
                <c:pt idx="356">
                  <c:v>593.32999999999947</c:v>
                </c:pt>
                <c:pt idx="357">
                  <c:v>595</c:v>
                </c:pt>
                <c:pt idx="358">
                  <c:v>596.66999999999996</c:v>
                </c:pt>
                <c:pt idx="359">
                  <c:v>598.32999999999947</c:v>
                </c:pt>
                <c:pt idx="360">
                  <c:v>600</c:v>
                </c:pt>
                <c:pt idx="361">
                  <c:v>601.66999999999996</c:v>
                </c:pt>
                <c:pt idx="362">
                  <c:v>603.32999999999947</c:v>
                </c:pt>
                <c:pt idx="363">
                  <c:v>605</c:v>
                </c:pt>
                <c:pt idx="364">
                  <c:v>606.66999999999996</c:v>
                </c:pt>
                <c:pt idx="365">
                  <c:v>608.32999999999947</c:v>
                </c:pt>
                <c:pt idx="366">
                  <c:v>610</c:v>
                </c:pt>
                <c:pt idx="367">
                  <c:v>611.66999999999996</c:v>
                </c:pt>
                <c:pt idx="368">
                  <c:v>613.32999999999947</c:v>
                </c:pt>
                <c:pt idx="369">
                  <c:v>615</c:v>
                </c:pt>
                <c:pt idx="370">
                  <c:v>616.66999999999996</c:v>
                </c:pt>
                <c:pt idx="371">
                  <c:v>618.32999999999947</c:v>
                </c:pt>
                <c:pt idx="372">
                  <c:v>620</c:v>
                </c:pt>
                <c:pt idx="373">
                  <c:v>621.66999999999996</c:v>
                </c:pt>
                <c:pt idx="374">
                  <c:v>623.32999999999947</c:v>
                </c:pt>
                <c:pt idx="375">
                  <c:v>625</c:v>
                </c:pt>
                <c:pt idx="376">
                  <c:v>626.66999999999996</c:v>
                </c:pt>
                <c:pt idx="377">
                  <c:v>628.32999999999947</c:v>
                </c:pt>
                <c:pt idx="378">
                  <c:v>630</c:v>
                </c:pt>
                <c:pt idx="379">
                  <c:v>631.66999999999996</c:v>
                </c:pt>
                <c:pt idx="380">
                  <c:v>633.32999999999947</c:v>
                </c:pt>
                <c:pt idx="381">
                  <c:v>635</c:v>
                </c:pt>
                <c:pt idx="382">
                  <c:v>636.66999999999996</c:v>
                </c:pt>
                <c:pt idx="383">
                  <c:v>638.32999999999947</c:v>
                </c:pt>
                <c:pt idx="384">
                  <c:v>640</c:v>
                </c:pt>
                <c:pt idx="385">
                  <c:v>641.66999999999996</c:v>
                </c:pt>
                <c:pt idx="386">
                  <c:v>643.32999999999947</c:v>
                </c:pt>
                <c:pt idx="387">
                  <c:v>645</c:v>
                </c:pt>
                <c:pt idx="388">
                  <c:v>646.66999999999996</c:v>
                </c:pt>
                <c:pt idx="389">
                  <c:v>648.32999999999947</c:v>
                </c:pt>
                <c:pt idx="390">
                  <c:v>650</c:v>
                </c:pt>
                <c:pt idx="391">
                  <c:v>651.66999999999996</c:v>
                </c:pt>
                <c:pt idx="392">
                  <c:v>653.32999999999947</c:v>
                </c:pt>
                <c:pt idx="393">
                  <c:v>655</c:v>
                </c:pt>
                <c:pt idx="394">
                  <c:v>656.67000000000053</c:v>
                </c:pt>
                <c:pt idx="395">
                  <c:v>658.32999999999947</c:v>
                </c:pt>
                <c:pt idx="396">
                  <c:v>660</c:v>
                </c:pt>
                <c:pt idx="397">
                  <c:v>661.67000000000053</c:v>
                </c:pt>
                <c:pt idx="398">
                  <c:v>663.32999999999947</c:v>
                </c:pt>
                <c:pt idx="399">
                  <c:v>665</c:v>
                </c:pt>
                <c:pt idx="400">
                  <c:v>666.67000000000053</c:v>
                </c:pt>
                <c:pt idx="401">
                  <c:v>668.32999999999947</c:v>
                </c:pt>
                <c:pt idx="402">
                  <c:v>670</c:v>
                </c:pt>
                <c:pt idx="403">
                  <c:v>671.67000000000053</c:v>
                </c:pt>
                <c:pt idx="404">
                  <c:v>673.32999999999947</c:v>
                </c:pt>
                <c:pt idx="405">
                  <c:v>675</c:v>
                </c:pt>
                <c:pt idx="406">
                  <c:v>676.67000000000053</c:v>
                </c:pt>
                <c:pt idx="407">
                  <c:v>678.32999999999947</c:v>
                </c:pt>
                <c:pt idx="408">
                  <c:v>680</c:v>
                </c:pt>
                <c:pt idx="409">
                  <c:v>681.67000000000053</c:v>
                </c:pt>
                <c:pt idx="410">
                  <c:v>683.32999999999947</c:v>
                </c:pt>
                <c:pt idx="411">
                  <c:v>685</c:v>
                </c:pt>
                <c:pt idx="412">
                  <c:v>686.67000000000053</c:v>
                </c:pt>
                <c:pt idx="413">
                  <c:v>688.32999999999947</c:v>
                </c:pt>
                <c:pt idx="414">
                  <c:v>690</c:v>
                </c:pt>
                <c:pt idx="415">
                  <c:v>691.67000000000053</c:v>
                </c:pt>
                <c:pt idx="416">
                  <c:v>693.32999999999947</c:v>
                </c:pt>
                <c:pt idx="417">
                  <c:v>695</c:v>
                </c:pt>
                <c:pt idx="418">
                  <c:v>696.67000000000053</c:v>
                </c:pt>
                <c:pt idx="419">
                  <c:v>698.32999999999947</c:v>
                </c:pt>
                <c:pt idx="420">
                  <c:v>700</c:v>
                </c:pt>
                <c:pt idx="421">
                  <c:v>701.67000000000053</c:v>
                </c:pt>
                <c:pt idx="422">
                  <c:v>703.32999999999947</c:v>
                </c:pt>
                <c:pt idx="423">
                  <c:v>705</c:v>
                </c:pt>
                <c:pt idx="424">
                  <c:v>706.67000000000053</c:v>
                </c:pt>
                <c:pt idx="425">
                  <c:v>708.32999999999947</c:v>
                </c:pt>
                <c:pt idx="426">
                  <c:v>710</c:v>
                </c:pt>
                <c:pt idx="427">
                  <c:v>711.67000000000053</c:v>
                </c:pt>
                <c:pt idx="428">
                  <c:v>713.32999999999947</c:v>
                </c:pt>
                <c:pt idx="429">
                  <c:v>715</c:v>
                </c:pt>
                <c:pt idx="430">
                  <c:v>716.67000000000053</c:v>
                </c:pt>
                <c:pt idx="431">
                  <c:v>718.32999999999947</c:v>
                </c:pt>
                <c:pt idx="432">
                  <c:v>720</c:v>
                </c:pt>
                <c:pt idx="433">
                  <c:v>721.67000000000053</c:v>
                </c:pt>
                <c:pt idx="434">
                  <c:v>723.32999999999947</c:v>
                </c:pt>
                <c:pt idx="435">
                  <c:v>725</c:v>
                </c:pt>
                <c:pt idx="436">
                  <c:v>726.67000000000053</c:v>
                </c:pt>
                <c:pt idx="437">
                  <c:v>728.32999999999947</c:v>
                </c:pt>
                <c:pt idx="438">
                  <c:v>730</c:v>
                </c:pt>
                <c:pt idx="439">
                  <c:v>731.67000000000053</c:v>
                </c:pt>
                <c:pt idx="440">
                  <c:v>733.32999999999947</c:v>
                </c:pt>
                <c:pt idx="441">
                  <c:v>735</c:v>
                </c:pt>
                <c:pt idx="442">
                  <c:v>736.67000000000053</c:v>
                </c:pt>
                <c:pt idx="443">
                  <c:v>738.32999999999947</c:v>
                </c:pt>
                <c:pt idx="444">
                  <c:v>740</c:v>
                </c:pt>
                <c:pt idx="445">
                  <c:v>741.67000000000053</c:v>
                </c:pt>
                <c:pt idx="446">
                  <c:v>743.32999999999947</c:v>
                </c:pt>
                <c:pt idx="447">
                  <c:v>745</c:v>
                </c:pt>
                <c:pt idx="448">
                  <c:v>746.67000000000053</c:v>
                </c:pt>
                <c:pt idx="449">
                  <c:v>748.32999999999947</c:v>
                </c:pt>
                <c:pt idx="450">
                  <c:v>750</c:v>
                </c:pt>
                <c:pt idx="451">
                  <c:v>751.67000000000053</c:v>
                </c:pt>
                <c:pt idx="452">
                  <c:v>753.32999999999947</c:v>
                </c:pt>
                <c:pt idx="453">
                  <c:v>755</c:v>
                </c:pt>
                <c:pt idx="454">
                  <c:v>756.67000000000053</c:v>
                </c:pt>
                <c:pt idx="455">
                  <c:v>758.32999999999947</c:v>
                </c:pt>
                <c:pt idx="456">
                  <c:v>760</c:v>
                </c:pt>
                <c:pt idx="457">
                  <c:v>761.67000000000053</c:v>
                </c:pt>
                <c:pt idx="458">
                  <c:v>763.32999999999947</c:v>
                </c:pt>
                <c:pt idx="459">
                  <c:v>765</c:v>
                </c:pt>
                <c:pt idx="460">
                  <c:v>766.67000000000053</c:v>
                </c:pt>
                <c:pt idx="461">
                  <c:v>768.32999999999947</c:v>
                </c:pt>
                <c:pt idx="462">
                  <c:v>770</c:v>
                </c:pt>
                <c:pt idx="463">
                  <c:v>771.67000000000053</c:v>
                </c:pt>
                <c:pt idx="464">
                  <c:v>773.32999999999947</c:v>
                </c:pt>
                <c:pt idx="465">
                  <c:v>775</c:v>
                </c:pt>
                <c:pt idx="466">
                  <c:v>776.67000000000053</c:v>
                </c:pt>
                <c:pt idx="467">
                  <c:v>778.32999999999947</c:v>
                </c:pt>
                <c:pt idx="468">
                  <c:v>780</c:v>
                </c:pt>
                <c:pt idx="469">
                  <c:v>781.67000000000053</c:v>
                </c:pt>
                <c:pt idx="470">
                  <c:v>783.32999999999947</c:v>
                </c:pt>
                <c:pt idx="471">
                  <c:v>785</c:v>
                </c:pt>
                <c:pt idx="472">
                  <c:v>786.67000000000053</c:v>
                </c:pt>
                <c:pt idx="473">
                  <c:v>788.32999999999947</c:v>
                </c:pt>
                <c:pt idx="474">
                  <c:v>790</c:v>
                </c:pt>
                <c:pt idx="475">
                  <c:v>791.67000000000053</c:v>
                </c:pt>
                <c:pt idx="476">
                  <c:v>793.32999999999947</c:v>
                </c:pt>
                <c:pt idx="477">
                  <c:v>795</c:v>
                </c:pt>
                <c:pt idx="478">
                  <c:v>796.67000000000053</c:v>
                </c:pt>
                <c:pt idx="479">
                  <c:v>798.32999999999947</c:v>
                </c:pt>
                <c:pt idx="480">
                  <c:v>800</c:v>
                </c:pt>
                <c:pt idx="481">
                  <c:v>801.67000000000053</c:v>
                </c:pt>
                <c:pt idx="482">
                  <c:v>803.32999999999947</c:v>
                </c:pt>
                <c:pt idx="483">
                  <c:v>805</c:v>
                </c:pt>
                <c:pt idx="484">
                  <c:v>806.67000000000053</c:v>
                </c:pt>
                <c:pt idx="485">
                  <c:v>808.32999999999947</c:v>
                </c:pt>
                <c:pt idx="486">
                  <c:v>810</c:v>
                </c:pt>
                <c:pt idx="487">
                  <c:v>811.67000000000053</c:v>
                </c:pt>
                <c:pt idx="488">
                  <c:v>813.32999999999947</c:v>
                </c:pt>
                <c:pt idx="489">
                  <c:v>815</c:v>
                </c:pt>
                <c:pt idx="490">
                  <c:v>816.67000000000053</c:v>
                </c:pt>
                <c:pt idx="491">
                  <c:v>818.32999999999947</c:v>
                </c:pt>
                <c:pt idx="492">
                  <c:v>820</c:v>
                </c:pt>
                <c:pt idx="493">
                  <c:v>821.67000000000053</c:v>
                </c:pt>
                <c:pt idx="494">
                  <c:v>823.32999999999947</c:v>
                </c:pt>
                <c:pt idx="495">
                  <c:v>825</c:v>
                </c:pt>
                <c:pt idx="496">
                  <c:v>826.67000000000053</c:v>
                </c:pt>
                <c:pt idx="497">
                  <c:v>828.32999999999947</c:v>
                </c:pt>
                <c:pt idx="498">
                  <c:v>830</c:v>
                </c:pt>
                <c:pt idx="499">
                  <c:v>831.67000000000053</c:v>
                </c:pt>
                <c:pt idx="500">
                  <c:v>833.32999999999947</c:v>
                </c:pt>
                <c:pt idx="501">
                  <c:v>835</c:v>
                </c:pt>
                <c:pt idx="502">
                  <c:v>836.67000000000053</c:v>
                </c:pt>
                <c:pt idx="503">
                  <c:v>838.32999999999947</c:v>
                </c:pt>
                <c:pt idx="504">
                  <c:v>840</c:v>
                </c:pt>
                <c:pt idx="505">
                  <c:v>841.67000000000053</c:v>
                </c:pt>
                <c:pt idx="506">
                  <c:v>843.32999999999947</c:v>
                </c:pt>
                <c:pt idx="507">
                  <c:v>845</c:v>
                </c:pt>
                <c:pt idx="508">
                  <c:v>846.67000000000053</c:v>
                </c:pt>
                <c:pt idx="509">
                  <c:v>848.32999999999947</c:v>
                </c:pt>
                <c:pt idx="510">
                  <c:v>850</c:v>
                </c:pt>
                <c:pt idx="511">
                  <c:v>851.67000000000053</c:v>
                </c:pt>
                <c:pt idx="512">
                  <c:v>853.32999999999947</c:v>
                </c:pt>
                <c:pt idx="513">
                  <c:v>855</c:v>
                </c:pt>
                <c:pt idx="514">
                  <c:v>856.67000000000053</c:v>
                </c:pt>
                <c:pt idx="515">
                  <c:v>858.32999999999947</c:v>
                </c:pt>
                <c:pt idx="516">
                  <c:v>860</c:v>
                </c:pt>
                <c:pt idx="517">
                  <c:v>861.67000000000053</c:v>
                </c:pt>
                <c:pt idx="518">
                  <c:v>863.32999999999947</c:v>
                </c:pt>
                <c:pt idx="519">
                  <c:v>865</c:v>
                </c:pt>
                <c:pt idx="520">
                  <c:v>866.67000000000053</c:v>
                </c:pt>
                <c:pt idx="521">
                  <c:v>868.32999999999947</c:v>
                </c:pt>
                <c:pt idx="522">
                  <c:v>870</c:v>
                </c:pt>
                <c:pt idx="523">
                  <c:v>871.67000000000053</c:v>
                </c:pt>
                <c:pt idx="524">
                  <c:v>873.32999999999947</c:v>
                </c:pt>
                <c:pt idx="525">
                  <c:v>875</c:v>
                </c:pt>
                <c:pt idx="526">
                  <c:v>876.67000000000053</c:v>
                </c:pt>
                <c:pt idx="527">
                  <c:v>878.32999999999947</c:v>
                </c:pt>
                <c:pt idx="528">
                  <c:v>880</c:v>
                </c:pt>
                <c:pt idx="529">
                  <c:v>881.67000000000053</c:v>
                </c:pt>
                <c:pt idx="530">
                  <c:v>883.32999999999947</c:v>
                </c:pt>
                <c:pt idx="531">
                  <c:v>885</c:v>
                </c:pt>
                <c:pt idx="532">
                  <c:v>886.67000000000053</c:v>
                </c:pt>
                <c:pt idx="533">
                  <c:v>888.32999999999947</c:v>
                </c:pt>
                <c:pt idx="534">
                  <c:v>890</c:v>
                </c:pt>
                <c:pt idx="535">
                  <c:v>891.67000000000053</c:v>
                </c:pt>
                <c:pt idx="536">
                  <c:v>893.32999999999947</c:v>
                </c:pt>
                <c:pt idx="537">
                  <c:v>895</c:v>
                </c:pt>
                <c:pt idx="538">
                  <c:v>896.67000000000053</c:v>
                </c:pt>
                <c:pt idx="539">
                  <c:v>898.32999999999947</c:v>
                </c:pt>
                <c:pt idx="540">
                  <c:v>900</c:v>
                </c:pt>
                <c:pt idx="541">
                  <c:v>901.67000000000053</c:v>
                </c:pt>
                <c:pt idx="542">
                  <c:v>903.32999999999947</c:v>
                </c:pt>
                <c:pt idx="543">
                  <c:v>905</c:v>
                </c:pt>
                <c:pt idx="544">
                  <c:v>906.67000000000053</c:v>
                </c:pt>
                <c:pt idx="545">
                  <c:v>908.32999999999947</c:v>
                </c:pt>
                <c:pt idx="546">
                  <c:v>910</c:v>
                </c:pt>
                <c:pt idx="547">
                  <c:v>911.67000000000053</c:v>
                </c:pt>
                <c:pt idx="548">
                  <c:v>913.32999999999947</c:v>
                </c:pt>
                <c:pt idx="549">
                  <c:v>915</c:v>
                </c:pt>
                <c:pt idx="550">
                  <c:v>916.67000000000053</c:v>
                </c:pt>
                <c:pt idx="551">
                  <c:v>918.32999999999947</c:v>
                </c:pt>
                <c:pt idx="552">
                  <c:v>920</c:v>
                </c:pt>
                <c:pt idx="553">
                  <c:v>921.67000000000053</c:v>
                </c:pt>
                <c:pt idx="554">
                  <c:v>923.32999999999947</c:v>
                </c:pt>
                <c:pt idx="555">
                  <c:v>925</c:v>
                </c:pt>
                <c:pt idx="556">
                  <c:v>926.67000000000053</c:v>
                </c:pt>
                <c:pt idx="557">
                  <c:v>928.32999999999947</c:v>
                </c:pt>
                <c:pt idx="558">
                  <c:v>930</c:v>
                </c:pt>
                <c:pt idx="559">
                  <c:v>931.67000000000053</c:v>
                </c:pt>
                <c:pt idx="560">
                  <c:v>933.32999999999947</c:v>
                </c:pt>
                <c:pt idx="561">
                  <c:v>935</c:v>
                </c:pt>
                <c:pt idx="562">
                  <c:v>936.67000000000053</c:v>
                </c:pt>
                <c:pt idx="563">
                  <c:v>938.32999999999947</c:v>
                </c:pt>
                <c:pt idx="564">
                  <c:v>940</c:v>
                </c:pt>
                <c:pt idx="565">
                  <c:v>941.67000000000053</c:v>
                </c:pt>
                <c:pt idx="566">
                  <c:v>943.32999999999947</c:v>
                </c:pt>
                <c:pt idx="567">
                  <c:v>945</c:v>
                </c:pt>
                <c:pt idx="568">
                  <c:v>946.67000000000053</c:v>
                </c:pt>
                <c:pt idx="569">
                  <c:v>948.32999999999947</c:v>
                </c:pt>
                <c:pt idx="570">
                  <c:v>950</c:v>
                </c:pt>
                <c:pt idx="571">
                  <c:v>951.67000000000053</c:v>
                </c:pt>
                <c:pt idx="572">
                  <c:v>953.32999999999947</c:v>
                </c:pt>
                <c:pt idx="573">
                  <c:v>955</c:v>
                </c:pt>
                <c:pt idx="574">
                  <c:v>956.67000000000053</c:v>
                </c:pt>
                <c:pt idx="575">
                  <c:v>958.32999999999947</c:v>
                </c:pt>
                <c:pt idx="576">
                  <c:v>960</c:v>
                </c:pt>
                <c:pt idx="577">
                  <c:v>961.67000000000053</c:v>
                </c:pt>
                <c:pt idx="578">
                  <c:v>963.32999999999947</c:v>
                </c:pt>
                <c:pt idx="579">
                  <c:v>965</c:v>
                </c:pt>
                <c:pt idx="580">
                  <c:v>966.67000000000053</c:v>
                </c:pt>
                <c:pt idx="581">
                  <c:v>968.32999999999947</c:v>
                </c:pt>
                <c:pt idx="582">
                  <c:v>970</c:v>
                </c:pt>
                <c:pt idx="583">
                  <c:v>971.67000000000053</c:v>
                </c:pt>
                <c:pt idx="584">
                  <c:v>973.32999999999947</c:v>
                </c:pt>
                <c:pt idx="585">
                  <c:v>975</c:v>
                </c:pt>
                <c:pt idx="586">
                  <c:v>976.67000000000053</c:v>
                </c:pt>
                <c:pt idx="587">
                  <c:v>978.32999999999947</c:v>
                </c:pt>
                <c:pt idx="588">
                  <c:v>980</c:v>
                </c:pt>
                <c:pt idx="589">
                  <c:v>981.67000000000053</c:v>
                </c:pt>
                <c:pt idx="590">
                  <c:v>983.32999999999947</c:v>
                </c:pt>
                <c:pt idx="591">
                  <c:v>985</c:v>
                </c:pt>
                <c:pt idx="592">
                  <c:v>986.67000000000053</c:v>
                </c:pt>
                <c:pt idx="593">
                  <c:v>988.32999999999947</c:v>
                </c:pt>
                <c:pt idx="594">
                  <c:v>990</c:v>
                </c:pt>
                <c:pt idx="595">
                  <c:v>991.67000000000053</c:v>
                </c:pt>
                <c:pt idx="596">
                  <c:v>993.32999999999947</c:v>
                </c:pt>
                <c:pt idx="597">
                  <c:v>995</c:v>
                </c:pt>
                <c:pt idx="598">
                  <c:v>996.67000000000053</c:v>
                </c:pt>
                <c:pt idx="599">
                  <c:v>998.32999999999947</c:v>
                </c:pt>
                <c:pt idx="600">
                  <c:v>1000</c:v>
                </c:pt>
                <c:pt idx="601">
                  <c:v>1001.6700000000005</c:v>
                </c:pt>
                <c:pt idx="602">
                  <c:v>1003.3299999999994</c:v>
                </c:pt>
                <c:pt idx="603">
                  <c:v>1005</c:v>
                </c:pt>
                <c:pt idx="604">
                  <c:v>1006.6700000000005</c:v>
                </c:pt>
                <c:pt idx="605">
                  <c:v>1008.3299999999994</c:v>
                </c:pt>
                <c:pt idx="606">
                  <c:v>1010</c:v>
                </c:pt>
                <c:pt idx="607">
                  <c:v>1011.6700000000005</c:v>
                </c:pt>
                <c:pt idx="608">
                  <c:v>1013.3299999999994</c:v>
                </c:pt>
                <c:pt idx="609">
                  <c:v>1015</c:v>
                </c:pt>
                <c:pt idx="610">
                  <c:v>1016.6700000000005</c:v>
                </c:pt>
                <c:pt idx="611">
                  <c:v>1018.3299999999994</c:v>
                </c:pt>
                <c:pt idx="612">
                  <c:v>1020</c:v>
                </c:pt>
                <c:pt idx="613">
                  <c:v>1021.6700000000005</c:v>
                </c:pt>
                <c:pt idx="614">
                  <c:v>1023.3299999999994</c:v>
                </c:pt>
                <c:pt idx="615">
                  <c:v>1025</c:v>
                </c:pt>
                <c:pt idx="616">
                  <c:v>1026.6699999999998</c:v>
                </c:pt>
                <c:pt idx="617">
                  <c:v>1028.33</c:v>
                </c:pt>
                <c:pt idx="618">
                  <c:v>1030</c:v>
                </c:pt>
                <c:pt idx="619">
                  <c:v>1031.6699999999998</c:v>
                </c:pt>
                <c:pt idx="620">
                  <c:v>1033.33</c:v>
                </c:pt>
                <c:pt idx="621">
                  <c:v>1035</c:v>
                </c:pt>
                <c:pt idx="622">
                  <c:v>1036.6699999999998</c:v>
                </c:pt>
                <c:pt idx="623">
                  <c:v>1038.33</c:v>
                </c:pt>
                <c:pt idx="624">
                  <c:v>1040</c:v>
                </c:pt>
                <c:pt idx="625">
                  <c:v>1041.6699999999998</c:v>
                </c:pt>
                <c:pt idx="626">
                  <c:v>1043.33</c:v>
                </c:pt>
                <c:pt idx="627">
                  <c:v>1045</c:v>
                </c:pt>
                <c:pt idx="628">
                  <c:v>1046.6699999999998</c:v>
                </c:pt>
                <c:pt idx="629">
                  <c:v>1048.33</c:v>
                </c:pt>
                <c:pt idx="630">
                  <c:v>1050</c:v>
                </c:pt>
                <c:pt idx="631">
                  <c:v>1051.6699999999998</c:v>
                </c:pt>
                <c:pt idx="632">
                  <c:v>1053.33</c:v>
                </c:pt>
                <c:pt idx="633">
                  <c:v>1055</c:v>
                </c:pt>
                <c:pt idx="634">
                  <c:v>1056.6699999999998</c:v>
                </c:pt>
                <c:pt idx="635">
                  <c:v>1058.33</c:v>
                </c:pt>
                <c:pt idx="636">
                  <c:v>1060</c:v>
                </c:pt>
                <c:pt idx="637">
                  <c:v>1061.6699999999998</c:v>
                </c:pt>
                <c:pt idx="638">
                  <c:v>1063.33</c:v>
                </c:pt>
                <c:pt idx="639">
                  <c:v>1065</c:v>
                </c:pt>
                <c:pt idx="640">
                  <c:v>1066.6699999999998</c:v>
                </c:pt>
                <c:pt idx="641">
                  <c:v>1068.33</c:v>
                </c:pt>
                <c:pt idx="642">
                  <c:v>1070</c:v>
                </c:pt>
                <c:pt idx="643">
                  <c:v>1071.6699999999998</c:v>
                </c:pt>
                <c:pt idx="644">
                  <c:v>1073.33</c:v>
                </c:pt>
                <c:pt idx="645">
                  <c:v>1075</c:v>
                </c:pt>
                <c:pt idx="646">
                  <c:v>1076.6699999999998</c:v>
                </c:pt>
                <c:pt idx="647">
                  <c:v>1078.33</c:v>
                </c:pt>
                <c:pt idx="648">
                  <c:v>1080</c:v>
                </c:pt>
                <c:pt idx="649">
                  <c:v>1081.6699999999998</c:v>
                </c:pt>
                <c:pt idx="650">
                  <c:v>1083.33</c:v>
                </c:pt>
                <c:pt idx="651">
                  <c:v>1085</c:v>
                </c:pt>
                <c:pt idx="652">
                  <c:v>1086.6699999999998</c:v>
                </c:pt>
                <c:pt idx="653">
                  <c:v>1088.33</c:v>
                </c:pt>
                <c:pt idx="654">
                  <c:v>1090</c:v>
                </c:pt>
                <c:pt idx="655">
                  <c:v>1091.6699999999998</c:v>
                </c:pt>
                <c:pt idx="656">
                  <c:v>1093.33</c:v>
                </c:pt>
                <c:pt idx="657">
                  <c:v>1095</c:v>
                </c:pt>
                <c:pt idx="658">
                  <c:v>1096.6699999999998</c:v>
                </c:pt>
                <c:pt idx="659">
                  <c:v>1098.33</c:v>
                </c:pt>
                <c:pt idx="660">
                  <c:v>1100</c:v>
                </c:pt>
                <c:pt idx="661">
                  <c:v>1101.6699999999998</c:v>
                </c:pt>
                <c:pt idx="662">
                  <c:v>1103.33</c:v>
                </c:pt>
                <c:pt idx="663">
                  <c:v>1105</c:v>
                </c:pt>
                <c:pt idx="664">
                  <c:v>1106.6699999999998</c:v>
                </c:pt>
                <c:pt idx="665">
                  <c:v>1108.33</c:v>
                </c:pt>
                <c:pt idx="666">
                  <c:v>1110</c:v>
                </c:pt>
                <c:pt idx="667">
                  <c:v>1111.6699999999998</c:v>
                </c:pt>
                <c:pt idx="668">
                  <c:v>1113.33</c:v>
                </c:pt>
                <c:pt idx="669">
                  <c:v>1115</c:v>
                </c:pt>
                <c:pt idx="670">
                  <c:v>1116.6699999999998</c:v>
                </c:pt>
                <c:pt idx="671">
                  <c:v>1118.33</c:v>
                </c:pt>
                <c:pt idx="672">
                  <c:v>1120</c:v>
                </c:pt>
                <c:pt idx="673">
                  <c:v>1121.6699999999998</c:v>
                </c:pt>
                <c:pt idx="674">
                  <c:v>1123.33</c:v>
                </c:pt>
                <c:pt idx="675">
                  <c:v>1125</c:v>
                </c:pt>
                <c:pt idx="676">
                  <c:v>1126.6699999999998</c:v>
                </c:pt>
                <c:pt idx="677">
                  <c:v>1128.33</c:v>
                </c:pt>
                <c:pt idx="678">
                  <c:v>1130</c:v>
                </c:pt>
                <c:pt idx="679">
                  <c:v>1131.6699999999998</c:v>
                </c:pt>
                <c:pt idx="680">
                  <c:v>1133.33</c:v>
                </c:pt>
                <c:pt idx="681">
                  <c:v>1135</c:v>
                </c:pt>
                <c:pt idx="682">
                  <c:v>1136.6699999999998</c:v>
                </c:pt>
                <c:pt idx="683">
                  <c:v>1138.33</c:v>
                </c:pt>
                <c:pt idx="684">
                  <c:v>1140</c:v>
                </c:pt>
                <c:pt idx="685">
                  <c:v>1141.6699999999998</c:v>
                </c:pt>
                <c:pt idx="686">
                  <c:v>1143.33</c:v>
                </c:pt>
                <c:pt idx="687">
                  <c:v>1145</c:v>
                </c:pt>
                <c:pt idx="688">
                  <c:v>1146.6699999999998</c:v>
                </c:pt>
                <c:pt idx="689">
                  <c:v>1148.33</c:v>
                </c:pt>
                <c:pt idx="690">
                  <c:v>1150</c:v>
                </c:pt>
                <c:pt idx="691">
                  <c:v>1151.6699999999998</c:v>
                </c:pt>
                <c:pt idx="692">
                  <c:v>1153.33</c:v>
                </c:pt>
                <c:pt idx="693">
                  <c:v>1155</c:v>
                </c:pt>
                <c:pt idx="694">
                  <c:v>1156.6699999999998</c:v>
                </c:pt>
                <c:pt idx="695">
                  <c:v>1158.33</c:v>
                </c:pt>
                <c:pt idx="696">
                  <c:v>1160</c:v>
                </c:pt>
                <c:pt idx="697">
                  <c:v>1161.6699999999998</c:v>
                </c:pt>
                <c:pt idx="698">
                  <c:v>1163.33</c:v>
                </c:pt>
                <c:pt idx="699">
                  <c:v>1165</c:v>
                </c:pt>
                <c:pt idx="700">
                  <c:v>1166.6699999999998</c:v>
                </c:pt>
                <c:pt idx="701">
                  <c:v>1168.33</c:v>
                </c:pt>
                <c:pt idx="702">
                  <c:v>1170</c:v>
                </c:pt>
                <c:pt idx="703">
                  <c:v>1171.6699999999998</c:v>
                </c:pt>
                <c:pt idx="704">
                  <c:v>1173.33</c:v>
                </c:pt>
                <c:pt idx="705">
                  <c:v>1175</c:v>
                </c:pt>
                <c:pt idx="706">
                  <c:v>1176.6699999999998</c:v>
                </c:pt>
                <c:pt idx="707">
                  <c:v>1178.33</c:v>
                </c:pt>
                <c:pt idx="708">
                  <c:v>1180</c:v>
                </c:pt>
                <c:pt idx="709">
                  <c:v>1181.6699999999998</c:v>
                </c:pt>
                <c:pt idx="710">
                  <c:v>1183.33</c:v>
                </c:pt>
                <c:pt idx="711">
                  <c:v>1185</c:v>
                </c:pt>
                <c:pt idx="712">
                  <c:v>1186.6699999999998</c:v>
                </c:pt>
                <c:pt idx="713">
                  <c:v>1188.33</c:v>
                </c:pt>
                <c:pt idx="714">
                  <c:v>1190</c:v>
                </c:pt>
                <c:pt idx="715">
                  <c:v>1191.6699999999998</c:v>
                </c:pt>
                <c:pt idx="716">
                  <c:v>1193.33</c:v>
                </c:pt>
                <c:pt idx="717">
                  <c:v>1195</c:v>
                </c:pt>
                <c:pt idx="718">
                  <c:v>1196.6699999999998</c:v>
                </c:pt>
                <c:pt idx="719">
                  <c:v>1198.33</c:v>
                </c:pt>
                <c:pt idx="720">
                  <c:v>1200</c:v>
                </c:pt>
                <c:pt idx="721">
                  <c:v>1201.6699999999998</c:v>
                </c:pt>
                <c:pt idx="722">
                  <c:v>1203.33</c:v>
                </c:pt>
                <c:pt idx="723">
                  <c:v>1205</c:v>
                </c:pt>
                <c:pt idx="724">
                  <c:v>1206.6699999999998</c:v>
                </c:pt>
                <c:pt idx="725">
                  <c:v>1208.33</c:v>
                </c:pt>
                <c:pt idx="726">
                  <c:v>1210</c:v>
                </c:pt>
                <c:pt idx="727">
                  <c:v>1211.6699999999998</c:v>
                </c:pt>
                <c:pt idx="728">
                  <c:v>1213.33</c:v>
                </c:pt>
                <c:pt idx="729">
                  <c:v>1215</c:v>
                </c:pt>
                <c:pt idx="730">
                  <c:v>1216.6699999999998</c:v>
                </c:pt>
                <c:pt idx="731">
                  <c:v>1218.33</c:v>
                </c:pt>
                <c:pt idx="732">
                  <c:v>1220</c:v>
                </c:pt>
                <c:pt idx="733">
                  <c:v>1221.6699999999998</c:v>
                </c:pt>
                <c:pt idx="734">
                  <c:v>1223.33</c:v>
                </c:pt>
                <c:pt idx="735">
                  <c:v>1225</c:v>
                </c:pt>
                <c:pt idx="736">
                  <c:v>1226.6699999999998</c:v>
                </c:pt>
                <c:pt idx="737">
                  <c:v>1228.33</c:v>
                </c:pt>
                <c:pt idx="738">
                  <c:v>1230</c:v>
                </c:pt>
                <c:pt idx="739">
                  <c:v>1231.6699999999998</c:v>
                </c:pt>
                <c:pt idx="740">
                  <c:v>1233.33</c:v>
                </c:pt>
                <c:pt idx="741">
                  <c:v>1235</c:v>
                </c:pt>
                <c:pt idx="742">
                  <c:v>1236.6699999999998</c:v>
                </c:pt>
                <c:pt idx="743">
                  <c:v>1238.33</c:v>
                </c:pt>
                <c:pt idx="744">
                  <c:v>1240</c:v>
                </c:pt>
                <c:pt idx="745">
                  <c:v>1241.6699999999998</c:v>
                </c:pt>
                <c:pt idx="746">
                  <c:v>1243.33</c:v>
                </c:pt>
                <c:pt idx="747">
                  <c:v>1245</c:v>
                </c:pt>
                <c:pt idx="748">
                  <c:v>1246.6699999999998</c:v>
                </c:pt>
                <c:pt idx="749">
                  <c:v>1248.33</c:v>
                </c:pt>
                <c:pt idx="750">
                  <c:v>1250</c:v>
                </c:pt>
                <c:pt idx="751">
                  <c:v>1251.6699999999998</c:v>
                </c:pt>
                <c:pt idx="752">
                  <c:v>1253.33</c:v>
                </c:pt>
                <c:pt idx="753">
                  <c:v>1255</c:v>
                </c:pt>
                <c:pt idx="754">
                  <c:v>1256.6699999999998</c:v>
                </c:pt>
                <c:pt idx="755">
                  <c:v>1258.33</c:v>
                </c:pt>
                <c:pt idx="756">
                  <c:v>1260</c:v>
                </c:pt>
                <c:pt idx="757">
                  <c:v>1261.6699999999998</c:v>
                </c:pt>
                <c:pt idx="758">
                  <c:v>1263.33</c:v>
                </c:pt>
                <c:pt idx="759">
                  <c:v>1265</c:v>
                </c:pt>
                <c:pt idx="760">
                  <c:v>1266.6699999999998</c:v>
                </c:pt>
                <c:pt idx="761">
                  <c:v>1268.33</c:v>
                </c:pt>
                <c:pt idx="762">
                  <c:v>1270</c:v>
                </c:pt>
                <c:pt idx="763">
                  <c:v>1271.6699999999998</c:v>
                </c:pt>
                <c:pt idx="764">
                  <c:v>1273.33</c:v>
                </c:pt>
                <c:pt idx="765">
                  <c:v>1275</c:v>
                </c:pt>
                <c:pt idx="766">
                  <c:v>1276.6699999999998</c:v>
                </c:pt>
                <c:pt idx="767">
                  <c:v>1278.33</c:v>
                </c:pt>
                <c:pt idx="768">
                  <c:v>1280</c:v>
                </c:pt>
                <c:pt idx="769">
                  <c:v>1281.6699999999998</c:v>
                </c:pt>
                <c:pt idx="770">
                  <c:v>1283.33</c:v>
                </c:pt>
                <c:pt idx="771">
                  <c:v>1285</c:v>
                </c:pt>
                <c:pt idx="772">
                  <c:v>1286.6699999999998</c:v>
                </c:pt>
                <c:pt idx="773">
                  <c:v>1288.33</c:v>
                </c:pt>
                <c:pt idx="774">
                  <c:v>1290</c:v>
                </c:pt>
                <c:pt idx="775">
                  <c:v>1291.6699999999998</c:v>
                </c:pt>
                <c:pt idx="776">
                  <c:v>1293.33</c:v>
                </c:pt>
                <c:pt idx="777">
                  <c:v>1295</c:v>
                </c:pt>
                <c:pt idx="778">
                  <c:v>1296.6699999999998</c:v>
                </c:pt>
                <c:pt idx="779">
                  <c:v>1298.33</c:v>
                </c:pt>
                <c:pt idx="780">
                  <c:v>1300</c:v>
                </c:pt>
                <c:pt idx="781">
                  <c:v>1301.6699999999998</c:v>
                </c:pt>
                <c:pt idx="782">
                  <c:v>1303.33</c:v>
                </c:pt>
                <c:pt idx="783">
                  <c:v>1305</c:v>
                </c:pt>
                <c:pt idx="784">
                  <c:v>1306.6699999999998</c:v>
                </c:pt>
                <c:pt idx="785">
                  <c:v>1308.33</c:v>
                </c:pt>
                <c:pt idx="786">
                  <c:v>1310</c:v>
                </c:pt>
                <c:pt idx="787">
                  <c:v>1311.6699999999998</c:v>
                </c:pt>
                <c:pt idx="788">
                  <c:v>1313.33</c:v>
                </c:pt>
                <c:pt idx="789">
                  <c:v>1315</c:v>
                </c:pt>
                <c:pt idx="790">
                  <c:v>1316.6699999999998</c:v>
                </c:pt>
                <c:pt idx="791">
                  <c:v>1318.33</c:v>
                </c:pt>
                <c:pt idx="792">
                  <c:v>1320</c:v>
                </c:pt>
                <c:pt idx="793">
                  <c:v>1321.6699999999998</c:v>
                </c:pt>
                <c:pt idx="794">
                  <c:v>1323.33</c:v>
                </c:pt>
                <c:pt idx="795">
                  <c:v>1325</c:v>
                </c:pt>
                <c:pt idx="796">
                  <c:v>1326.6699999999998</c:v>
                </c:pt>
                <c:pt idx="797">
                  <c:v>1328.33</c:v>
                </c:pt>
                <c:pt idx="798">
                  <c:v>1330</c:v>
                </c:pt>
                <c:pt idx="799">
                  <c:v>1331.6699999999998</c:v>
                </c:pt>
                <c:pt idx="800">
                  <c:v>1333.33</c:v>
                </c:pt>
                <c:pt idx="801">
                  <c:v>1335</c:v>
                </c:pt>
                <c:pt idx="802">
                  <c:v>1336.6699999999998</c:v>
                </c:pt>
                <c:pt idx="803">
                  <c:v>1338.33</c:v>
                </c:pt>
                <c:pt idx="804">
                  <c:v>1340</c:v>
                </c:pt>
                <c:pt idx="805">
                  <c:v>1341.6699999999998</c:v>
                </c:pt>
                <c:pt idx="806">
                  <c:v>1343.33</c:v>
                </c:pt>
                <c:pt idx="807">
                  <c:v>1345</c:v>
                </c:pt>
                <c:pt idx="808">
                  <c:v>1346.6699999999998</c:v>
                </c:pt>
                <c:pt idx="809">
                  <c:v>1348.33</c:v>
                </c:pt>
                <c:pt idx="810">
                  <c:v>1350</c:v>
                </c:pt>
                <c:pt idx="811">
                  <c:v>1351.6699999999998</c:v>
                </c:pt>
                <c:pt idx="812">
                  <c:v>1353.33</c:v>
                </c:pt>
                <c:pt idx="813">
                  <c:v>1355</c:v>
                </c:pt>
                <c:pt idx="814">
                  <c:v>1356.6699999999998</c:v>
                </c:pt>
                <c:pt idx="815">
                  <c:v>1358.33</c:v>
                </c:pt>
                <c:pt idx="816">
                  <c:v>1360</c:v>
                </c:pt>
                <c:pt idx="817">
                  <c:v>1361.6699999999998</c:v>
                </c:pt>
                <c:pt idx="818">
                  <c:v>1363.33</c:v>
                </c:pt>
                <c:pt idx="819">
                  <c:v>1365</c:v>
                </c:pt>
                <c:pt idx="820">
                  <c:v>1366.6699999999998</c:v>
                </c:pt>
                <c:pt idx="821">
                  <c:v>1368.33</c:v>
                </c:pt>
                <c:pt idx="822">
                  <c:v>1370</c:v>
                </c:pt>
                <c:pt idx="823">
                  <c:v>1371.6699999999998</c:v>
                </c:pt>
                <c:pt idx="824">
                  <c:v>1373.33</c:v>
                </c:pt>
                <c:pt idx="825">
                  <c:v>1375</c:v>
                </c:pt>
                <c:pt idx="826">
                  <c:v>1376.6699999999998</c:v>
                </c:pt>
                <c:pt idx="827">
                  <c:v>1378.33</c:v>
                </c:pt>
                <c:pt idx="828">
                  <c:v>1380</c:v>
                </c:pt>
                <c:pt idx="829">
                  <c:v>1381.6699999999998</c:v>
                </c:pt>
                <c:pt idx="830">
                  <c:v>1383.33</c:v>
                </c:pt>
                <c:pt idx="831">
                  <c:v>1385</c:v>
                </c:pt>
                <c:pt idx="832">
                  <c:v>1386.6699999999998</c:v>
                </c:pt>
                <c:pt idx="833">
                  <c:v>1388.33</c:v>
                </c:pt>
                <c:pt idx="834">
                  <c:v>1390</c:v>
                </c:pt>
                <c:pt idx="835">
                  <c:v>1391.6699999999998</c:v>
                </c:pt>
                <c:pt idx="836">
                  <c:v>1393.33</c:v>
                </c:pt>
                <c:pt idx="837">
                  <c:v>1395</c:v>
                </c:pt>
                <c:pt idx="838">
                  <c:v>1396.6699999999998</c:v>
                </c:pt>
                <c:pt idx="839">
                  <c:v>1398.33</c:v>
                </c:pt>
                <c:pt idx="840">
                  <c:v>1400</c:v>
                </c:pt>
              </c:numCache>
            </c:numRef>
          </c:xVal>
          <c:yVal>
            <c:numRef>
              <c:f>Munka2!$B$1:$B$841</c:f>
              <c:numCache>
                <c:formatCode>General</c:formatCode>
                <c:ptCount val="841"/>
                <c:pt idx="0">
                  <c:v>932.86999999999796</c:v>
                </c:pt>
                <c:pt idx="1">
                  <c:v>931.58999999999992</c:v>
                </c:pt>
                <c:pt idx="2">
                  <c:v>931.58999999999992</c:v>
                </c:pt>
                <c:pt idx="3">
                  <c:v>930.3</c:v>
                </c:pt>
                <c:pt idx="4">
                  <c:v>930.3</c:v>
                </c:pt>
                <c:pt idx="5">
                  <c:v>927.73</c:v>
                </c:pt>
                <c:pt idx="6">
                  <c:v>930.3</c:v>
                </c:pt>
                <c:pt idx="7">
                  <c:v>927.73</c:v>
                </c:pt>
                <c:pt idx="8">
                  <c:v>927.73</c:v>
                </c:pt>
                <c:pt idx="9">
                  <c:v>930.3</c:v>
                </c:pt>
                <c:pt idx="10">
                  <c:v>926.44999999999948</c:v>
                </c:pt>
                <c:pt idx="11">
                  <c:v>927.73</c:v>
                </c:pt>
                <c:pt idx="12">
                  <c:v>926.44999999999948</c:v>
                </c:pt>
                <c:pt idx="13">
                  <c:v>929.02</c:v>
                </c:pt>
                <c:pt idx="14">
                  <c:v>926.44999999999948</c:v>
                </c:pt>
                <c:pt idx="15">
                  <c:v>927.73</c:v>
                </c:pt>
                <c:pt idx="16">
                  <c:v>927.73</c:v>
                </c:pt>
                <c:pt idx="17">
                  <c:v>927.73</c:v>
                </c:pt>
                <c:pt idx="18">
                  <c:v>927.73</c:v>
                </c:pt>
                <c:pt idx="19">
                  <c:v>927.73</c:v>
                </c:pt>
                <c:pt idx="20">
                  <c:v>929.02</c:v>
                </c:pt>
                <c:pt idx="21">
                  <c:v>926.44999999999948</c:v>
                </c:pt>
                <c:pt idx="22">
                  <c:v>929.02</c:v>
                </c:pt>
                <c:pt idx="23">
                  <c:v>927.73</c:v>
                </c:pt>
                <c:pt idx="24">
                  <c:v>927.73</c:v>
                </c:pt>
                <c:pt idx="25">
                  <c:v>926.44999999999948</c:v>
                </c:pt>
                <c:pt idx="26">
                  <c:v>925.16000000000008</c:v>
                </c:pt>
                <c:pt idx="27">
                  <c:v>926.44999999999948</c:v>
                </c:pt>
                <c:pt idx="28">
                  <c:v>925.16000000000008</c:v>
                </c:pt>
                <c:pt idx="29">
                  <c:v>923.88000000000011</c:v>
                </c:pt>
                <c:pt idx="30">
                  <c:v>923.88000000000011</c:v>
                </c:pt>
                <c:pt idx="31">
                  <c:v>923.88000000000011</c:v>
                </c:pt>
                <c:pt idx="32">
                  <c:v>920.02</c:v>
                </c:pt>
                <c:pt idx="33">
                  <c:v>918.74</c:v>
                </c:pt>
                <c:pt idx="34">
                  <c:v>918.74</c:v>
                </c:pt>
                <c:pt idx="35">
                  <c:v>920.02</c:v>
                </c:pt>
                <c:pt idx="36">
                  <c:v>917.44999999999948</c:v>
                </c:pt>
                <c:pt idx="37">
                  <c:v>916.17000000000053</c:v>
                </c:pt>
                <c:pt idx="38">
                  <c:v>913.59999999999991</c:v>
                </c:pt>
                <c:pt idx="39">
                  <c:v>914.88000000000011</c:v>
                </c:pt>
                <c:pt idx="40">
                  <c:v>911.03</c:v>
                </c:pt>
                <c:pt idx="41">
                  <c:v>911.03</c:v>
                </c:pt>
                <c:pt idx="42">
                  <c:v>908.45999999999947</c:v>
                </c:pt>
                <c:pt idx="43">
                  <c:v>905.8900000000001</c:v>
                </c:pt>
                <c:pt idx="44">
                  <c:v>904.59999999999991</c:v>
                </c:pt>
                <c:pt idx="45">
                  <c:v>903.31999999999948</c:v>
                </c:pt>
                <c:pt idx="46">
                  <c:v>902.03</c:v>
                </c:pt>
                <c:pt idx="47">
                  <c:v>899.45999999999947</c:v>
                </c:pt>
                <c:pt idx="48">
                  <c:v>896.8900000000001</c:v>
                </c:pt>
                <c:pt idx="49">
                  <c:v>896.8900000000001</c:v>
                </c:pt>
                <c:pt idx="50">
                  <c:v>895.6099999999999</c:v>
                </c:pt>
                <c:pt idx="51">
                  <c:v>891.75</c:v>
                </c:pt>
                <c:pt idx="52">
                  <c:v>893.04</c:v>
                </c:pt>
                <c:pt idx="53">
                  <c:v>891.75</c:v>
                </c:pt>
                <c:pt idx="54">
                  <c:v>887.90000000000009</c:v>
                </c:pt>
                <c:pt idx="55">
                  <c:v>887.90000000000009</c:v>
                </c:pt>
                <c:pt idx="56">
                  <c:v>884.04</c:v>
                </c:pt>
                <c:pt idx="57">
                  <c:v>882.76</c:v>
                </c:pt>
                <c:pt idx="58">
                  <c:v>882.76</c:v>
                </c:pt>
                <c:pt idx="59">
                  <c:v>880.19</c:v>
                </c:pt>
                <c:pt idx="60">
                  <c:v>878.90000000000009</c:v>
                </c:pt>
                <c:pt idx="61">
                  <c:v>880.19</c:v>
                </c:pt>
                <c:pt idx="62">
                  <c:v>878.90000000000009</c:v>
                </c:pt>
                <c:pt idx="63">
                  <c:v>876.32999999999947</c:v>
                </c:pt>
                <c:pt idx="64">
                  <c:v>875.05</c:v>
                </c:pt>
                <c:pt idx="65">
                  <c:v>875.05</c:v>
                </c:pt>
                <c:pt idx="66">
                  <c:v>871.19</c:v>
                </c:pt>
                <c:pt idx="67">
                  <c:v>869.91000000000008</c:v>
                </c:pt>
                <c:pt idx="68">
                  <c:v>868.61999999999989</c:v>
                </c:pt>
                <c:pt idx="69">
                  <c:v>866.05</c:v>
                </c:pt>
                <c:pt idx="70">
                  <c:v>864.77000000000055</c:v>
                </c:pt>
                <c:pt idx="71">
                  <c:v>860.91000000000008</c:v>
                </c:pt>
                <c:pt idx="72">
                  <c:v>860.91000000000008</c:v>
                </c:pt>
                <c:pt idx="73">
                  <c:v>855.77000000000055</c:v>
                </c:pt>
                <c:pt idx="74">
                  <c:v>850.63000000000011</c:v>
                </c:pt>
                <c:pt idx="75">
                  <c:v>849.34999999999798</c:v>
                </c:pt>
                <c:pt idx="76">
                  <c:v>844.21</c:v>
                </c:pt>
                <c:pt idx="77">
                  <c:v>839.06999999999948</c:v>
                </c:pt>
                <c:pt idx="78">
                  <c:v>837.78000000000054</c:v>
                </c:pt>
                <c:pt idx="79">
                  <c:v>830.06999999999948</c:v>
                </c:pt>
                <c:pt idx="80">
                  <c:v>827.5</c:v>
                </c:pt>
                <c:pt idx="81">
                  <c:v>822.35999999999797</c:v>
                </c:pt>
                <c:pt idx="82">
                  <c:v>815.93999999999949</c:v>
                </c:pt>
                <c:pt idx="83">
                  <c:v>809.51</c:v>
                </c:pt>
                <c:pt idx="84">
                  <c:v>804.36999999999796</c:v>
                </c:pt>
                <c:pt idx="85">
                  <c:v>788.95999999999947</c:v>
                </c:pt>
                <c:pt idx="86">
                  <c:v>769.68000000000052</c:v>
                </c:pt>
                <c:pt idx="87">
                  <c:v>758.11999999999989</c:v>
                </c:pt>
                <c:pt idx="88">
                  <c:v>747.83999999999946</c:v>
                </c:pt>
                <c:pt idx="89">
                  <c:v>740.13000000000011</c:v>
                </c:pt>
                <c:pt idx="90">
                  <c:v>731.13000000000011</c:v>
                </c:pt>
                <c:pt idx="91">
                  <c:v>722.1400000000001</c:v>
                </c:pt>
                <c:pt idx="92">
                  <c:v>713.1400000000001</c:v>
                </c:pt>
                <c:pt idx="93">
                  <c:v>708</c:v>
                </c:pt>
                <c:pt idx="94">
                  <c:v>700.29000000000053</c:v>
                </c:pt>
                <c:pt idx="95">
                  <c:v>693.86999999999796</c:v>
                </c:pt>
                <c:pt idx="96">
                  <c:v>687.43999999999949</c:v>
                </c:pt>
                <c:pt idx="97">
                  <c:v>679.73</c:v>
                </c:pt>
                <c:pt idx="98">
                  <c:v>672.03</c:v>
                </c:pt>
                <c:pt idx="99">
                  <c:v>668.17000000000053</c:v>
                </c:pt>
                <c:pt idx="100">
                  <c:v>660.45999999999947</c:v>
                </c:pt>
                <c:pt idx="101">
                  <c:v>655.31999999999948</c:v>
                </c:pt>
                <c:pt idx="102">
                  <c:v>650.18000000000052</c:v>
                </c:pt>
                <c:pt idx="103">
                  <c:v>648.90000000000009</c:v>
                </c:pt>
                <c:pt idx="104">
                  <c:v>646.32999999999947</c:v>
                </c:pt>
                <c:pt idx="105">
                  <c:v>643.76</c:v>
                </c:pt>
                <c:pt idx="106">
                  <c:v>638.61999999999989</c:v>
                </c:pt>
                <c:pt idx="107">
                  <c:v>634.76</c:v>
                </c:pt>
                <c:pt idx="108">
                  <c:v>633.48</c:v>
                </c:pt>
                <c:pt idx="109">
                  <c:v>632.19000000000005</c:v>
                </c:pt>
                <c:pt idx="110">
                  <c:v>628.33999999999946</c:v>
                </c:pt>
                <c:pt idx="111">
                  <c:v>628.33999999999946</c:v>
                </c:pt>
                <c:pt idx="112">
                  <c:v>623.20000000000005</c:v>
                </c:pt>
                <c:pt idx="113">
                  <c:v>619.33999999999946</c:v>
                </c:pt>
                <c:pt idx="114">
                  <c:v>615.49</c:v>
                </c:pt>
                <c:pt idx="115">
                  <c:v>607.78000000000054</c:v>
                </c:pt>
                <c:pt idx="116">
                  <c:v>606.49</c:v>
                </c:pt>
                <c:pt idx="117">
                  <c:v>601.34999999999798</c:v>
                </c:pt>
                <c:pt idx="118">
                  <c:v>597.5</c:v>
                </c:pt>
                <c:pt idx="119">
                  <c:v>593.6400000000001</c:v>
                </c:pt>
                <c:pt idx="120">
                  <c:v>589.79000000000053</c:v>
                </c:pt>
                <c:pt idx="121">
                  <c:v>583.35999999999797</c:v>
                </c:pt>
                <c:pt idx="122">
                  <c:v>582.07999999999993</c:v>
                </c:pt>
                <c:pt idx="123">
                  <c:v>578.22</c:v>
                </c:pt>
                <c:pt idx="124">
                  <c:v>575.65000000000009</c:v>
                </c:pt>
                <c:pt idx="125">
                  <c:v>571.79999999999995</c:v>
                </c:pt>
                <c:pt idx="126">
                  <c:v>567.93999999999949</c:v>
                </c:pt>
                <c:pt idx="127">
                  <c:v>566.66000000000008</c:v>
                </c:pt>
                <c:pt idx="128">
                  <c:v>558.94999999999948</c:v>
                </c:pt>
                <c:pt idx="129">
                  <c:v>560.23</c:v>
                </c:pt>
                <c:pt idx="130">
                  <c:v>555.08999999999992</c:v>
                </c:pt>
                <c:pt idx="131">
                  <c:v>553.80999999999949</c:v>
                </c:pt>
                <c:pt idx="132">
                  <c:v>547.38000000000011</c:v>
                </c:pt>
                <c:pt idx="133">
                  <c:v>544.80999999999949</c:v>
                </c:pt>
                <c:pt idx="134">
                  <c:v>542.24</c:v>
                </c:pt>
                <c:pt idx="135">
                  <c:v>543.53</c:v>
                </c:pt>
                <c:pt idx="136">
                  <c:v>543.53</c:v>
                </c:pt>
                <c:pt idx="137">
                  <c:v>540.95999999999947</c:v>
                </c:pt>
                <c:pt idx="138">
                  <c:v>542.24</c:v>
                </c:pt>
                <c:pt idx="139">
                  <c:v>538.3900000000001</c:v>
                </c:pt>
                <c:pt idx="140">
                  <c:v>538.3900000000001</c:v>
                </c:pt>
                <c:pt idx="141">
                  <c:v>540.95999999999947</c:v>
                </c:pt>
                <c:pt idx="142">
                  <c:v>538.3900000000001</c:v>
                </c:pt>
                <c:pt idx="143">
                  <c:v>542.24</c:v>
                </c:pt>
                <c:pt idx="144">
                  <c:v>542.24</c:v>
                </c:pt>
                <c:pt idx="145">
                  <c:v>543.53</c:v>
                </c:pt>
                <c:pt idx="146">
                  <c:v>542.24</c:v>
                </c:pt>
                <c:pt idx="147">
                  <c:v>544.80999999999949</c:v>
                </c:pt>
                <c:pt idx="148">
                  <c:v>544.80999999999949</c:v>
                </c:pt>
                <c:pt idx="149">
                  <c:v>547.38000000000011</c:v>
                </c:pt>
                <c:pt idx="150">
                  <c:v>549.94999999999948</c:v>
                </c:pt>
                <c:pt idx="151">
                  <c:v>552.52</c:v>
                </c:pt>
                <c:pt idx="152">
                  <c:v>553.80999999999949</c:v>
                </c:pt>
                <c:pt idx="153">
                  <c:v>557.66000000000008</c:v>
                </c:pt>
                <c:pt idx="154">
                  <c:v>557.66000000000008</c:v>
                </c:pt>
                <c:pt idx="155">
                  <c:v>562.79999999999995</c:v>
                </c:pt>
                <c:pt idx="156">
                  <c:v>564.08999999999992</c:v>
                </c:pt>
                <c:pt idx="157">
                  <c:v>569.23</c:v>
                </c:pt>
                <c:pt idx="158">
                  <c:v>567.93999999999949</c:v>
                </c:pt>
                <c:pt idx="159">
                  <c:v>567.93999999999949</c:v>
                </c:pt>
                <c:pt idx="160">
                  <c:v>569.23</c:v>
                </c:pt>
                <c:pt idx="161">
                  <c:v>569.23</c:v>
                </c:pt>
                <c:pt idx="162">
                  <c:v>571.79999999999995</c:v>
                </c:pt>
                <c:pt idx="163">
                  <c:v>573.07999999999993</c:v>
                </c:pt>
                <c:pt idx="164">
                  <c:v>573.07999999999993</c:v>
                </c:pt>
                <c:pt idx="165">
                  <c:v>576.93999999999949</c:v>
                </c:pt>
                <c:pt idx="166">
                  <c:v>575.65000000000009</c:v>
                </c:pt>
                <c:pt idx="167">
                  <c:v>576.93999999999949</c:v>
                </c:pt>
                <c:pt idx="168">
                  <c:v>580.79000000000053</c:v>
                </c:pt>
                <c:pt idx="169">
                  <c:v>583.35999999999797</c:v>
                </c:pt>
                <c:pt idx="170">
                  <c:v>582.07999999999993</c:v>
                </c:pt>
                <c:pt idx="171">
                  <c:v>584.65000000000009</c:v>
                </c:pt>
                <c:pt idx="172">
                  <c:v>588.5</c:v>
                </c:pt>
                <c:pt idx="173">
                  <c:v>591.06999999999948</c:v>
                </c:pt>
                <c:pt idx="174">
                  <c:v>593.6400000000001</c:v>
                </c:pt>
                <c:pt idx="175">
                  <c:v>594.93000000000006</c:v>
                </c:pt>
                <c:pt idx="176">
                  <c:v>597.5</c:v>
                </c:pt>
                <c:pt idx="177">
                  <c:v>601.34999999999798</c:v>
                </c:pt>
                <c:pt idx="178">
                  <c:v>603.92000000000007</c:v>
                </c:pt>
                <c:pt idx="179">
                  <c:v>609.05999999999949</c:v>
                </c:pt>
                <c:pt idx="180">
                  <c:v>615.49</c:v>
                </c:pt>
                <c:pt idx="181">
                  <c:v>615.49</c:v>
                </c:pt>
                <c:pt idx="182">
                  <c:v>620.63000000000011</c:v>
                </c:pt>
                <c:pt idx="183">
                  <c:v>625.77000000000055</c:v>
                </c:pt>
                <c:pt idx="184">
                  <c:v>629.61999999999989</c:v>
                </c:pt>
                <c:pt idx="185">
                  <c:v>633.48</c:v>
                </c:pt>
                <c:pt idx="186">
                  <c:v>634.76</c:v>
                </c:pt>
                <c:pt idx="187">
                  <c:v>637.32999999999947</c:v>
                </c:pt>
                <c:pt idx="188">
                  <c:v>641.19000000000005</c:v>
                </c:pt>
                <c:pt idx="189">
                  <c:v>643.76</c:v>
                </c:pt>
                <c:pt idx="190">
                  <c:v>645.04</c:v>
                </c:pt>
                <c:pt idx="191">
                  <c:v>648.90000000000009</c:v>
                </c:pt>
                <c:pt idx="192">
                  <c:v>654.04</c:v>
                </c:pt>
                <c:pt idx="193">
                  <c:v>657.8900000000001</c:v>
                </c:pt>
                <c:pt idx="194">
                  <c:v>663.03</c:v>
                </c:pt>
                <c:pt idx="195">
                  <c:v>659.18000000000052</c:v>
                </c:pt>
                <c:pt idx="196">
                  <c:v>657.8900000000001</c:v>
                </c:pt>
                <c:pt idx="197">
                  <c:v>665.59999999999991</c:v>
                </c:pt>
                <c:pt idx="198">
                  <c:v>673.31</c:v>
                </c:pt>
                <c:pt idx="199">
                  <c:v>681.02</c:v>
                </c:pt>
                <c:pt idx="200">
                  <c:v>687.43999999999949</c:v>
                </c:pt>
                <c:pt idx="201">
                  <c:v>705.43000000000006</c:v>
                </c:pt>
                <c:pt idx="202">
                  <c:v>720.84999999999798</c:v>
                </c:pt>
                <c:pt idx="203">
                  <c:v>741.41000000000008</c:v>
                </c:pt>
                <c:pt idx="204">
                  <c:v>759.40000000000009</c:v>
                </c:pt>
                <c:pt idx="205">
                  <c:v>781.25</c:v>
                </c:pt>
                <c:pt idx="206">
                  <c:v>804.36999999999796</c:v>
                </c:pt>
                <c:pt idx="207">
                  <c:v>827.5</c:v>
                </c:pt>
                <c:pt idx="208">
                  <c:v>853.2</c:v>
                </c:pt>
                <c:pt idx="209">
                  <c:v>886.6099999999999</c:v>
                </c:pt>
                <c:pt idx="210">
                  <c:v>914.88000000000011</c:v>
                </c:pt>
                <c:pt idx="211">
                  <c:v>950.85999999999797</c:v>
                </c:pt>
                <c:pt idx="212">
                  <c:v>984.27000000000055</c:v>
                </c:pt>
                <c:pt idx="213">
                  <c:v>1016.39</c:v>
                </c:pt>
                <c:pt idx="214">
                  <c:v>1049.8</c:v>
                </c:pt>
                <c:pt idx="215">
                  <c:v>1088.3499999999999</c:v>
                </c:pt>
                <c:pt idx="216">
                  <c:v>1129.47</c:v>
                </c:pt>
                <c:pt idx="217">
                  <c:v>1171.8699999999999</c:v>
                </c:pt>
                <c:pt idx="218">
                  <c:v>1216.8399999999999</c:v>
                </c:pt>
                <c:pt idx="219">
                  <c:v>1257.96</c:v>
                </c:pt>
                <c:pt idx="220">
                  <c:v>1304.22</c:v>
                </c:pt>
                <c:pt idx="221">
                  <c:v>1355.62</c:v>
                </c:pt>
                <c:pt idx="222">
                  <c:v>1412.1599999999999</c:v>
                </c:pt>
                <c:pt idx="223">
                  <c:v>1472.55</c:v>
                </c:pt>
                <c:pt idx="224">
                  <c:v>1538.08</c:v>
                </c:pt>
                <c:pt idx="225">
                  <c:v>1607.47</c:v>
                </c:pt>
                <c:pt idx="226">
                  <c:v>1684.57</c:v>
                </c:pt>
                <c:pt idx="227">
                  <c:v>1769.37</c:v>
                </c:pt>
                <c:pt idx="228">
                  <c:v>1859.32</c:v>
                </c:pt>
                <c:pt idx="229">
                  <c:v>1950.55</c:v>
                </c:pt>
                <c:pt idx="230">
                  <c:v>2052.06</c:v>
                </c:pt>
                <c:pt idx="231">
                  <c:v>2156.14</c:v>
                </c:pt>
                <c:pt idx="232">
                  <c:v>2262.79</c:v>
                </c:pt>
                <c:pt idx="233">
                  <c:v>2373.3000000000002</c:v>
                </c:pt>
                <c:pt idx="234">
                  <c:v>2483.8100000000022</c:v>
                </c:pt>
                <c:pt idx="235">
                  <c:v>2599.4499999999998</c:v>
                </c:pt>
                <c:pt idx="236">
                  <c:v>2716.38</c:v>
                </c:pt>
                <c:pt idx="237">
                  <c:v>2828.17</c:v>
                </c:pt>
                <c:pt idx="238">
                  <c:v>2897.56</c:v>
                </c:pt>
                <c:pt idx="239">
                  <c:v>2939.96</c:v>
                </c:pt>
                <c:pt idx="240">
                  <c:v>2973.3700000000022</c:v>
                </c:pt>
                <c:pt idx="241">
                  <c:v>3009.3500000000022</c:v>
                </c:pt>
                <c:pt idx="242">
                  <c:v>3044.04</c:v>
                </c:pt>
                <c:pt idx="243">
                  <c:v>3082.59</c:v>
                </c:pt>
                <c:pt idx="244">
                  <c:v>3117.29</c:v>
                </c:pt>
                <c:pt idx="245">
                  <c:v>3151.98</c:v>
                </c:pt>
                <c:pt idx="246">
                  <c:v>3186.67</c:v>
                </c:pt>
                <c:pt idx="247">
                  <c:v>3221.3700000000022</c:v>
                </c:pt>
                <c:pt idx="248">
                  <c:v>3258.63</c:v>
                </c:pt>
                <c:pt idx="249">
                  <c:v>3288.1800000000003</c:v>
                </c:pt>
                <c:pt idx="250">
                  <c:v>3326.73</c:v>
                </c:pt>
                <c:pt idx="251">
                  <c:v>3357.5699999999997</c:v>
                </c:pt>
                <c:pt idx="252">
                  <c:v>3388.4100000000012</c:v>
                </c:pt>
                <c:pt idx="253">
                  <c:v>3416.6800000000003</c:v>
                </c:pt>
                <c:pt idx="254">
                  <c:v>3447.52</c:v>
                </c:pt>
                <c:pt idx="255">
                  <c:v>3477.0699999999997</c:v>
                </c:pt>
                <c:pt idx="256">
                  <c:v>3505.34</c:v>
                </c:pt>
                <c:pt idx="257">
                  <c:v>3531.04</c:v>
                </c:pt>
                <c:pt idx="258">
                  <c:v>3560.59</c:v>
                </c:pt>
                <c:pt idx="259">
                  <c:v>3581.15</c:v>
                </c:pt>
                <c:pt idx="260">
                  <c:v>3608.1400000000003</c:v>
                </c:pt>
                <c:pt idx="261">
                  <c:v>3629.98</c:v>
                </c:pt>
                <c:pt idx="262">
                  <c:v>3650.54</c:v>
                </c:pt>
                <c:pt idx="263">
                  <c:v>3668.5299999999997</c:v>
                </c:pt>
                <c:pt idx="264">
                  <c:v>3687.8</c:v>
                </c:pt>
                <c:pt idx="265">
                  <c:v>3703.2200000000003</c:v>
                </c:pt>
                <c:pt idx="266">
                  <c:v>3714.79</c:v>
                </c:pt>
                <c:pt idx="267">
                  <c:v>3727.6400000000003</c:v>
                </c:pt>
                <c:pt idx="268">
                  <c:v>3740.4900000000002</c:v>
                </c:pt>
                <c:pt idx="269">
                  <c:v>3746.9100000000012</c:v>
                </c:pt>
                <c:pt idx="270">
                  <c:v>3750.77</c:v>
                </c:pt>
                <c:pt idx="271">
                  <c:v>3753.34</c:v>
                </c:pt>
                <c:pt idx="272">
                  <c:v>3749.48</c:v>
                </c:pt>
                <c:pt idx="273">
                  <c:v>3749.48</c:v>
                </c:pt>
                <c:pt idx="274">
                  <c:v>3739.2</c:v>
                </c:pt>
                <c:pt idx="275">
                  <c:v>3734.06</c:v>
                </c:pt>
                <c:pt idx="276">
                  <c:v>3728.92</c:v>
                </c:pt>
                <c:pt idx="277">
                  <c:v>3718.6400000000003</c:v>
                </c:pt>
                <c:pt idx="278">
                  <c:v>3708.36</c:v>
                </c:pt>
                <c:pt idx="279">
                  <c:v>3705.79</c:v>
                </c:pt>
                <c:pt idx="280">
                  <c:v>3698.08</c:v>
                </c:pt>
                <c:pt idx="281">
                  <c:v>3691.66</c:v>
                </c:pt>
                <c:pt idx="282">
                  <c:v>3676.24</c:v>
                </c:pt>
                <c:pt idx="283">
                  <c:v>3662.1099999999997</c:v>
                </c:pt>
                <c:pt idx="284">
                  <c:v>3653.1099999999997</c:v>
                </c:pt>
                <c:pt idx="285">
                  <c:v>3640.2599999999998</c:v>
                </c:pt>
                <c:pt idx="286">
                  <c:v>3628.7</c:v>
                </c:pt>
                <c:pt idx="287">
                  <c:v>3614.56</c:v>
                </c:pt>
                <c:pt idx="288">
                  <c:v>3597.86</c:v>
                </c:pt>
                <c:pt idx="289">
                  <c:v>3583.7200000000003</c:v>
                </c:pt>
                <c:pt idx="290">
                  <c:v>3568.3</c:v>
                </c:pt>
                <c:pt idx="291">
                  <c:v>3552.88</c:v>
                </c:pt>
                <c:pt idx="292">
                  <c:v>3524.62</c:v>
                </c:pt>
                <c:pt idx="293">
                  <c:v>3406.4</c:v>
                </c:pt>
                <c:pt idx="294">
                  <c:v>3288.1800000000003</c:v>
                </c:pt>
                <c:pt idx="295">
                  <c:v>3167.4</c:v>
                </c:pt>
                <c:pt idx="296">
                  <c:v>3051.75</c:v>
                </c:pt>
                <c:pt idx="297">
                  <c:v>2928.4</c:v>
                </c:pt>
                <c:pt idx="298">
                  <c:v>2807.61</c:v>
                </c:pt>
                <c:pt idx="299">
                  <c:v>2685.54</c:v>
                </c:pt>
                <c:pt idx="300">
                  <c:v>2563.4700000000012</c:v>
                </c:pt>
                <c:pt idx="301">
                  <c:v>2432.4100000000012</c:v>
                </c:pt>
                <c:pt idx="302">
                  <c:v>2300.06</c:v>
                </c:pt>
                <c:pt idx="303">
                  <c:v>2166.42</c:v>
                </c:pt>
                <c:pt idx="304">
                  <c:v>2025.08</c:v>
                </c:pt>
                <c:pt idx="305">
                  <c:v>1876.02</c:v>
                </c:pt>
                <c:pt idx="306">
                  <c:v>1721.83</c:v>
                </c:pt>
                <c:pt idx="307">
                  <c:v>1563.78</c:v>
                </c:pt>
                <c:pt idx="308">
                  <c:v>1404.45</c:v>
                </c:pt>
                <c:pt idx="309">
                  <c:v>1243.83</c:v>
                </c:pt>
                <c:pt idx="310">
                  <c:v>1097.3399999999999</c:v>
                </c:pt>
                <c:pt idx="311">
                  <c:v>963.71</c:v>
                </c:pt>
                <c:pt idx="312">
                  <c:v>841.6400000000001</c:v>
                </c:pt>
                <c:pt idx="313">
                  <c:v>728.56</c:v>
                </c:pt>
                <c:pt idx="314">
                  <c:v>614.20000000000005</c:v>
                </c:pt>
                <c:pt idx="315">
                  <c:v>499.83999999999969</c:v>
                </c:pt>
                <c:pt idx="316">
                  <c:v>386.77</c:v>
                </c:pt>
                <c:pt idx="317">
                  <c:v>282.68000000000006</c:v>
                </c:pt>
                <c:pt idx="318">
                  <c:v>214.57999999999993</c:v>
                </c:pt>
                <c:pt idx="319">
                  <c:v>172.18000000000006</c:v>
                </c:pt>
                <c:pt idx="320">
                  <c:v>138.76999999999998</c:v>
                </c:pt>
                <c:pt idx="321">
                  <c:v>111.78999999999996</c:v>
                </c:pt>
                <c:pt idx="322">
                  <c:v>89.940000000000097</c:v>
                </c:pt>
                <c:pt idx="323">
                  <c:v>68.099999999999923</c:v>
                </c:pt>
                <c:pt idx="324">
                  <c:v>46.25</c:v>
                </c:pt>
                <c:pt idx="325">
                  <c:v>29.549999999999926</c:v>
                </c:pt>
                <c:pt idx="326">
                  <c:v>15.420000000000073</c:v>
                </c:pt>
                <c:pt idx="327">
                  <c:v>8.9900000000000091</c:v>
                </c:pt>
                <c:pt idx="328">
                  <c:v>2.5699999999999372</c:v>
                </c:pt>
                <c:pt idx="329">
                  <c:v>5.1400000000001</c:v>
                </c:pt>
                <c:pt idx="330">
                  <c:v>5.1400000000001</c:v>
                </c:pt>
                <c:pt idx="331">
                  <c:v>2.5699999999999372</c:v>
                </c:pt>
                <c:pt idx="332">
                  <c:v>3.8499999999999077</c:v>
                </c:pt>
                <c:pt idx="333">
                  <c:v>5.1400000000001</c:v>
                </c:pt>
                <c:pt idx="334">
                  <c:v>6.4200000000000728</c:v>
                </c:pt>
                <c:pt idx="335">
                  <c:v>2.5699999999999372</c:v>
                </c:pt>
                <c:pt idx="336">
                  <c:v>5.1400000000001</c:v>
                </c:pt>
                <c:pt idx="337">
                  <c:v>3.8499999999999077</c:v>
                </c:pt>
                <c:pt idx="338">
                  <c:v>6.4200000000000728</c:v>
                </c:pt>
                <c:pt idx="339">
                  <c:v>2.5699999999999372</c:v>
                </c:pt>
                <c:pt idx="340">
                  <c:v>5.1400000000001</c:v>
                </c:pt>
                <c:pt idx="341">
                  <c:v>2.5699999999999372</c:v>
                </c:pt>
                <c:pt idx="342">
                  <c:v>3.8499999999999077</c:v>
                </c:pt>
                <c:pt idx="343">
                  <c:v>5.1400000000001</c:v>
                </c:pt>
                <c:pt idx="344">
                  <c:v>3.8499999999999077</c:v>
                </c:pt>
                <c:pt idx="345">
                  <c:v>3.8499999999999077</c:v>
                </c:pt>
                <c:pt idx="346">
                  <c:v>3.8499999999999077</c:v>
                </c:pt>
                <c:pt idx="347">
                  <c:v>2.5699999999999372</c:v>
                </c:pt>
                <c:pt idx="348">
                  <c:v>3.8499999999999077</c:v>
                </c:pt>
                <c:pt idx="349">
                  <c:v>1.2799999999999547</c:v>
                </c:pt>
                <c:pt idx="350">
                  <c:v>3.8499999999999077</c:v>
                </c:pt>
                <c:pt idx="351">
                  <c:v>1.2799999999999547</c:v>
                </c:pt>
                <c:pt idx="352">
                  <c:v>3.8499999999999077</c:v>
                </c:pt>
                <c:pt idx="353">
                  <c:v>2.5699999999999372</c:v>
                </c:pt>
                <c:pt idx="354">
                  <c:v>1.2799999999999547</c:v>
                </c:pt>
                <c:pt idx="355">
                  <c:v>2.5699999999999372</c:v>
                </c:pt>
                <c:pt idx="356">
                  <c:v>1.2799999999999547</c:v>
                </c:pt>
                <c:pt idx="357">
                  <c:v>5.1400000000001</c:v>
                </c:pt>
                <c:pt idx="358">
                  <c:v>3.8499999999999077</c:v>
                </c:pt>
                <c:pt idx="359">
                  <c:v>2.5699999999999372</c:v>
                </c:pt>
                <c:pt idx="360">
                  <c:v>3.8499999999999077</c:v>
                </c:pt>
                <c:pt idx="361">
                  <c:v>1.2799999999999547</c:v>
                </c:pt>
                <c:pt idx="362">
                  <c:v>3.8499999999999077</c:v>
                </c:pt>
                <c:pt idx="363">
                  <c:v>1.2799999999999547</c:v>
                </c:pt>
                <c:pt idx="364">
                  <c:v>3.8499999999999077</c:v>
                </c:pt>
                <c:pt idx="365">
                  <c:v>2.5699999999999372</c:v>
                </c:pt>
                <c:pt idx="366">
                  <c:v>5.1400000000001</c:v>
                </c:pt>
                <c:pt idx="367">
                  <c:v>2.5699999999999372</c:v>
                </c:pt>
                <c:pt idx="368">
                  <c:v>5.1400000000001</c:v>
                </c:pt>
                <c:pt idx="369">
                  <c:v>3.8499999999999077</c:v>
                </c:pt>
                <c:pt idx="370">
                  <c:v>0</c:v>
                </c:pt>
                <c:pt idx="371">
                  <c:v>5.1400000000001</c:v>
                </c:pt>
                <c:pt idx="372">
                  <c:v>3.8499999999999077</c:v>
                </c:pt>
                <c:pt idx="373">
                  <c:v>3.8499999999999077</c:v>
                </c:pt>
                <c:pt idx="374">
                  <c:v>1.2799999999999547</c:v>
                </c:pt>
                <c:pt idx="375">
                  <c:v>3.8499999999999077</c:v>
                </c:pt>
                <c:pt idx="376">
                  <c:v>3.8499999999999077</c:v>
                </c:pt>
                <c:pt idx="377">
                  <c:v>3.8499999999999077</c:v>
                </c:pt>
                <c:pt idx="378">
                  <c:v>6.4200000000000728</c:v>
                </c:pt>
                <c:pt idx="379">
                  <c:v>3.8499999999999077</c:v>
                </c:pt>
                <c:pt idx="380">
                  <c:v>2.5699999999999372</c:v>
                </c:pt>
                <c:pt idx="381">
                  <c:v>2.5699999999999372</c:v>
                </c:pt>
                <c:pt idx="382">
                  <c:v>3.8499999999999077</c:v>
                </c:pt>
                <c:pt idx="383">
                  <c:v>6.4200000000000728</c:v>
                </c:pt>
                <c:pt idx="384">
                  <c:v>2.5699999999999372</c:v>
                </c:pt>
                <c:pt idx="385">
                  <c:v>3.8499999999999077</c:v>
                </c:pt>
                <c:pt idx="386">
                  <c:v>2.5699999999999372</c:v>
                </c:pt>
                <c:pt idx="387">
                  <c:v>5.1400000000001</c:v>
                </c:pt>
                <c:pt idx="388">
                  <c:v>3.8499999999999077</c:v>
                </c:pt>
                <c:pt idx="389">
                  <c:v>3.8499999999999077</c:v>
                </c:pt>
                <c:pt idx="390">
                  <c:v>2.5699999999999372</c:v>
                </c:pt>
                <c:pt idx="391">
                  <c:v>2.5699999999999372</c:v>
                </c:pt>
                <c:pt idx="392">
                  <c:v>1.2799999999999547</c:v>
                </c:pt>
                <c:pt idx="393">
                  <c:v>0</c:v>
                </c:pt>
                <c:pt idx="394">
                  <c:v>2.5699999999999372</c:v>
                </c:pt>
                <c:pt idx="395">
                  <c:v>1.2799999999999547</c:v>
                </c:pt>
                <c:pt idx="396">
                  <c:v>5.1400000000001</c:v>
                </c:pt>
                <c:pt idx="397">
                  <c:v>2.5699999999999372</c:v>
                </c:pt>
                <c:pt idx="398">
                  <c:v>3.8499999999999077</c:v>
                </c:pt>
                <c:pt idx="399">
                  <c:v>1.2799999999999547</c:v>
                </c:pt>
                <c:pt idx="400">
                  <c:v>3.8499999999999077</c:v>
                </c:pt>
                <c:pt idx="401">
                  <c:v>1.2799999999999547</c:v>
                </c:pt>
                <c:pt idx="402">
                  <c:v>3.8499999999999077</c:v>
                </c:pt>
                <c:pt idx="403">
                  <c:v>3.8499999999999077</c:v>
                </c:pt>
                <c:pt idx="404">
                  <c:v>1.2799999999999547</c:v>
                </c:pt>
                <c:pt idx="405">
                  <c:v>3.8499999999999077</c:v>
                </c:pt>
                <c:pt idx="406">
                  <c:v>3.8499999999999077</c:v>
                </c:pt>
                <c:pt idx="407">
                  <c:v>1.2799999999999547</c:v>
                </c:pt>
                <c:pt idx="408">
                  <c:v>1.2799999999999547</c:v>
                </c:pt>
                <c:pt idx="409">
                  <c:v>2.5699999999999372</c:v>
                </c:pt>
                <c:pt idx="410">
                  <c:v>1.2799999999999547</c:v>
                </c:pt>
                <c:pt idx="411">
                  <c:v>3.8499999999999077</c:v>
                </c:pt>
                <c:pt idx="412">
                  <c:v>1.2799999999999547</c:v>
                </c:pt>
                <c:pt idx="413">
                  <c:v>0</c:v>
                </c:pt>
                <c:pt idx="414">
                  <c:v>3.8499999999999077</c:v>
                </c:pt>
                <c:pt idx="415">
                  <c:v>3.8499999999999077</c:v>
                </c:pt>
                <c:pt idx="416">
                  <c:v>2.5699999999999372</c:v>
                </c:pt>
                <c:pt idx="417">
                  <c:v>1.2799999999999547</c:v>
                </c:pt>
                <c:pt idx="418">
                  <c:v>2.5699999999999372</c:v>
                </c:pt>
                <c:pt idx="419">
                  <c:v>1.2799999999999547</c:v>
                </c:pt>
                <c:pt idx="420">
                  <c:v>2.5699999999999372</c:v>
                </c:pt>
                <c:pt idx="421">
                  <c:v>2.5699999999999372</c:v>
                </c:pt>
                <c:pt idx="422">
                  <c:v>2.5699999999999372</c:v>
                </c:pt>
                <c:pt idx="423">
                  <c:v>2.5699999999999372</c:v>
                </c:pt>
                <c:pt idx="424">
                  <c:v>3.8499999999999077</c:v>
                </c:pt>
                <c:pt idx="425">
                  <c:v>2.5699999999999372</c:v>
                </c:pt>
                <c:pt idx="426">
                  <c:v>1.2799999999999547</c:v>
                </c:pt>
                <c:pt idx="427">
                  <c:v>5.1400000000001</c:v>
                </c:pt>
                <c:pt idx="428">
                  <c:v>1.2799999999999547</c:v>
                </c:pt>
                <c:pt idx="429">
                  <c:v>2.5699999999999372</c:v>
                </c:pt>
                <c:pt idx="430">
                  <c:v>2.5699999999999372</c:v>
                </c:pt>
                <c:pt idx="431">
                  <c:v>2.5699999999999372</c:v>
                </c:pt>
                <c:pt idx="432">
                  <c:v>2.5699999999999372</c:v>
                </c:pt>
                <c:pt idx="433">
                  <c:v>2.5699999999999372</c:v>
                </c:pt>
                <c:pt idx="434">
                  <c:v>2.5699999999999372</c:v>
                </c:pt>
                <c:pt idx="435">
                  <c:v>2.5699999999999372</c:v>
                </c:pt>
                <c:pt idx="436">
                  <c:v>2.5699999999999372</c:v>
                </c:pt>
                <c:pt idx="437">
                  <c:v>3.8499999999999077</c:v>
                </c:pt>
                <c:pt idx="438">
                  <c:v>1.2799999999999547</c:v>
                </c:pt>
                <c:pt idx="439">
                  <c:v>2.5699999999999372</c:v>
                </c:pt>
                <c:pt idx="440">
                  <c:v>3.8499999999999077</c:v>
                </c:pt>
                <c:pt idx="441">
                  <c:v>0</c:v>
                </c:pt>
                <c:pt idx="442">
                  <c:v>2.5699999999999372</c:v>
                </c:pt>
                <c:pt idx="443">
                  <c:v>2.5699999999999372</c:v>
                </c:pt>
                <c:pt idx="444">
                  <c:v>0</c:v>
                </c:pt>
                <c:pt idx="445">
                  <c:v>2.5699999999999372</c:v>
                </c:pt>
                <c:pt idx="446">
                  <c:v>0</c:v>
                </c:pt>
                <c:pt idx="447">
                  <c:v>1.2799999999999547</c:v>
                </c:pt>
                <c:pt idx="448">
                  <c:v>1.2799999999999547</c:v>
                </c:pt>
                <c:pt idx="449">
                  <c:v>0</c:v>
                </c:pt>
                <c:pt idx="450">
                  <c:v>5.1400000000001</c:v>
                </c:pt>
                <c:pt idx="451">
                  <c:v>2.5699999999999372</c:v>
                </c:pt>
                <c:pt idx="452">
                  <c:v>1.2799999999999547</c:v>
                </c:pt>
                <c:pt idx="453">
                  <c:v>3.8499999999999077</c:v>
                </c:pt>
                <c:pt idx="454">
                  <c:v>3.8499999999999077</c:v>
                </c:pt>
                <c:pt idx="455">
                  <c:v>2.5699999999999372</c:v>
                </c:pt>
                <c:pt idx="456">
                  <c:v>3.8499999999999077</c:v>
                </c:pt>
                <c:pt idx="457">
                  <c:v>1.2799999999999547</c:v>
                </c:pt>
                <c:pt idx="458">
                  <c:v>1.2799999999999547</c:v>
                </c:pt>
                <c:pt idx="459">
                  <c:v>3.8499999999999077</c:v>
                </c:pt>
                <c:pt idx="460">
                  <c:v>1.2799999999999547</c:v>
                </c:pt>
                <c:pt idx="461">
                  <c:v>2.5699999999999372</c:v>
                </c:pt>
                <c:pt idx="462">
                  <c:v>2.5699999999999372</c:v>
                </c:pt>
                <c:pt idx="463">
                  <c:v>3.8499999999999077</c:v>
                </c:pt>
                <c:pt idx="464">
                  <c:v>1.2799999999999547</c:v>
                </c:pt>
                <c:pt idx="465">
                  <c:v>2.5699999999999372</c:v>
                </c:pt>
                <c:pt idx="466">
                  <c:v>2.5699999999999372</c:v>
                </c:pt>
                <c:pt idx="467">
                  <c:v>1.2799999999999547</c:v>
                </c:pt>
                <c:pt idx="468">
                  <c:v>1.2799999999999547</c:v>
                </c:pt>
                <c:pt idx="469">
                  <c:v>2.5699999999999372</c:v>
                </c:pt>
                <c:pt idx="470">
                  <c:v>1.2799999999999547</c:v>
                </c:pt>
                <c:pt idx="471">
                  <c:v>1.2799999999999547</c:v>
                </c:pt>
                <c:pt idx="472">
                  <c:v>0</c:v>
                </c:pt>
                <c:pt idx="473">
                  <c:v>1.2799999999999547</c:v>
                </c:pt>
                <c:pt idx="474">
                  <c:v>3.8499999999999077</c:v>
                </c:pt>
                <c:pt idx="475">
                  <c:v>2.5699999999999372</c:v>
                </c:pt>
                <c:pt idx="476">
                  <c:v>2.5699999999999372</c:v>
                </c:pt>
                <c:pt idx="477">
                  <c:v>1.2799999999999547</c:v>
                </c:pt>
                <c:pt idx="478">
                  <c:v>1.2799999999999547</c:v>
                </c:pt>
                <c:pt idx="479">
                  <c:v>1.2799999999999547</c:v>
                </c:pt>
                <c:pt idx="480">
                  <c:v>3.8499999999999077</c:v>
                </c:pt>
                <c:pt idx="481">
                  <c:v>2.5699999999999372</c:v>
                </c:pt>
                <c:pt idx="482">
                  <c:v>1.2799999999999547</c:v>
                </c:pt>
                <c:pt idx="483">
                  <c:v>2.5699999999999372</c:v>
                </c:pt>
                <c:pt idx="484">
                  <c:v>1.2799999999999547</c:v>
                </c:pt>
                <c:pt idx="485">
                  <c:v>2.5699999999999372</c:v>
                </c:pt>
                <c:pt idx="486">
                  <c:v>0</c:v>
                </c:pt>
                <c:pt idx="487">
                  <c:v>3.8499999999999077</c:v>
                </c:pt>
                <c:pt idx="488">
                  <c:v>1.2799999999999547</c:v>
                </c:pt>
                <c:pt idx="489">
                  <c:v>1.2799999999999547</c:v>
                </c:pt>
                <c:pt idx="490">
                  <c:v>2.5699999999999372</c:v>
                </c:pt>
                <c:pt idx="491">
                  <c:v>1.2799999999999547</c:v>
                </c:pt>
                <c:pt idx="492">
                  <c:v>3.8499999999999077</c:v>
                </c:pt>
                <c:pt idx="493">
                  <c:v>1.2799999999999547</c:v>
                </c:pt>
                <c:pt idx="494">
                  <c:v>3.8499999999999077</c:v>
                </c:pt>
                <c:pt idx="495">
                  <c:v>2.5699999999999372</c:v>
                </c:pt>
                <c:pt idx="496">
                  <c:v>0</c:v>
                </c:pt>
                <c:pt idx="497">
                  <c:v>3.8499999999999077</c:v>
                </c:pt>
                <c:pt idx="498">
                  <c:v>2.5699999999999372</c:v>
                </c:pt>
                <c:pt idx="499">
                  <c:v>1.2799999999999547</c:v>
                </c:pt>
                <c:pt idx="500">
                  <c:v>3.8499999999999077</c:v>
                </c:pt>
                <c:pt idx="501">
                  <c:v>0</c:v>
                </c:pt>
                <c:pt idx="502">
                  <c:v>3.8499999999999077</c:v>
                </c:pt>
                <c:pt idx="503">
                  <c:v>1.2799999999999547</c:v>
                </c:pt>
                <c:pt idx="504">
                  <c:v>5.1400000000001</c:v>
                </c:pt>
                <c:pt idx="505">
                  <c:v>2.5699999999999372</c:v>
                </c:pt>
                <c:pt idx="506">
                  <c:v>2.5699999999999372</c:v>
                </c:pt>
                <c:pt idx="507">
                  <c:v>1.2799999999999547</c:v>
                </c:pt>
                <c:pt idx="508">
                  <c:v>1.2799999999999547</c:v>
                </c:pt>
                <c:pt idx="509">
                  <c:v>1.2799999999999547</c:v>
                </c:pt>
                <c:pt idx="510">
                  <c:v>1.2799999999999547</c:v>
                </c:pt>
                <c:pt idx="511">
                  <c:v>2.5699999999999372</c:v>
                </c:pt>
                <c:pt idx="512">
                  <c:v>1.2799999999999547</c:v>
                </c:pt>
                <c:pt idx="513">
                  <c:v>2.5699999999999372</c:v>
                </c:pt>
                <c:pt idx="514">
                  <c:v>2.5699999999999372</c:v>
                </c:pt>
                <c:pt idx="515">
                  <c:v>2.5699999999999372</c:v>
                </c:pt>
                <c:pt idx="516">
                  <c:v>3.8499999999999077</c:v>
                </c:pt>
                <c:pt idx="517">
                  <c:v>0</c:v>
                </c:pt>
                <c:pt idx="518">
                  <c:v>2.5699999999999372</c:v>
                </c:pt>
                <c:pt idx="519">
                  <c:v>2.5699999999999372</c:v>
                </c:pt>
                <c:pt idx="520">
                  <c:v>0</c:v>
                </c:pt>
                <c:pt idx="521">
                  <c:v>2.5699999999999372</c:v>
                </c:pt>
                <c:pt idx="522">
                  <c:v>3.8499999999999077</c:v>
                </c:pt>
                <c:pt idx="523">
                  <c:v>3.8499999999999077</c:v>
                </c:pt>
                <c:pt idx="524">
                  <c:v>0</c:v>
                </c:pt>
                <c:pt idx="525">
                  <c:v>1.2799999999999547</c:v>
                </c:pt>
                <c:pt idx="526">
                  <c:v>0</c:v>
                </c:pt>
                <c:pt idx="527">
                  <c:v>0</c:v>
                </c:pt>
                <c:pt idx="528">
                  <c:v>0</c:v>
                </c:pt>
                <c:pt idx="529">
                  <c:v>0</c:v>
                </c:pt>
                <c:pt idx="530">
                  <c:v>2.5699999999999372</c:v>
                </c:pt>
                <c:pt idx="531">
                  <c:v>1.2799999999999547</c:v>
                </c:pt>
                <c:pt idx="532">
                  <c:v>1.2799999999999547</c:v>
                </c:pt>
                <c:pt idx="533">
                  <c:v>1.2799999999999547</c:v>
                </c:pt>
                <c:pt idx="534">
                  <c:v>2.5699999999999372</c:v>
                </c:pt>
                <c:pt idx="535">
                  <c:v>3.8499999999999077</c:v>
                </c:pt>
                <c:pt idx="536">
                  <c:v>1.2799999999999547</c:v>
                </c:pt>
                <c:pt idx="537">
                  <c:v>1.2799999999999547</c:v>
                </c:pt>
                <c:pt idx="538">
                  <c:v>2.5699999999999372</c:v>
                </c:pt>
                <c:pt idx="539">
                  <c:v>0</c:v>
                </c:pt>
                <c:pt idx="540">
                  <c:v>1.2799999999999547</c:v>
                </c:pt>
                <c:pt idx="541">
                  <c:v>3.8499999999999077</c:v>
                </c:pt>
                <c:pt idx="542">
                  <c:v>1.2799999999999547</c:v>
                </c:pt>
                <c:pt idx="543">
                  <c:v>1.2799999999999547</c:v>
                </c:pt>
                <c:pt idx="544">
                  <c:v>0</c:v>
                </c:pt>
                <c:pt idx="545">
                  <c:v>1.2799999999999547</c:v>
                </c:pt>
                <c:pt idx="546">
                  <c:v>2.5699999999999372</c:v>
                </c:pt>
                <c:pt idx="547">
                  <c:v>2.5699999999999372</c:v>
                </c:pt>
                <c:pt idx="548">
                  <c:v>1.2799999999999547</c:v>
                </c:pt>
                <c:pt idx="549">
                  <c:v>1.2799999999999547</c:v>
                </c:pt>
                <c:pt idx="550">
                  <c:v>0</c:v>
                </c:pt>
                <c:pt idx="551">
                  <c:v>0</c:v>
                </c:pt>
                <c:pt idx="552">
                  <c:v>0</c:v>
                </c:pt>
                <c:pt idx="553">
                  <c:v>2.5699999999999372</c:v>
                </c:pt>
                <c:pt idx="554">
                  <c:v>1.2799999999999547</c:v>
                </c:pt>
                <c:pt idx="555">
                  <c:v>2.5699999999999372</c:v>
                </c:pt>
                <c:pt idx="556">
                  <c:v>0</c:v>
                </c:pt>
                <c:pt idx="557">
                  <c:v>2.5699999999999372</c:v>
                </c:pt>
                <c:pt idx="558">
                  <c:v>1.2799999999999547</c:v>
                </c:pt>
                <c:pt idx="559">
                  <c:v>0</c:v>
                </c:pt>
                <c:pt idx="560">
                  <c:v>0</c:v>
                </c:pt>
                <c:pt idx="561">
                  <c:v>0</c:v>
                </c:pt>
                <c:pt idx="562">
                  <c:v>1.2799999999999547</c:v>
                </c:pt>
                <c:pt idx="563">
                  <c:v>2.5699999999999372</c:v>
                </c:pt>
                <c:pt idx="564">
                  <c:v>1.2799999999999547</c:v>
                </c:pt>
                <c:pt idx="565">
                  <c:v>1.2799999999999547</c:v>
                </c:pt>
                <c:pt idx="566">
                  <c:v>1.2799999999999547</c:v>
                </c:pt>
                <c:pt idx="567">
                  <c:v>1.2799999999999547</c:v>
                </c:pt>
                <c:pt idx="568">
                  <c:v>1.2799999999999547</c:v>
                </c:pt>
                <c:pt idx="569">
                  <c:v>2.5699999999999372</c:v>
                </c:pt>
                <c:pt idx="570">
                  <c:v>1.2799999999999547</c:v>
                </c:pt>
                <c:pt idx="571">
                  <c:v>1.2799999999999547</c:v>
                </c:pt>
                <c:pt idx="572">
                  <c:v>1.2799999999999547</c:v>
                </c:pt>
                <c:pt idx="573">
                  <c:v>3.8499999999999077</c:v>
                </c:pt>
                <c:pt idx="574">
                  <c:v>1.2799999999999547</c:v>
                </c:pt>
                <c:pt idx="575">
                  <c:v>2.5699999999999372</c:v>
                </c:pt>
                <c:pt idx="576">
                  <c:v>1.2799999999999547</c:v>
                </c:pt>
                <c:pt idx="577">
                  <c:v>5.1400000000001</c:v>
                </c:pt>
                <c:pt idx="578">
                  <c:v>0</c:v>
                </c:pt>
                <c:pt idx="579">
                  <c:v>2.5699999999999372</c:v>
                </c:pt>
                <c:pt idx="580">
                  <c:v>2.5699999999999372</c:v>
                </c:pt>
                <c:pt idx="581">
                  <c:v>2.5699999999999372</c:v>
                </c:pt>
                <c:pt idx="582">
                  <c:v>3.8499999999999077</c:v>
                </c:pt>
                <c:pt idx="583">
                  <c:v>2.5699999999999372</c:v>
                </c:pt>
                <c:pt idx="584">
                  <c:v>1.2799999999999547</c:v>
                </c:pt>
                <c:pt idx="585">
                  <c:v>2.5699999999999372</c:v>
                </c:pt>
                <c:pt idx="586">
                  <c:v>1.2799999999999547</c:v>
                </c:pt>
                <c:pt idx="587">
                  <c:v>104.07999999999993</c:v>
                </c:pt>
                <c:pt idx="588">
                  <c:v>102.78999999999996</c:v>
                </c:pt>
                <c:pt idx="589">
                  <c:v>172.18000000000006</c:v>
                </c:pt>
                <c:pt idx="590">
                  <c:v>218.44000000000005</c:v>
                </c:pt>
                <c:pt idx="591">
                  <c:v>292.96000000000004</c:v>
                </c:pt>
                <c:pt idx="592">
                  <c:v>462.57999999999993</c:v>
                </c:pt>
                <c:pt idx="593">
                  <c:v>681.02</c:v>
                </c:pt>
                <c:pt idx="594">
                  <c:v>828.79000000000053</c:v>
                </c:pt>
                <c:pt idx="595">
                  <c:v>962.42</c:v>
                </c:pt>
                <c:pt idx="596">
                  <c:v>1138.46</c:v>
                </c:pt>
                <c:pt idx="597">
                  <c:v>1347.91</c:v>
                </c:pt>
                <c:pt idx="598">
                  <c:v>1553.5</c:v>
                </c:pt>
                <c:pt idx="599">
                  <c:v>1774.51</c:v>
                </c:pt>
                <c:pt idx="600">
                  <c:v>2120.16</c:v>
                </c:pt>
                <c:pt idx="601">
                  <c:v>2593.0299999999997</c:v>
                </c:pt>
                <c:pt idx="602">
                  <c:v>2788.34</c:v>
                </c:pt>
                <c:pt idx="603">
                  <c:v>2939.96</c:v>
                </c:pt>
                <c:pt idx="604">
                  <c:v>2999.07</c:v>
                </c:pt>
                <c:pt idx="605">
                  <c:v>2997.79</c:v>
                </c:pt>
                <c:pt idx="606">
                  <c:v>2988.79</c:v>
                </c:pt>
                <c:pt idx="607">
                  <c:v>3011.92</c:v>
                </c:pt>
                <c:pt idx="608">
                  <c:v>3065.8900000000012</c:v>
                </c:pt>
                <c:pt idx="609">
                  <c:v>3123.71</c:v>
                </c:pt>
                <c:pt idx="610">
                  <c:v>3175.1099999999997</c:v>
                </c:pt>
                <c:pt idx="611">
                  <c:v>3103.15</c:v>
                </c:pt>
                <c:pt idx="612">
                  <c:v>3078.74</c:v>
                </c:pt>
                <c:pt idx="613">
                  <c:v>3139.13</c:v>
                </c:pt>
                <c:pt idx="614">
                  <c:v>3212.3700000000022</c:v>
                </c:pt>
                <c:pt idx="615">
                  <c:v>3304.8900000000012</c:v>
                </c:pt>
                <c:pt idx="616">
                  <c:v>3325.4500000000012</c:v>
                </c:pt>
                <c:pt idx="617">
                  <c:v>3365.2799999999997</c:v>
                </c:pt>
                <c:pt idx="618">
                  <c:v>3403.8300000000022</c:v>
                </c:pt>
                <c:pt idx="619">
                  <c:v>3430.8100000000022</c:v>
                </c:pt>
                <c:pt idx="620">
                  <c:v>3442.38</c:v>
                </c:pt>
                <c:pt idx="621">
                  <c:v>3457.8</c:v>
                </c:pt>
                <c:pt idx="622">
                  <c:v>3477.0699999999997</c:v>
                </c:pt>
                <c:pt idx="623">
                  <c:v>3493.7799999999997</c:v>
                </c:pt>
                <c:pt idx="624">
                  <c:v>3504.06</c:v>
                </c:pt>
                <c:pt idx="625">
                  <c:v>3513.05</c:v>
                </c:pt>
                <c:pt idx="626">
                  <c:v>3525.9</c:v>
                </c:pt>
                <c:pt idx="627">
                  <c:v>3533.6099999999997</c:v>
                </c:pt>
                <c:pt idx="628">
                  <c:v>3542.6</c:v>
                </c:pt>
                <c:pt idx="629">
                  <c:v>3555.4500000000012</c:v>
                </c:pt>
                <c:pt idx="630">
                  <c:v>3567.02</c:v>
                </c:pt>
                <c:pt idx="631">
                  <c:v>3578.58</c:v>
                </c:pt>
                <c:pt idx="632">
                  <c:v>3587.58</c:v>
                </c:pt>
                <c:pt idx="633">
                  <c:v>3596.5699999999997</c:v>
                </c:pt>
                <c:pt idx="634">
                  <c:v>3609.42</c:v>
                </c:pt>
                <c:pt idx="635">
                  <c:v>3628.7</c:v>
                </c:pt>
                <c:pt idx="636">
                  <c:v>3640.2599999999998</c:v>
                </c:pt>
                <c:pt idx="637">
                  <c:v>3654.4</c:v>
                </c:pt>
                <c:pt idx="638">
                  <c:v>3665.96</c:v>
                </c:pt>
                <c:pt idx="639">
                  <c:v>3678.8100000000022</c:v>
                </c:pt>
                <c:pt idx="640">
                  <c:v>3689.09</c:v>
                </c:pt>
                <c:pt idx="641">
                  <c:v>3700.65</c:v>
                </c:pt>
                <c:pt idx="642">
                  <c:v>3705.79</c:v>
                </c:pt>
                <c:pt idx="643">
                  <c:v>3709.65</c:v>
                </c:pt>
                <c:pt idx="644">
                  <c:v>3717.36</c:v>
                </c:pt>
                <c:pt idx="645">
                  <c:v>3722.5</c:v>
                </c:pt>
                <c:pt idx="646">
                  <c:v>3723.7799999999997</c:v>
                </c:pt>
                <c:pt idx="647">
                  <c:v>3725.0699999999997</c:v>
                </c:pt>
                <c:pt idx="648">
                  <c:v>3722.5</c:v>
                </c:pt>
                <c:pt idx="649">
                  <c:v>3725.0699999999997</c:v>
                </c:pt>
                <c:pt idx="650">
                  <c:v>3726.3500000000022</c:v>
                </c:pt>
                <c:pt idx="651">
                  <c:v>3719.9300000000012</c:v>
                </c:pt>
                <c:pt idx="652">
                  <c:v>3721.21</c:v>
                </c:pt>
                <c:pt idx="653">
                  <c:v>3714.79</c:v>
                </c:pt>
                <c:pt idx="654">
                  <c:v>3713.5</c:v>
                </c:pt>
                <c:pt idx="655">
                  <c:v>3708.36</c:v>
                </c:pt>
                <c:pt idx="656">
                  <c:v>3698.08</c:v>
                </c:pt>
                <c:pt idx="657">
                  <c:v>3691.66</c:v>
                </c:pt>
                <c:pt idx="658">
                  <c:v>3686.52</c:v>
                </c:pt>
                <c:pt idx="659">
                  <c:v>3676.24</c:v>
                </c:pt>
                <c:pt idx="660">
                  <c:v>3622.27</c:v>
                </c:pt>
                <c:pt idx="661">
                  <c:v>3552.88</c:v>
                </c:pt>
                <c:pt idx="662">
                  <c:v>3492.4900000000002</c:v>
                </c:pt>
                <c:pt idx="663">
                  <c:v>3430.8100000000022</c:v>
                </c:pt>
                <c:pt idx="664">
                  <c:v>3364</c:v>
                </c:pt>
                <c:pt idx="665">
                  <c:v>3292.04</c:v>
                </c:pt>
                <c:pt idx="666">
                  <c:v>3217.51</c:v>
                </c:pt>
                <c:pt idx="667">
                  <c:v>3148.13</c:v>
                </c:pt>
                <c:pt idx="668">
                  <c:v>3073.6</c:v>
                </c:pt>
                <c:pt idx="669">
                  <c:v>2997.79</c:v>
                </c:pt>
                <c:pt idx="670">
                  <c:v>2920.69</c:v>
                </c:pt>
                <c:pt idx="671">
                  <c:v>2842.3100000000022</c:v>
                </c:pt>
                <c:pt idx="672">
                  <c:v>2769.06</c:v>
                </c:pt>
                <c:pt idx="673">
                  <c:v>2695.82</c:v>
                </c:pt>
                <c:pt idx="674">
                  <c:v>2616.16</c:v>
                </c:pt>
                <c:pt idx="675">
                  <c:v>2539.06</c:v>
                </c:pt>
                <c:pt idx="676">
                  <c:v>2463.25</c:v>
                </c:pt>
                <c:pt idx="677">
                  <c:v>2384.86</c:v>
                </c:pt>
                <c:pt idx="678">
                  <c:v>2312.9100000000012</c:v>
                </c:pt>
                <c:pt idx="679">
                  <c:v>2238.38</c:v>
                </c:pt>
                <c:pt idx="680">
                  <c:v>2165.14</c:v>
                </c:pt>
                <c:pt idx="681">
                  <c:v>2089.3300000000022</c:v>
                </c:pt>
                <c:pt idx="682">
                  <c:v>2014.8</c:v>
                </c:pt>
                <c:pt idx="683">
                  <c:v>1944.1299999999999</c:v>
                </c:pt>
                <c:pt idx="684">
                  <c:v>1874.74</c:v>
                </c:pt>
                <c:pt idx="685">
                  <c:v>1805.35</c:v>
                </c:pt>
                <c:pt idx="686">
                  <c:v>1735.96</c:v>
                </c:pt>
                <c:pt idx="687">
                  <c:v>1667.86</c:v>
                </c:pt>
                <c:pt idx="688">
                  <c:v>1603.61</c:v>
                </c:pt>
                <c:pt idx="689">
                  <c:v>1541.94</c:v>
                </c:pt>
                <c:pt idx="690">
                  <c:v>1478.97</c:v>
                </c:pt>
                <c:pt idx="691">
                  <c:v>1416.01</c:v>
                </c:pt>
                <c:pt idx="692">
                  <c:v>1358.1899999999998</c:v>
                </c:pt>
                <c:pt idx="693">
                  <c:v>1301.6499999999999</c:v>
                </c:pt>
                <c:pt idx="694">
                  <c:v>1246.4000000000001</c:v>
                </c:pt>
                <c:pt idx="695">
                  <c:v>1195</c:v>
                </c:pt>
                <c:pt idx="696">
                  <c:v>1142.3200000000002</c:v>
                </c:pt>
                <c:pt idx="697">
                  <c:v>1092.2</c:v>
                </c:pt>
                <c:pt idx="698">
                  <c:v>1040.81</c:v>
                </c:pt>
                <c:pt idx="699">
                  <c:v>995.82999999999947</c:v>
                </c:pt>
                <c:pt idx="700">
                  <c:v>947</c:v>
                </c:pt>
                <c:pt idx="701">
                  <c:v>904.59999999999991</c:v>
                </c:pt>
                <c:pt idx="702">
                  <c:v>860.91000000000008</c:v>
                </c:pt>
                <c:pt idx="703">
                  <c:v>822.35999999999797</c:v>
                </c:pt>
                <c:pt idx="704">
                  <c:v>786.3900000000001</c:v>
                </c:pt>
                <c:pt idx="705">
                  <c:v>749.11999999999989</c:v>
                </c:pt>
                <c:pt idx="706">
                  <c:v>714.43000000000006</c:v>
                </c:pt>
                <c:pt idx="707">
                  <c:v>682.3</c:v>
                </c:pt>
                <c:pt idx="708">
                  <c:v>654.04</c:v>
                </c:pt>
                <c:pt idx="709">
                  <c:v>627.04999999999939</c:v>
                </c:pt>
                <c:pt idx="710">
                  <c:v>600.06999999999948</c:v>
                </c:pt>
                <c:pt idx="711">
                  <c:v>573.07999999999993</c:v>
                </c:pt>
                <c:pt idx="712">
                  <c:v>548.67000000000053</c:v>
                </c:pt>
                <c:pt idx="713">
                  <c:v>529.40000000000009</c:v>
                </c:pt>
                <c:pt idx="714">
                  <c:v>503.70000000000005</c:v>
                </c:pt>
                <c:pt idx="715">
                  <c:v>483.14000000000038</c:v>
                </c:pt>
                <c:pt idx="716">
                  <c:v>461.28999999999894</c:v>
                </c:pt>
                <c:pt idx="717">
                  <c:v>439.45000000000005</c:v>
                </c:pt>
                <c:pt idx="718">
                  <c:v>416.31999999999994</c:v>
                </c:pt>
                <c:pt idx="719">
                  <c:v>399.61999999999989</c:v>
                </c:pt>
                <c:pt idx="720">
                  <c:v>377.77</c:v>
                </c:pt>
                <c:pt idx="721">
                  <c:v>359.78</c:v>
                </c:pt>
                <c:pt idx="722">
                  <c:v>340.51</c:v>
                </c:pt>
                <c:pt idx="723">
                  <c:v>323.79999999999899</c:v>
                </c:pt>
                <c:pt idx="724">
                  <c:v>309.67000000000007</c:v>
                </c:pt>
                <c:pt idx="725">
                  <c:v>294.25</c:v>
                </c:pt>
                <c:pt idx="726">
                  <c:v>280.1099999999999</c:v>
                </c:pt>
                <c:pt idx="727">
                  <c:v>268.54999999999995</c:v>
                </c:pt>
                <c:pt idx="728">
                  <c:v>258.27</c:v>
                </c:pt>
                <c:pt idx="729">
                  <c:v>250.55999999999997</c:v>
                </c:pt>
                <c:pt idx="730">
                  <c:v>241.56999999999994</c:v>
                </c:pt>
                <c:pt idx="731">
                  <c:v>231.28999999999996</c:v>
                </c:pt>
                <c:pt idx="732">
                  <c:v>224.86</c:v>
                </c:pt>
                <c:pt idx="733">
                  <c:v>221.01</c:v>
                </c:pt>
                <c:pt idx="734">
                  <c:v>215.86999999999989</c:v>
                </c:pt>
                <c:pt idx="735">
                  <c:v>210.73000000000002</c:v>
                </c:pt>
                <c:pt idx="736">
                  <c:v>208.16000000000008</c:v>
                </c:pt>
                <c:pt idx="737">
                  <c:v>204.29999999999995</c:v>
                </c:pt>
                <c:pt idx="738">
                  <c:v>201.73000000000002</c:v>
                </c:pt>
                <c:pt idx="739">
                  <c:v>200.45000000000007</c:v>
                </c:pt>
                <c:pt idx="740">
                  <c:v>197.88000000000127</c:v>
                </c:pt>
                <c:pt idx="741">
                  <c:v>196.58999999999997</c:v>
                </c:pt>
                <c:pt idx="742">
                  <c:v>192.73999999999998</c:v>
                </c:pt>
                <c:pt idx="743">
                  <c:v>192.73999999999998</c:v>
                </c:pt>
                <c:pt idx="744">
                  <c:v>190.17000000000002</c:v>
                </c:pt>
                <c:pt idx="745">
                  <c:v>190.17000000000002</c:v>
                </c:pt>
                <c:pt idx="746">
                  <c:v>188.88000000000127</c:v>
                </c:pt>
                <c:pt idx="747">
                  <c:v>191.45000000000007</c:v>
                </c:pt>
                <c:pt idx="748">
                  <c:v>188.88000000000127</c:v>
                </c:pt>
                <c:pt idx="749">
                  <c:v>188.88000000000127</c:v>
                </c:pt>
                <c:pt idx="750">
                  <c:v>186.30999999999997</c:v>
                </c:pt>
                <c:pt idx="751">
                  <c:v>183.73999999999998</c:v>
                </c:pt>
                <c:pt idx="752">
                  <c:v>187.59999999999991</c:v>
                </c:pt>
                <c:pt idx="753">
                  <c:v>187.59999999999991</c:v>
                </c:pt>
                <c:pt idx="754">
                  <c:v>185.02999999999997</c:v>
                </c:pt>
                <c:pt idx="755">
                  <c:v>190.17000000000002</c:v>
                </c:pt>
                <c:pt idx="756">
                  <c:v>188.88000000000127</c:v>
                </c:pt>
                <c:pt idx="757">
                  <c:v>190.17000000000002</c:v>
                </c:pt>
                <c:pt idx="758">
                  <c:v>188.88000000000127</c:v>
                </c:pt>
                <c:pt idx="759">
                  <c:v>191.45000000000007</c:v>
                </c:pt>
                <c:pt idx="760">
                  <c:v>191.45000000000007</c:v>
                </c:pt>
                <c:pt idx="761">
                  <c:v>191.45000000000007</c:v>
                </c:pt>
                <c:pt idx="762">
                  <c:v>194.01999999999998</c:v>
                </c:pt>
                <c:pt idx="763">
                  <c:v>197.88000000000127</c:v>
                </c:pt>
                <c:pt idx="764">
                  <c:v>199.16000000000008</c:v>
                </c:pt>
                <c:pt idx="765">
                  <c:v>200.45000000000007</c:v>
                </c:pt>
                <c:pt idx="766">
                  <c:v>203.01999999999998</c:v>
                </c:pt>
                <c:pt idx="767">
                  <c:v>208.16000000000008</c:v>
                </c:pt>
                <c:pt idx="768">
                  <c:v>208.16000000000008</c:v>
                </c:pt>
                <c:pt idx="769">
                  <c:v>210.73000000000002</c:v>
                </c:pt>
                <c:pt idx="770">
                  <c:v>215.86999999999989</c:v>
                </c:pt>
                <c:pt idx="771">
                  <c:v>217.15000000000009</c:v>
                </c:pt>
                <c:pt idx="772">
                  <c:v>219.72000000000003</c:v>
                </c:pt>
                <c:pt idx="773">
                  <c:v>222.28999999999996</c:v>
                </c:pt>
                <c:pt idx="774">
                  <c:v>223.57999999999993</c:v>
                </c:pt>
                <c:pt idx="775">
                  <c:v>227.43000000000006</c:v>
                </c:pt>
                <c:pt idx="776">
                  <c:v>230</c:v>
                </c:pt>
                <c:pt idx="777">
                  <c:v>235.1400000000001</c:v>
                </c:pt>
                <c:pt idx="778">
                  <c:v>237.70999999999998</c:v>
                </c:pt>
                <c:pt idx="779">
                  <c:v>241.56999999999994</c:v>
                </c:pt>
                <c:pt idx="780">
                  <c:v>246.70999999999998</c:v>
                </c:pt>
                <c:pt idx="781">
                  <c:v>251.84999999999991</c:v>
                </c:pt>
                <c:pt idx="782">
                  <c:v>256.98999999999899</c:v>
                </c:pt>
                <c:pt idx="783">
                  <c:v>262.13000000000011</c:v>
                </c:pt>
                <c:pt idx="784">
                  <c:v>269.83999999999969</c:v>
                </c:pt>
                <c:pt idx="785">
                  <c:v>274.97999999999894</c:v>
                </c:pt>
                <c:pt idx="786">
                  <c:v>282.68000000000006</c:v>
                </c:pt>
                <c:pt idx="787">
                  <c:v>289.1099999999999</c:v>
                </c:pt>
                <c:pt idx="788">
                  <c:v>295.52999999999969</c:v>
                </c:pt>
                <c:pt idx="789">
                  <c:v>303.24</c:v>
                </c:pt>
                <c:pt idx="790">
                  <c:v>309.67000000000007</c:v>
                </c:pt>
                <c:pt idx="791">
                  <c:v>319.95000000000005</c:v>
                </c:pt>
                <c:pt idx="792">
                  <c:v>326.36999999999989</c:v>
                </c:pt>
                <c:pt idx="793">
                  <c:v>335.36999999999989</c:v>
                </c:pt>
                <c:pt idx="794">
                  <c:v>341.78999999999894</c:v>
                </c:pt>
                <c:pt idx="795">
                  <c:v>349.5</c:v>
                </c:pt>
                <c:pt idx="796">
                  <c:v>362.34999999999991</c:v>
                </c:pt>
                <c:pt idx="797">
                  <c:v>372.63000000000011</c:v>
                </c:pt>
                <c:pt idx="798">
                  <c:v>380.33999999999969</c:v>
                </c:pt>
                <c:pt idx="799">
                  <c:v>391.90999999999963</c:v>
                </c:pt>
                <c:pt idx="800">
                  <c:v>397.04999999999995</c:v>
                </c:pt>
                <c:pt idx="801">
                  <c:v>411.18000000000006</c:v>
                </c:pt>
                <c:pt idx="802">
                  <c:v>422.74</c:v>
                </c:pt>
                <c:pt idx="803">
                  <c:v>435.58999999999969</c:v>
                </c:pt>
                <c:pt idx="804">
                  <c:v>452.29999999999899</c:v>
                </c:pt>
                <c:pt idx="805">
                  <c:v>463.8599999999999</c:v>
                </c:pt>
                <c:pt idx="806">
                  <c:v>480.56999999999994</c:v>
                </c:pt>
                <c:pt idx="807">
                  <c:v>497.27</c:v>
                </c:pt>
                <c:pt idx="808">
                  <c:v>512.69000000000005</c:v>
                </c:pt>
                <c:pt idx="809">
                  <c:v>531.97</c:v>
                </c:pt>
                <c:pt idx="810">
                  <c:v>553.80999999999949</c:v>
                </c:pt>
                <c:pt idx="811">
                  <c:v>569.23</c:v>
                </c:pt>
                <c:pt idx="812">
                  <c:v>591.06999999999948</c:v>
                </c:pt>
                <c:pt idx="813">
                  <c:v>610.34999999999798</c:v>
                </c:pt>
                <c:pt idx="814">
                  <c:v>632.19000000000005</c:v>
                </c:pt>
                <c:pt idx="815">
                  <c:v>655.31999999999948</c:v>
                </c:pt>
                <c:pt idx="816">
                  <c:v>675.88000000000011</c:v>
                </c:pt>
                <c:pt idx="817">
                  <c:v>702.85999999999797</c:v>
                </c:pt>
                <c:pt idx="818">
                  <c:v>727.28000000000054</c:v>
                </c:pt>
                <c:pt idx="819">
                  <c:v>758.11999999999989</c:v>
                </c:pt>
                <c:pt idx="820">
                  <c:v>788.95999999999947</c:v>
                </c:pt>
                <c:pt idx="821">
                  <c:v>817.22</c:v>
                </c:pt>
                <c:pt idx="822">
                  <c:v>851.92000000000007</c:v>
                </c:pt>
                <c:pt idx="823">
                  <c:v>886.6099999999999</c:v>
                </c:pt>
                <c:pt idx="824">
                  <c:v>921.31</c:v>
                </c:pt>
                <c:pt idx="825">
                  <c:v>953.43</c:v>
                </c:pt>
                <c:pt idx="826">
                  <c:v>986.83999999999946</c:v>
                </c:pt>
                <c:pt idx="827">
                  <c:v>1018.9599999999994</c:v>
                </c:pt>
                <c:pt idx="828">
                  <c:v>1048.52</c:v>
                </c:pt>
                <c:pt idx="829">
                  <c:v>1075.5</c:v>
                </c:pt>
                <c:pt idx="830">
                  <c:v>1099.9100000000001</c:v>
                </c:pt>
                <c:pt idx="831">
                  <c:v>1121.76</c:v>
                </c:pt>
                <c:pt idx="832">
                  <c:v>1146.1699999999998</c:v>
                </c:pt>
                <c:pt idx="833">
                  <c:v>1160.31</c:v>
                </c:pt>
                <c:pt idx="834">
                  <c:v>1177.01</c:v>
                </c:pt>
                <c:pt idx="835">
                  <c:v>1191.1499999999999</c:v>
                </c:pt>
                <c:pt idx="836">
                  <c:v>1203.99</c:v>
                </c:pt>
                <c:pt idx="837">
                  <c:v>1214.27</c:v>
                </c:pt>
                <c:pt idx="838">
                  <c:v>1225.8399999999999</c:v>
                </c:pt>
                <c:pt idx="839">
                  <c:v>1237.4000000000001</c:v>
                </c:pt>
                <c:pt idx="840">
                  <c:v>1248.97</c:v>
                </c:pt>
              </c:numCache>
            </c:numRef>
          </c:yVal>
          <c:smooth val="1"/>
        </c:ser>
        <c:ser>
          <c:idx val="1"/>
          <c:order val="1"/>
          <c:marker>
            <c:symbol val="none"/>
          </c:marker>
          <c:xVal>
            <c:numRef>
              <c:f>Munka2!$A$1:$A$841</c:f>
              <c:numCache>
                <c:formatCode>General</c:formatCode>
                <c:ptCount val="841"/>
                <c:pt idx="0">
                  <c:v>0</c:v>
                </c:pt>
                <c:pt idx="1">
                  <c:v>1.6700000000000021</c:v>
                </c:pt>
                <c:pt idx="2">
                  <c:v>3.3299999999999987</c:v>
                </c:pt>
                <c:pt idx="3">
                  <c:v>5</c:v>
                </c:pt>
                <c:pt idx="4">
                  <c:v>6.67</c:v>
                </c:pt>
                <c:pt idx="5">
                  <c:v>8.33</c:v>
                </c:pt>
                <c:pt idx="6">
                  <c:v>10</c:v>
                </c:pt>
                <c:pt idx="7">
                  <c:v>11.67</c:v>
                </c:pt>
                <c:pt idx="8">
                  <c:v>13.33</c:v>
                </c:pt>
                <c:pt idx="9">
                  <c:v>15</c:v>
                </c:pt>
                <c:pt idx="10">
                  <c:v>16.670000000000005</c:v>
                </c:pt>
                <c:pt idx="11">
                  <c:v>18.329999999999988</c:v>
                </c:pt>
                <c:pt idx="12">
                  <c:v>20</c:v>
                </c:pt>
                <c:pt idx="13">
                  <c:v>21.67</c:v>
                </c:pt>
                <c:pt idx="14">
                  <c:v>23.330000000000005</c:v>
                </c:pt>
                <c:pt idx="15">
                  <c:v>25</c:v>
                </c:pt>
                <c:pt idx="16">
                  <c:v>26.67</c:v>
                </c:pt>
                <c:pt idx="17">
                  <c:v>28.330000000000005</c:v>
                </c:pt>
                <c:pt idx="18">
                  <c:v>30</c:v>
                </c:pt>
                <c:pt idx="19">
                  <c:v>31.67</c:v>
                </c:pt>
                <c:pt idx="20">
                  <c:v>33.33</c:v>
                </c:pt>
                <c:pt idx="21">
                  <c:v>35</c:v>
                </c:pt>
                <c:pt idx="22">
                  <c:v>36.67</c:v>
                </c:pt>
                <c:pt idx="23">
                  <c:v>38.33</c:v>
                </c:pt>
                <c:pt idx="24">
                  <c:v>40</c:v>
                </c:pt>
                <c:pt idx="25">
                  <c:v>41.67</c:v>
                </c:pt>
                <c:pt idx="26">
                  <c:v>43.33</c:v>
                </c:pt>
                <c:pt idx="27">
                  <c:v>45</c:v>
                </c:pt>
                <c:pt idx="28">
                  <c:v>46.67</c:v>
                </c:pt>
                <c:pt idx="29">
                  <c:v>48.33</c:v>
                </c:pt>
                <c:pt idx="30">
                  <c:v>50</c:v>
                </c:pt>
                <c:pt idx="31">
                  <c:v>51.67</c:v>
                </c:pt>
                <c:pt idx="32">
                  <c:v>53.33</c:v>
                </c:pt>
                <c:pt idx="33">
                  <c:v>55</c:v>
                </c:pt>
                <c:pt idx="34">
                  <c:v>56.67</c:v>
                </c:pt>
                <c:pt idx="35">
                  <c:v>58.33</c:v>
                </c:pt>
                <c:pt idx="36">
                  <c:v>60</c:v>
                </c:pt>
                <c:pt idx="37">
                  <c:v>61.67</c:v>
                </c:pt>
                <c:pt idx="38">
                  <c:v>63.33</c:v>
                </c:pt>
                <c:pt idx="39">
                  <c:v>65</c:v>
                </c:pt>
                <c:pt idx="40">
                  <c:v>66.669999999999987</c:v>
                </c:pt>
                <c:pt idx="41">
                  <c:v>68.33</c:v>
                </c:pt>
                <c:pt idx="42">
                  <c:v>70</c:v>
                </c:pt>
                <c:pt idx="43">
                  <c:v>71.669999999999987</c:v>
                </c:pt>
                <c:pt idx="44">
                  <c:v>73.33</c:v>
                </c:pt>
                <c:pt idx="45">
                  <c:v>75</c:v>
                </c:pt>
                <c:pt idx="46">
                  <c:v>76.669999999999987</c:v>
                </c:pt>
                <c:pt idx="47">
                  <c:v>78.33</c:v>
                </c:pt>
                <c:pt idx="48">
                  <c:v>80</c:v>
                </c:pt>
                <c:pt idx="49">
                  <c:v>81.669999999999987</c:v>
                </c:pt>
                <c:pt idx="50">
                  <c:v>83.33</c:v>
                </c:pt>
                <c:pt idx="51">
                  <c:v>85</c:v>
                </c:pt>
                <c:pt idx="52">
                  <c:v>86.669999999999987</c:v>
                </c:pt>
                <c:pt idx="53">
                  <c:v>88.33</c:v>
                </c:pt>
                <c:pt idx="54">
                  <c:v>90</c:v>
                </c:pt>
                <c:pt idx="55">
                  <c:v>91.669999999999987</c:v>
                </c:pt>
                <c:pt idx="56">
                  <c:v>93.33</c:v>
                </c:pt>
                <c:pt idx="57">
                  <c:v>95</c:v>
                </c:pt>
                <c:pt idx="58">
                  <c:v>96.669999999999987</c:v>
                </c:pt>
                <c:pt idx="59">
                  <c:v>98.33</c:v>
                </c:pt>
                <c:pt idx="60">
                  <c:v>100</c:v>
                </c:pt>
                <c:pt idx="61">
                  <c:v>101.66999999999999</c:v>
                </c:pt>
                <c:pt idx="62">
                  <c:v>103.33</c:v>
                </c:pt>
                <c:pt idx="63">
                  <c:v>105</c:v>
                </c:pt>
                <c:pt idx="64">
                  <c:v>106.66999999999999</c:v>
                </c:pt>
                <c:pt idx="65">
                  <c:v>108.33</c:v>
                </c:pt>
                <c:pt idx="66">
                  <c:v>110</c:v>
                </c:pt>
                <c:pt idx="67">
                  <c:v>111.66999999999999</c:v>
                </c:pt>
                <c:pt idx="68">
                  <c:v>113.33</c:v>
                </c:pt>
                <c:pt idx="69">
                  <c:v>115</c:v>
                </c:pt>
                <c:pt idx="70">
                  <c:v>116.66999999999999</c:v>
                </c:pt>
                <c:pt idx="71">
                  <c:v>118.33</c:v>
                </c:pt>
                <c:pt idx="72">
                  <c:v>120</c:v>
                </c:pt>
                <c:pt idx="73">
                  <c:v>121.66999999999999</c:v>
                </c:pt>
                <c:pt idx="74">
                  <c:v>123.33</c:v>
                </c:pt>
                <c:pt idx="75">
                  <c:v>125</c:v>
                </c:pt>
                <c:pt idx="76">
                  <c:v>126.66999999999999</c:v>
                </c:pt>
                <c:pt idx="77">
                  <c:v>128.33000000000001</c:v>
                </c:pt>
                <c:pt idx="78">
                  <c:v>130</c:v>
                </c:pt>
                <c:pt idx="79">
                  <c:v>131.66999999999999</c:v>
                </c:pt>
                <c:pt idx="80">
                  <c:v>133.33000000000001</c:v>
                </c:pt>
                <c:pt idx="81">
                  <c:v>135</c:v>
                </c:pt>
                <c:pt idx="82">
                  <c:v>136.66999999999999</c:v>
                </c:pt>
                <c:pt idx="83">
                  <c:v>138.33000000000001</c:v>
                </c:pt>
                <c:pt idx="84">
                  <c:v>140</c:v>
                </c:pt>
                <c:pt idx="85">
                  <c:v>141.66999999999999</c:v>
                </c:pt>
                <c:pt idx="86">
                  <c:v>143.33000000000001</c:v>
                </c:pt>
                <c:pt idx="87">
                  <c:v>145</c:v>
                </c:pt>
                <c:pt idx="88">
                  <c:v>146.66999999999999</c:v>
                </c:pt>
                <c:pt idx="89">
                  <c:v>148.33000000000001</c:v>
                </c:pt>
                <c:pt idx="90">
                  <c:v>150</c:v>
                </c:pt>
                <c:pt idx="91">
                  <c:v>151.66999999999999</c:v>
                </c:pt>
                <c:pt idx="92">
                  <c:v>153.33000000000001</c:v>
                </c:pt>
                <c:pt idx="93">
                  <c:v>155</c:v>
                </c:pt>
                <c:pt idx="94">
                  <c:v>156.66999999999999</c:v>
                </c:pt>
                <c:pt idx="95">
                  <c:v>158.33000000000001</c:v>
                </c:pt>
                <c:pt idx="96">
                  <c:v>160</c:v>
                </c:pt>
                <c:pt idx="97">
                  <c:v>161.66999999999999</c:v>
                </c:pt>
                <c:pt idx="98">
                  <c:v>163.33000000000001</c:v>
                </c:pt>
                <c:pt idx="99">
                  <c:v>165</c:v>
                </c:pt>
                <c:pt idx="100">
                  <c:v>166.67</c:v>
                </c:pt>
                <c:pt idx="101">
                  <c:v>168.33</c:v>
                </c:pt>
                <c:pt idx="102">
                  <c:v>170</c:v>
                </c:pt>
                <c:pt idx="103">
                  <c:v>171.67</c:v>
                </c:pt>
                <c:pt idx="104">
                  <c:v>173.33</c:v>
                </c:pt>
                <c:pt idx="105">
                  <c:v>175</c:v>
                </c:pt>
                <c:pt idx="106">
                  <c:v>176.67</c:v>
                </c:pt>
                <c:pt idx="107">
                  <c:v>178.33</c:v>
                </c:pt>
                <c:pt idx="108">
                  <c:v>180</c:v>
                </c:pt>
                <c:pt idx="109">
                  <c:v>181.67</c:v>
                </c:pt>
                <c:pt idx="110">
                  <c:v>183.33</c:v>
                </c:pt>
                <c:pt idx="111">
                  <c:v>185</c:v>
                </c:pt>
                <c:pt idx="112">
                  <c:v>186.67</c:v>
                </c:pt>
                <c:pt idx="113">
                  <c:v>188.33</c:v>
                </c:pt>
                <c:pt idx="114">
                  <c:v>190</c:v>
                </c:pt>
                <c:pt idx="115">
                  <c:v>191.67</c:v>
                </c:pt>
                <c:pt idx="116">
                  <c:v>193.33</c:v>
                </c:pt>
                <c:pt idx="117">
                  <c:v>195</c:v>
                </c:pt>
                <c:pt idx="118">
                  <c:v>196.67</c:v>
                </c:pt>
                <c:pt idx="119">
                  <c:v>198.33</c:v>
                </c:pt>
                <c:pt idx="120">
                  <c:v>200</c:v>
                </c:pt>
                <c:pt idx="121">
                  <c:v>201.67</c:v>
                </c:pt>
                <c:pt idx="122">
                  <c:v>203.33</c:v>
                </c:pt>
                <c:pt idx="123">
                  <c:v>205</c:v>
                </c:pt>
                <c:pt idx="124">
                  <c:v>206.67</c:v>
                </c:pt>
                <c:pt idx="125">
                  <c:v>208.33</c:v>
                </c:pt>
                <c:pt idx="126">
                  <c:v>210</c:v>
                </c:pt>
                <c:pt idx="127">
                  <c:v>211.67</c:v>
                </c:pt>
                <c:pt idx="128">
                  <c:v>213.33</c:v>
                </c:pt>
                <c:pt idx="129">
                  <c:v>215</c:v>
                </c:pt>
                <c:pt idx="130">
                  <c:v>216.67</c:v>
                </c:pt>
                <c:pt idx="131">
                  <c:v>218.33</c:v>
                </c:pt>
                <c:pt idx="132">
                  <c:v>220</c:v>
                </c:pt>
                <c:pt idx="133">
                  <c:v>221.67</c:v>
                </c:pt>
                <c:pt idx="134">
                  <c:v>223.33</c:v>
                </c:pt>
                <c:pt idx="135">
                  <c:v>225</c:v>
                </c:pt>
                <c:pt idx="136">
                  <c:v>226.67</c:v>
                </c:pt>
                <c:pt idx="137">
                  <c:v>228.33</c:v>
                </c:pt>
                <c:pt idx="138">
                  <c:v>230</c:v>
                </c:pt>
                <c:pt idx="139">
                  <c:v>231.67</c:v>
                </c:pt>
                <c:pt idx="140">
                  <c:v>233.33</c:v>
                </c:pt>
                <c:pt idx="141">
                  <c:v>235</c:v>
                </c:pt>
                <c:pt idx="142">
                  <c:v>236.67</c:v>
                </c:pt>
                <c:pt idx="143">
                  <c:v>238.33</c:v>
                </c:pt>
                <c:pt idx="144">
                  <c:v>240</c:v>
                </c:pt>
                <c:pt idx="145">
                  <c:v>241.67</c:v>
                </c:pt>
                <c:pt idx="146">
                  <c:v>243.33</c:v>
                </c:pt>
                <c:pt idx="147">
                  <c:v>245</c:v>
                </c:pt>
                <c:pt idx="148">
                  <c:v>246.67</c:v>
                </c:pt>
                <c:pt idx="149">
                  <c:v>248.33</c:v>
                </c:pt>
                <c:pt idx="150">
                  <c:v>250</c:v>
                </c:pt>
                <c:pt idx="151">
                  <c:v>251.67</c:v>
                </c:pt>
                <c:pt idx="152">
                  <c:v>253.33</c:v>
                </c:pt>
                <c:pt idx="153">
                  <c:v>255</c:v>
                </c:pt>
                <c:pt idx="154">
                  <c:v>256.67</c:v>
                </c:pt>
                <c:pt idx="155">
                  <c:v>258.33</c:v>
                </c:pt>
                <c:pt idx="156">
                  <c:v>260</c:v>
                </c:pt>
                <c:pt idx="157">
                  <c:v>261.67</c:v>
                </c:pt>
                <c:pt idx="158">
                  <c:v>263.33</c:v>
                </c:pt>
                <c:pt idx="159">
                  <c:v>265</c:v>
                </c:pt>
                <c:pt idx="160">
                  <c:v>266.67</c:v>
                </c:pt>
                <c:pt idx="161">
                  <c:v>268.33</c:v>
                </c:pt>
                <c:pt idx="162">
                  <c:v>270</c:v>
                </c:pt>
                <c:pt idx="163">
                  <c:v>271.67</c:v>
                </c:pt>
                <c:pt idx="164">
                  <c:v>273.33</c:v>
                </c:pt>
                <c:pt idx="165">
                  <c:v>275</c:v>
                </c:pt>
                <c:pt idx="166">
                  <c:v>276.67</c:v>
                </c:pt>
                <c:pt idx="167">
                  <c:v>278.33</c:v>
                </c:pt>
                <c:pt idx="168">
                  <c:v>280</c:v>
                </c:pt>
                <c:pt idx="169">
                  <c:v>281.67</c:v>
                </c:pt>
                <c:pt idx="170">
                  <c:v>283.33</c:v>
                </c:pt>
                <c:pt idx="171">
                  <c:v>285</c:v>
                </c:pt>
                <c:pt idx="172">
                  <c:v>286.67</c:v>
                </c:pt>
                <c:pt idx="173">
                  <c:v>288.33</c:v>
                </c:pt>
                <c:pt idx="174">
                  <c:v>290</c:v>
                </c:pt>
                <c:pt idx="175">
                  <c:v>291.67</c:v>
                </c:pt>
                <c:pt idx="176">
                  <c:v>293.33</c:v>
                </c:pt>
                <c:pt idx="177">
                  <c:v>295</c:v>
                </c:pt>
                <c:pt idx="178">
                  <c:v>296.67</c:v>
                </c:pt>
                <c:pt idx="179">
                  <c:v>298.33</c:v>
                </c:pt>
                <c:pt idx="180">
                  <c:v>300</c:v>
                </c:pt>
                <c:pt idx="181">
                  <c:v>301.67</c:v>
                </c:pt>
                <c:pt idx="182">
                  <c:v>303.33</c:v>
                </c:pt>
                <c:pt idx="183">
                  <c:v>305</c:v>
                </c:pt>
                <c:pt idx="184">
                  <c:v>306.67</c:v>
                </c:pt>
                <c:pt idx="185">
                  <c:v>308.33</c:v>
                </c:pt>
                <c:pt idx="186">
                  <c:v>310</c:v>
                </c:pt>
                <c:pt idx="187">
                  <c:v>311.67</c:v>
                </c:pt>
                <c:pt idx="188">
                  <c:v>313.33</c:v>
                </c:pt>
                <c:pt idx="189">
                  <c:v>315</c:v>
                </c:pt>
                <c:pt idx="190">
                  <c:v>316.67</c:v>
                </c:pt>
                <c:pt idx="191">
                  <c:v>318.33</c:v>
                </c:pt>
                <c:pt idx="192">
                  <c:v>320</c:v>
                </c:pt>
                <c:pt idx="193">
                  <c:v>321.67</c:v>
                </c:pt>
                <c:pt idx="194">
                  <c:v>323.33</c:v>
                </c:pt>
                <c:pt idx="195">
                  <c:v>325</c:v>
                </c:pt>
                <c:pt idx="196">
                  <c:v>326.67</c:v>
                </c:pt>
                <c:pt idx="197">
                  <c:v>328.33</c:v>
                </c:pt>
                <c:pt idx="198">
                  <c:v>330</c:v>
                </c:pt>
                <c:pt idx="199">
                  <c:v>331.67</c:v>
                </c:pt>
                <c:pt idx="200">
                  <c:v>333.33</c:v>
                </c:pt>
                <c:pt idx="201">
                  <c:v>335</c:v>
                </c:pt>
                <c:pt idx="202">
                  <c:v>336.67</c:v>
                </c:pt>
                <c:pt idx="203">
                  <c:v>338.33</c:v>
                </c:pt>
                <c:pt idx="204">
                  <c:v>340</c:v>
                </c:pt>
                <c:pt idx="205">
                  <c:v>341.67</c:v>
                </c:pt>
                <c:pt idx="206">
                  <c:v>343.33</c:v>
                </c:pt>
                <c:pt idx="207">
                  <c:v>345</c:v>
                </c:pt>
                <c:pt idx="208">
                  <c:v>346.67</c:v>
                </c:pt>
                <c:pt idx="209">
                  <c:v>348.33</c:v>
                </c:pt>
                <c:pt idx="210">
                  <c:v>350</c:v>
                </c:pt>
                <c:pt idx="211">
                  <c:v>351.67</c:v>
                </c:pt>
                <c:pt idx="212">
                  <c:v>353.33</c:v>
                </c:pt>
                <c:pt idx="213">
                  <c:v>355</c:v>
                </c:pt>
                <c:pt idx="214">
                  <c:v>356.67</c:v>
                </c:pt>
                <c:pt idx="215">
                  <c:v>358.33</c:v>
                </c:pt>
                <c:pt idx="216">
                  <c:v>360</c:v>
                </c:pt>
                <c:pt idx="217">
                  <c:v>361.67</c:v>
                </c:pt>
                <c:pt idx="218">
                  <c:v>363.33</c:v>
                </c:pt>
                <c:pt idx="219">
                  <c:v>365</c:v>
                </c:pt>
                <c:pt idx="220">
                  <c:v>366.67</c:v>
                </c:pt>
                <c:pt idx="221">
                  <c:v>368.33</c:v>
                </c:pt>
                <c:pt idx="222">
                  <c:v>370</c:v>
                </c:pt>
                <c:pt idx="223">
                  <c:v>371.67</c:v>
                </c:pt>
                <c:pt idx="224">
                  <c:v>373.33</c:v>
                </c:pt>
                <c:pt idx="225">
                  <c:v>375</c:v>
                </c:pt>
                <c:pt idx="226">
                  <c:v>376.67</c:v>
                </c:pt>
                <c:pt idx="227">
                  <c:v>378.33</c:v>
                </c:pt>
                <c:pt idx="228">
                  <c:v>380</c:v>
                </c:pt>
                <c:pt idx="229">
                  <c:v>381.67</c:v>
                </c:pt>
                <c:pt idx="230">
                  <c:v>383.33</c:v>
                </c:pt>
                <c:pt idx="231">
                  <c:v>385</c:v>
                </c:pt>
                <c:pt idx="232">
                  <c:v>386.67</c:v>
                </c:pt>
                <c:pt idx="233">
                  <c:v>388.33</c:v>
                </c:pt>
                <c:pt idx="234">
                  <c:v>390</c:v>
                </c:pt>
                <c:pt idx="235">
                  <c:v>391.67</c:v>
                </c:pt>
                <c:pt idx="236">
                  <c:v>393.33</c:v>
                </c:pt>
                <c:pt idx="237">
                  <c:v>395</c:v>
                </c:pt>
                <c:pt idx="238">
                  <c:v>396.67</c:v>
                </c:pt>
                <c:pt idx="239">
                  <c:v>398.33</c:v>
                </c:pt>
                <c:pt idx="240">
                  <c:v>400</c:v>
                </c:pt>
                <c:pt idx="241">
                  <c:v>401.67</c:v>
                </c:pt>
                <c:pt idx="242">
                  <c:v>403.33</c:v>
                </c:pt>
                <c:pt idx="243">
                  <c:v>405</c:v>
                </c:pt>
                <c:pt idx="244">
                  <c:v>406.67</c:v>
                </c:pt>
                <c:pt idx="245">
                  <c:v>408.33</c:v>
                </c:pt>
                <c:pt idx="246">
                  <c:v>410</c:v>
                </c:pt>
                <c:pt idx="247">
                  <c:v>411.67</c:v>
                </c:pt>
                <c:pt idx="248">
                  <c:v>413.33</c:v>
                </c:pt>
                <c:pt idx="249">
                  <c:v>415</c:v>
                </c:pt>
                <c:pt idx="250">
                  <c:v>416.67</c:v>
                </c:pt>
                <c:pt idx="251">
                  <c:v>418.33</c:v>
                </c:pt>
                <c:pt idx="252">
                  <c:v>420</c:v>
                </c:pt>
                <c:pt idx="253">
                  <c:v>421.67</c:v>
                </c:pt>
                <c:pt idx="254">
                  <c:v>423.33</c:v>
                </c:pt>
                <c:pt idx="255">
                  <c:v>425</c:v>
                </c:pt>
                <c:pt idx="256">
                  <c:v>426.67</c:v>
                </c:pt>
                <c:pt idx="257">
                  <c:v>428.33</c:v>
                </c:pt>
                <c:pt idx="258">
                  <c:v>430</c:v>
                </c:pt>
                <c:pt idx="259">
                  <c:v>431.67</c:v>
                </c:pt>
                <c:pt idx="260">
                  <c:v>433.33</c:v>
                </c:pt>
                <c:pt idx="261">
                  <c:v>435</c:v>
                </c:pt>
                <c:pt idx="262">
                  <c:v>436.67</c:v>
                </c:pt>
                <c:pt idx="263">
                  <c:v>438.33</c:v>
                </c:pt>
                <c:pt idx="264">
                  <c:v>440</c:v>
                </c:pt>
                <c:pt idx="265">
                  <c:v>441.67</c:v>
                </c:pt>
                <c:pt idx="266">
                  <c:v>443.33</c:v>
                </c:pt>
                <c:pt idx="267">
                  <c:v>445</c:v>
                </c:pt>
                <c:pt idx="268">
                  <c:v>446.67</c:v>
                </c:pt>
                <c:pt idx="269">
                  <c:v>448.33</c:v>
                </c:pt>
                <c:pt idx="270">
                  <c:v>450</c:v>
                </c:pt>
                <c:pt idx="271">
                  <c:v>451.67</c:v>
                </c:pt>
                <c:pt idx="272">
                  <c:v>453.33</c:v>
                </c:pt>
                <c:pt idx="273">
                  <c:v>455</c:v>
                </c:pt>
                <c:pt idx="274">
                  <c:v>456.67</c:v>
                </c:pt>
                <c:pt idx="275">
                  <c:v>458.33</c:v>
                </c:pt>
                <c:pt idx="276">
                  <c:v>460</c:v>
                </c:pt>
                <c:pt idx="277">
                  <c:v>461.67</c:v>
                </c:pt>
                <c:pt idx="278">
                  <c:v>463.33</c:v>
                </c:pt>
                <c:pt idx="279">
                  <c:v>465</c:v>
                </c:pt>
                <c:pt idx="280">
                  <c:v>466.67</c:v>
                </c:pt>
                <c:pt idx="281">
                  <c:v>468.33</c:v>
                </c:pt>
                <c:pt idx="282">
                  <c:v>470</c:v>
                </c:pt>
                <c:pt idx="283">
                  <c:v>471.67</c:v>
                </c:pt>
                <c:pt idx="284">
                  <c:v>473.33</c:v>
                </c:pt>
                <c:pt idx="285">
                  <c:v>475</c:v>
                </c:pt>
                <c:pt idx="286">
                  <c:v>476.67</c:v>
                </c:pt>
                <c:pt idx="287">
                  <c:v>478.33</c:v>
                </c:pt>
                <c:pt idx="288">
                  <c:v>480</c:v>
                </c:pt>
                <c:pt idx="289">
                  <c:v>481.67</c:v>
                </c:pt>
                <c:pt idx="290">
                  <c:v>483.33</c:v>
                </c:pt>
                <c:pt idx="291">
                  <c:v>485</c:v>
                </c:pt>
                <c:pt idx="292">
                  <c:v>486.67</c:v>
                </c:pt>
                <c:pt idx="293">
                  <c:v>488.33</c:v>
                </c:pt>
                <c:pt idx="294">
                  <c:v>490</c:v>
                </c:pt>
                <c:pt idx="295">
                  <c:v>491.67</c:v>
                </c:pt>
                <c:pt idx="296">
                  <c:v>493.33</c:v>
                </c:pt>
                <c:pt idx="297">
                  <c:v>495</c:v>
                </c:pt>
                <c:pt idx="298">
                  <c:v>496.67</c:v>
                </c:pt>
                <c:pt idx="299">
                  <c:v>498.33</c:v>
                </c:pt>
                <c:pt idx="300">
                  <c:v>500</c:v>
                </c:pt>
                <c:pt idx="301">
                  <c:v>501.67</c:v>
                </c:pt>
                <c:pt idx="302">
                  <c:v>503.33</c:v>
                </c:pt>
                <c:pt idx="303">
                  <c:v>505</c:v>
                </c:pt>
                <c:pt idx="304">
                  <c:v>506.67</c:v>
                </c:pt>
                <c:pt idx="305">
                  <c:v>508.33</c:v>
                </c:pt>
                <c:pt idx="306">
                  <c:v>510</c:v>
                </c:pt>
                <c:pt idx="307">
                  <c:v>511.67</c:v>
                </c:pt>
                <c:pt idx="308">
                  <c:v>513.32999999999947</c:v>
                </c:pt>
                <c:pt idx="309">
                  <c:v>515</c:v>
                </c:pt>
                <c:pt idx="310">
                  <c:v>516.66999999999996</c:v>
                </c:pt>
                <c:pt idx="311">
                  <c:v>518.32999999999947</c:v>
                </c:pt>
                <c:pt idx="312">
                  <c:v>520</c:v>
                </c:pt>
                <c:pt idx="313">
                  <c:v>521.66999999999996</c:v>
                </c:pt>
                <c:pt idx="314">
                  <c:v>523.32999999999947</c:v>
                </c:pt>
                <c:pt idx="315">
                  <c:v>525</c:v>
                </c:pt>
                <c:pt idx="316">
                  <c:v>526.66999999999996</c:v>
                </c:pt>
                <c:pt idx="317">
                  <c:v>528.32999999999947</c:v>
                </c:pt>
                <c:pt idx="318">
                  <c:v>530</c:v>
                </c:pt>
                <c:pt idx="319">
                  <c:v>531.66999999999996</c:v>
                </c:pt>
                <c:pt idx="320">
                  <c:v>533.32999999999947</c:v>
                </c:pt>
                <c:pt idx="321">
                  <c:v>535</c:v>
                </c:pt>
                <c:pt idx="322">
                  <c:v>536.66999999999996</c:v>
                </c:pt>
                <c:pt idx="323">
                  <c:v>538.32999999999947</c:v>
                </c:pt>
                <c:pt idx="324">
                  <c:v>540</c:v>
                </c:pt>
                <c:pt idx="325">
                  <c:v>541.66999999999996</c:v>
                </c:pt>
                <c:pt idx="326">
                  <c:v>543.32999999999947</c:v>
                </c:pt>
                <c:pt idx="327">
                  <c:v>545</c:v>
                </c:pt>
                <c:pt idx="328">
                  <c:v>546.66999999999996</c:v>
                </c:pt>
                <c:pt idx="329">
                  <c:v>548.32999999999947</c:v>
                </c:pt>
                <c:pt idx="330">
                  <c:v>550</c:v>
                </c:pt>
                <c:pt idx="331">
                  <c:v>551.66999999999996</c:v>
                </c:pt>
                <c:pt idx="332">
                  <c:v>553.32999999999947</c:v>
                </c:pt>
                <c:pt idx="333">
                  <c:v>555</c:v>
                </c:pt>
                <c:pt idx="334">
                  <c:v>556.66999999999996</c:v>
                </c:pt>
                <c:pt idx="335">
                  <c:v>558.32999999999947</c:v>
                </c:pt>
                <c:pt idx="336">
                  <c:v>560</c:v>
                </c:pt>
                <c:pt idx="337">
                  <c:v>561.66999999999996</c:v>
                </c:pt>
                <c:pt idx="338">
                  <c:v>563.32999999999947</c:v>
                </c:pt>
                <c:pt idx="339">
                  <c:v>565</c:v>
                </c:pt>
                <c:pt idx="340">
                  <c:v>566.66999999999996</c:v>
                </c:pt>
                <c:pt idx="341">
                  <c:v>568.32999999999947</c:v>
                </c:pt>
                <c:pt idx="342">
                  <c:v>570</c:v>
                </c:pt>
                <c:pt idx="343">
                  <c:v>571.66999999999996</c:v>
                </c:pt>
                <c:pt idx="344">
                  <c:v>573.32999999999947</c:v>
                </c:pt>
                <c:pt idx="345">
                  <c:v>575</c:v>
                </c:pt>
                <c:pt idx="346">
                  <c:v>576.66999999999996</c:v>
                </c:pt>
                <c:pt idx="347">
                  <c:v>578.32999999999947</c:v>
                </c:pt>
                <c:pt idx="348">
                  <c:v>580</c:v>
                </c:pt>
                <c:pt idx="349">
                  <c:v>581.66999999999996</c:v>
                </c:pt>
                <c:pt idx="350">
                  <c:v>583.32999999999947</c:v>
                </c:pt>
                <c:pt idx="351">
                  <c:v>585</c:v>
                </c:pt>
                <c:pt idx="352">
                  <c:v>586.66999999999996</c:v>
                </c:pt>
                <c:pt idx="353">
                  <c:v>588.32999999999947</c:v>
                </c:pt>
                <c:pt idx="354">
                  <c:v>590</c:v>
                </c:pt>
                <c:pt idx="355">
                  <c:v>591.66999999999996</c:v>
                </c:pt>
                <c:pt idx="356">
                  <c:v>593.32999999999947</c:v>
                </c:pt>
                <c:pt idx="357">
                  <c:v>595</c:v>
                </c:pt>
                <c:pt idx="358">
                  <c:v>596.66999999999996</c:v>
                </c:pt>
                <c:pt idx="359">
                  <c:v>598.32999999999947</c:v>
                </c:pt>
                <c:pt idx="360">
                  <c:v>600</c:v>
                </c:pt>
                <c:pt idx="361">
                  <c:v>601.66999999999996</c:v>
                </c:pt>
                <c:pt idx="362">
                  <c:v>603.32999999999947</c:v>
                </c:pt>
                <c:pt idx="363">
                  <c:v>605</c:v>
                </c:pt>
                <c:pt idx="364">
                  <c:v>606.66999999999996</c:v>
                </c:pt>
                <c:pt idx="365">
                  <c:v>608.32999999999947</c:v>
                </c:pt>
                <c:pt idx="366">
                  <c:v>610</c:v>
                </c:pt>
                <c:pt idx="367">
                  <c:v>611.66999999999996</c:v>
                </c:pt>
                <c:pt idx="368">
                  <c:v>613.32999999999947</c:v>
                </c:pt>
                <c:pt idx="369">
                  <c:v>615</c:v>
                </c:pt>
                <c:pt idx="370">
                  <c:v>616.66999999999996</c:v>
                </c:pt>
                <c:pt idx="371">
                  <c:v>618.32999999999947</c:v>
                </c:pt>
                <c:pt idx="372">
                  <c:v>620</c:v>
                </c:pt>
                <c:pt idx="373">
                  <c:v>621.66999999999996</c:v>
                </c:pt>
                <c:pt idx="374">
                  <c:v>623.32999999999947</c:v>
                </c:pt>
                <c:pt idx="375">
                  <c:v>625</c:v>
                </c:pt>
                <c:pt idx="376">
                  <c:v>626.66999999999996</c:v>
                </c:pt>
                <c:pt idx="377">
                  <c:v>628.32999999999947</c:v>
                </c:pt>
                <c:pt idx="378">
                  <c:v>630</c:v>
                </c:pt>
                <c:pt idx="379">
                  <c:v>631.66999999999996</c:v>
                </c:pt>
                <c:pt idx="380">
                  <c:v>633.32999999999947</c:v>
                </c:pt>
                <c:pt idx="381">
                  <c:v>635</c:v>
                </c:pt>
                <c:pt idx="382">
                  <c:v>636.66999999999996</c:v>
                </c:pt>
                <c:pt idx="383">
                  <c:v>638.32999999999947</c:v>
                </c:pt>
                <c:pt idx="384">
                  <c:v>640</c:v>
                </c:pt>
                <c:pt idx="385">
                  <c:v>641.66999999999996</c:v>
                </c:pt>
                <c:pt idx="386">
                  <c:v>643.32999999999947</c:v>
                </c:pt>
                <c:pt idx="387">
                  <c:v>645</c:v>
                </c:pt>
                <c:pt idx="388">
                  <c:v>646.66999999999996</c:v>
                </c:pt>
                <c:pt idx="389">
                  <c:v>648.32999999999947</c:v>
                </c:pt>
                <c:pt idx="390">
                  <c:v>650</c:v>
                </c:pt>
                <c:pt idx="391">
                  <c:v>651.66999999999996</c:v>
                </c:pt>
                <c:pt idx="392">
                  <c:v>653.32999999999947</c:v>
                </c:pt>
                <c:pt idx="393">
                  <c:v>655</c:v>
                </c:pt>
                <c:pt idx="394">
                  <c:v>656.67000000000053</c:v>
                </c:pt>
                <c:pt idx="395">
                  <c:v>658.32999999999947</c:v>
                </c:pt>
                <c:pt idx="396">
                  <c:v>660</c:v>
                </c:pt>
                <c:pt idx="397">
                  <c:v>661.67000000000053</c:v>
                </c:pt>
                <c:pt idx="398">
                  <c:v>663.32999999999947</c:v>
                </c:pt>
                <c:pt idx="399">
                  <c:v>665</c:v>
                </c:pt>
                <c:pt idx="400">
                  <c:v>666.67000000000053</c:v>
                </c:pt>
                <c:pt idx="401">
                  <c:v>668.32999999999947</c:v>
                </c:pt>
                <c:pt idx="402">
                  <c:v>670</c:v>
                </c:pt>
                <c:pt idx="403">
                  <c:v>671.67000000000053</c:v>
                </c:pt>
                <c:pt idx="404">
                  <c:v>673.32999999999947</c:v>
                </c:pt>
                <c:pt idx="405">
                  <c:v>675</c:v>
                </c:pt>
                <c:pt idx="406">
                  <c:v>676.67000000000053</c:v>
                </c:pt>
                <c:pt idx="407">
                  <c:v>678.32999999999947</c:v>
                </c:pt>
                <c:pt idx="408">
                  <c:v>680</c:v>
                </c:pt>
                <c:pt idx="409">
                  <c:v>681.67000000000053</c:v>
                </c:pt>
                <c:pt idx="410">
                  <c:v>683.32999999999947</c:v>
                </c:pt>
                <c:pt idx="411">
                  <c:v>685</c:v>
                </c:pt>
                <c:pt idx="412">
                  <c:v>686.67000000000053</c:v>
                </c:pt>
                <c:pt idx="413">
                  <c:v>688.32999999999947</c:v>
                </c:pt>
                <c:pt idx="414">
                  <c:v>690</c:v>
                </c:pt>
                <c:pt idx="415">
                  <c:v>691.67000000000053</c:v>
                </c:pt>
                <c:pt idx="416">
                  <c:v>693.32999999999947</c:v>
                </c:pt>
                <c:pt idx="417">
                  <c:v>695</c:v>
                </c:pt>
                <c:pt idx="418">
                  <c:v>696.67000000000053</c:v>
                </c:pt>
                <c:pt idx="419">
                  <c:v>698.32999999999947</c:v>
                </c:pt>
                <c:pt idx="420">
                  <c:v>700</c:v>
                </c:pt>
                <c:pt idx="421">
                  <c:v>701.67000000000053</c:v>
                </c:pt>
                <c:pt idx="422">
                  <c:v>703.32999999999947</c:v>
                </c:pt>
                <c:pt idx="423">
                  <c:v>705</c:v>
                </c:pt>
                <c:pt idx="424">
                  <c:v>706.67000000000053</c:v>
                </c:pt>
                <c:pt idx="425">
                  <c:v>708.32999999999947</c:v>
                </c:pt>
                <c:pt idx="426">
                  <c:v>710</c:v>
                </c:pt>
                <c:pt idx="427">
                  <c:v>711.67000000000053</c:v>
                </c:pt>
                <c:pt idx="428">
                  <c:v>713.32999999999947</c:v>
                </c:pt>
                <c:pt idx="429">
                  <c:v>715</c:v>
                </c:pt>
                <c:pt idx="430">
                  <c:v>716.67000000000053</c:v>
                </c:pt>
                <c:pt idx="431">
                  <c:v>718.32999999999947</c:v>
                </c:pt>
                <c:pt idx="432">
                  <c:v>720</c:v>
                </c:pt>
                <c:pt idx="433">
                  <c:v>721.67000000000053</c:v>
                </c:pt>
                <c:pt idx="434">
                  <c:v>723.32999999999947</c:v>
                </c:pt>
                <c:pt idx="435">
                  <c:v>725</c:v>
                </c:pt>
                <c:pt idx="436">
                  <c:v>726.67000000000053</c:v>
                </c:pt>
                <c:pt idx="437">
                  <c:v>728.32999999999947</c:v>
                </c:pt>
                <c:pt idx="438">
                  <c:v>730</c:v>
                </c:pt>
                <c:pt idx="439">
                  <c:v>731.67000000000053</c:v>
                </c:pt>
                <c:pt idx="440">
                  <c:v>733.32999999999947</c:v>
                </c:pt>
                <c:pt idx="441">
                  <c:v>735</c:v>
                </c:pt>
                <c:pt idx="442">
                  <c:v>736.67000000000053</c:v>
                </c:pt>
                <c:pt idx="443">
                  <c:v>738.32999999999947</c:v>
                </c:pt>
                <c:pt idx="444">
                  <c:v>740</c:v>
                </c:pt>
                <c:pt idx="445">
                  <c:v>741.67000000000053</c:v>
                </c:pt>
                <c:pt idx="446">
                  <c:v>743.32999999999947</c:v>
                </c:pt>
                <c:pt idx="447">
                  <c:v>745</c:v>
                </c:pt>
                <c:pt idx="448">
                  <c:v>746.67000000000053</c:v>
                </c:pt>
                <c:pt idx="449">
                  <c:v>748.32999999999947</c:v>
                </c:pt>
                <c:pt idx="450">
                  <c:v>750</c:v>
                </c:pt>
                <c:pt idx="451">
                  <c:v>751.67000000000053</c:v>
                </c:pt>
                <c:pt idx="452">
                  <c:v>753.32999999999947</c:v>
                </c:pt>
                <c:pt idx="453">
                  <c:v>755</c:v>
                </c:pt>
                <c:pt idx="454">
                  <c:v>756.67000000000053</c:v>
                </c:pt>
                <c:pt idx="455">
                  <c:v>758.32999999999947</c:v>
                </c:pt>
                <c:pt idx="456">
                  <c:v>760</c:v>
                </c:pt>
                <c:pt idx="457">
                  <c:v>761.67000000000053</c:v>
                </c:pt>
                <c:pt idx="458">
                  <c:v>763.32999999999947</c:v>
                </c:pt>
                <c:pt idx="459">
                  <c:v>765</c:v>
                </c:pt>
                <c:pt idx="460">
                  <c:v>766.67000000000053</c:v>
                </c:pt>
                <c:pt idx="461">
                  <c:v>768.32999999999947</c:v>
                </c:pt>
                <c:pt idx="462">
                  <c:v>770</c:v>
                </c:pt>
                <c:pt idx="463">
                  <c:v>771.67000000000053</c:v>
                </c:pt>
                <c:pt idx="464">
                  <c:v>773.32999999999947</c:v>
                </c:pt>
                <c:pt idx="465">
                  <c:v>775</c:v>
                </c:pt>
                <c:pt idx="466">
                  <c:v>776.67000000000053</c:v>
                </c:pt>
                <c:pt idx="467">
                  <c:v>778.32999999999947</c:v>
                </c:pt>
                <c:pt idx="468">
                  <c:v>780</c:v>
                </c:pt>
                <c:pt idx="469">
                  <c:v>781.67000000000053</c:v>
                </c:pt>
                <c:pt idx="470">
                  <c:v>783.32999999999947</c:v>
                </c:pt>
                <c:pt idx="471">
                  <c:v>785</c:v>
                </c:pt>
                <c:pt idx="472">
                  <c:v>786.67000000000053</c:v>
                </c:pt>
                <c:pt idx="473">
                  <c:v>788.32999999999947</c:v>
                </c:pt>
                <c:pt idx="474">
                  <c:v>790</c:v>
                </c:pt>
                <c:pt idx="475">
                  <c:v>791.67000000000053</c:v>
                </c:pt>
                <c:pt idx="476">
                  <c:v>793.32999999999947</c:v>
                </c:pt>
                <c:pt idx="477">
                  <c:v>795</c:v>
                </c:pt>
                <c:pt idx="478">
                  <c:v>796.67000000000053</c:v>
                </c:pt>
                <c:pt idx="479">
                  <c:v>798.32999999999947</c:v>
                </c:pt>
                <c:pt idx="480">
                  <c:v>800</c:v>
                </c:pt>
                <c:pt idx="481">
                  <c:v>801.67000000000053</c:v>
                </c:pt>
                <c:pt idx="482">
                  <c:v>803.32999999999947</c:v>
                </c:pt>
                <c:pt idx="483">
                  <c:v>805</c:v>
                </c:pt>
                <c:pt idx="484">
                  <c:v>806.67000000000053</c:v>
                </c:pt>
                <c:pt idx="485">
                  <c:v>808.32999999999947</c:v>
                </c:pt>
                <c:pt idx="486">
                  <c:v>810</c:v>
                </c:pt>
                <c:pt idx="487">
                  <c:v>811.67000000000053</c:v>
                </c:pt>
                <c:pt idx="488">
                  <c:v>813.32999999999947</c:v>
                </c:pt>
                <c:pt idx="489">
                  <c:v>815</c:v>
                </c:pt>
                <c:pt idx="490">
                  <c:v>816.67000000000053</c:v>
                </c:pt>
                <c:pt idx="491">
                  <c:v>818.32999999999947</c:v>
                </c:pt>
                <c:pt idx="492">
                  <c:v>820</c:v>
                </c:pt>
                <c:pt idx="493">
                  <c:v>821.67000000000053</c:v>
                </c:pt>
                <c:pt idx="494">
                  <c:v>823.32999999999947</c:v>
                </c:pt>
                <c:pt idx="495">
                  <c:v>825</c:v>
                </c:pt>
                <c:pt idx="496">
                  <c:v>826.67000000000053</c:v>
                </c:pt>
                <c:pt idx="497">
                  <c:v>828.32999999999947</c:v>
                </c:pt>
                <c:pt idx="498">
                  <c:v>830</c:v>
                </c:pt>
                <c:pt idx="499">
                  <c:v>831.67000000000053</c:v>
                </c:pt>
                <c:pt idx="500">
                  <c:v>833.32999999999947</c:v>
                </c:pt>
                <c:pt idx="501">
                  <c:v>835</c:v>
                </c:pt>
                <c:pt idx="502">
                  <c:v>836.67000000000053</c:v>
                </c:pt>
                <c:pt idx="503">
                  <c:v>838.32999999999947</c:v>
                </c:pt>
                <c:pt idx="504">
                  <c:v>840</c:v>
                </c:pt>
                <c:pt idx="505">
                  <c:v>841.67000000000053</c:v>
                </c:pt>
                <c:pt idx="506">
                  <c:v>843.32999999999947</c:v>
                </c:pt>
                <c:pt idx="507">
                  <c:v>845</c:v>
                </c:pt>
                <c:pt idx="508">
                  <c:v>846.67000000000053</c:v>
                </c:pt>
                <c:pt idx="509">
                  <c:v>848.32999999999947</c:v>
                </c:pt>
                <c:pt idx="510">
                  <c:v>850</c:v>
                </c:pt>
                <c:pt idx="511">
                  <c:v>851.67000000000053</c:v>
                </c:pt>
                <c:pt idx="512">
                  <c:v>853.32999999999947</c:v>
                </c:pt>
                <c:pt idx="513">
                  <c:v>855</c:v>
                </c:pt>
                <c:pt idx="514">
                  <c:v>856.67000000000053</c:v>
                </c:pt>
                <c:pt idx="515">
                  <c:v>858.32999999999947</c:v>
                </c:pt>
                <c:pt idx="516">
                  <c:v>860</c:v>
                </c:pt>
                <c:pt idx="517">
                  <c:v>861.67000000000053</c:v>
                </c:pt>
                <c:pt idx="518">
                  <c:v>863.32999999999947</c:v>
                </c:pt>
                <c:pt idx="519">
                  <c:v>865</c:v>
                </c:pt>
                <c:pt idx="520">
                  <c:v>866.67000000000053</c:v>
                </c:pt>
                <c:pt idx="521">
                  <c:v>868.32999999999947</c:v>
                </c:pt>
                <c:pt idx="522">
                  <c:v>870</c:v>
                </c:pt>
                <c:pt idx="523">
                  <c:v>871.67000000000053</c:v>
                </c:pt>
                <c:pt idx="524">
                  <c:v>873.32999999999947</c:v>
                </c:pt>
                <c:pt idx="525">
                  <c:v>875</c:v>
                </c:pt>
                <c:pt idx="526">
                  <c:v>876.67000000000053</c:v>
                </c:pt>
                <c:pt idx="527">
                  <c:v>878.32999999999947</c:v>
                </c:pt>
                <c:pt idx="528">
                  <c:v>880</c:v>
                </c:pt>
                <c:pt idx="529">
                  <c:v>881.67000000000053</c:v>
                </c:pt>
                <c:pt idx="530">
                  <c:v>883.32999999999947</c:v>
                </c:pt>
                <c:pt idx="531">
                  <c:v>885</c:v>
                </c:pt>
                <c:pt idx="532">
                  <c:v>886.67000000000053</c:v>
                </c:pt>
                <c:pt idx="533">
                  <c:v>888.32999999999947</c:v>
                </c:pt>
                <c:pt idx="534">
                  <c:v>890</c:v>
                </c:pt>
                <c:pt idx="535">
                  <c:v>891.67000000000053</c:v>
                </c:pt>
                <c:pt idx="536">
                  <c:v>893.32999999999947</c:v>
                </c:pt>
                <c:pt idx="537">
                  <c:v>895</c:v>
                </c:pt>
                <c:pt idx="538">
                  <c:v>896.67000000000053</c:v>
                </c:pt>
                <c:pt idx="539">
                  <c:v>898.32999999999947</c:v>
                </c:pt>
                <c:pt idx="540">
                  <c:v>900</c:v>
                </c:pt>
                <c:pt idx="541">
                  <c:v>901.67000000000053</c:v>
                </c:pt>
                <c:pt idx="542">
                  <c:v>903.32999999999947</c:v>
                </c:pt>
                <c:pt idx="543">
                  <c:v>905</c:v>
                </c:pt>
                <c:pt idx="544">
                  <c:v>906.67000000000053</c:v>
                </c:pt>
                <c:pt idx="545">
                  <c:v>908.32999999999947</c:v>
                </c:pt>
                <c:pt idx="546">
                  <c:v>910</c:v>
                </c:pt>
                <c:pt idx="547">
                  <c:v>911.67000000000053</c:v>
                </c:pt>
                <c:pt idx="548">
                  <c:v>913.32999999999947</c:v>
                </c:pt>
                <c:pt idx="549">
                  <c:v>915</c:v>
                </c:pt>
                <c:pt idx="550">
                  <c:v>916.67000000000053</c:v>
                </c:pt>
                <c:pt idx="551">
                  <c:v>918.32999999999947</c:v>
                </c:pt>
                <c:pt idx="552">
                  <c:v>920</c:v>
                </c:pt>
                <c:pt idx="553">
                  <c:v>921.67000000000053</c:v>
                </c:pt>
                <c:pt idx="554">
                  <c:v>923.32999999999947</c:v>
                </c:pt>
                <c:pt idx="555">
                  <c:v>925</c:v>
                </c:pt>
                <c:pt idx="556">
                  <c:v>926.67000000000053</c:v>
                </c:pt>
                <c:pt idx="557">
                  <c:v>928.32999999999947</c:v>
                </c:pt>
                <c:pt idx="558">
                  <c:v>930</c:v>
                </c:pt>
                <c:pt idx="559">
                  <c:v>931.67000000000053</c:v>
                </c:pt>
                <c:pt idx="560">
                  <c:v>933.32999999999947</c:v>
                </c:pt>
                <c:pt idx="561">
                  <c:v>935</c:v>
                </c:pt>
                <c:pt idx="562">
                  <c:v>936.67000000000053</c:v>
                </c:pt>
                <c:pt idx="563">
                  <c:v>938.32999999999947</c:v>
                </c:pt>
                <c:pt idx="564">
                  <c:v>940</c:v>
                </c:pt>
                <c:pt idx="565">
                  <c:v>941.67000000000053</c:v>
                </c:pt>
                <c:pt idx="566">
                  <c:v>943.32999999999947</c:v>
                </c:pt>
                <c:pt idx="567">
                  <c:v>945</c:v>
                </c:pt>
                <c:pt idx="568">
                  <c:v>946.67000000000053</c:v>
                </c:pt>
                <c:pt idx="569">
                  <c:v>948.32999999999947</c:v>
                </c:pt>
                <c:pt idx="570">
                  <c:v>950</c:v>
                </c:pt>
                <c:pt idx="571">
                  <c:v>951.67000000000053</c:v>
                </c:pt>
                <c:pt idx="572">
                  <c:v>953.32999999999947</c:v>
                </c:pt>
                <c:pt idx="573">
                  <c:v>955</c:v>
                </c:pt>
                <c:pt idx="574">
                  <c:v>956.67000000000053</c:v>
                </c:pt>
                <c:pt idx="575">
                  <c:v>958.32999999999947</c:v>
                </c:pt>
                <c:pt idx="576">
                  <c:v>960</c:v>
                </c:pt>
                <c:pt idx="577">
                  <c:v>961.67000000000053</c:v>
                </c:pt>
                <c:pt idx="578">
                  <c:v>963.32999999999947</c:v>
                </c:pt>
                <c:pt idx="579">
                  <c:v>965</c:v>
                </c:pt>
                <c:pt idx="580">
                  <c:v>966.67000000000053</c:v>
                </c:pt>
                <c:pt idx="581">
                  <c:v>968.32999999999947</c:v>
                </c:pt>
                <c:pt idx="582">
                  <c:v>970</c:v>
                </c:pt>
                <c:pt idx="583">
                  <c:v>971.67000000000053</c:v>
                </c:pt>
                <c:pt idx="584">
                  <c:v>973.32999999999947</c:v>
                </c:pt>
                <c:pt idx="585">
                  <c:v>975</c:v>
                </c:pt>
                <c:pt idx="586">
                  <c:v>976.67000000000053</c:v>
                </c:pt>
                <c:pt idx="587">
                  <c:v>978.32999999999947</c:v>
                </c:pt>
                <c:pt idx="588">
                  <c:v>980</c:v>
                </c:pt>
                <c:pt idx="589">
                  <c:v>981.67000000000053</c:v>
                </c:pt>
                <c:pt idx="590">
                  <c:v>983.32999999999947</c:v>
                </c:pt>
                <c:pt idx="591">
                  <c:v>985</c:v>
                </c:pt>
                <c:pt idx="592">
                  <c:v>986.67000000000053</c:v>
                </c:pt>
                <c:pt idx="593">
                  <c:v>988.32999999999947</c:v>
                </c:pt>
                <c:pt idx="594">
                  <c:v>990</c:v>
                </c:pt>
                <c:pt idx="595">
                  <c:v>991.67000000000053</c:v>
                </c:pt>
                <c:pt idx="596">
                  <c:v>993.32999999999947</c:v>
                </c:pt>
                <c:pt idx="597">
                  <c:v>995</c:v>
                </c:pt>
                <c:pt idx="598">
                  <c:v>996.67000000000053</c:v>
                </c:pt>
                <c:pt idx="599">
                  <c:v>998.32999999999947</c:v>
                </c:pt>
                <c:pt idx="600">
                  <c:v>1000</c:v>
                </c:pt>
                <c:pt idx="601">
                  <c:v>1001.6700000000005</c:v>
                </c:pt>
                <c:pt idx="602">
                  <c:v>1003.3299999999994</c:v>
                </c:pt>
                <c:pt idx="603">
                  <c:v>1005</c:v>
                </c:pt>
                <c:pt idx="604">
                  <c:v>1006.6700000000005</c:v>
                </c:pt>
                <c:pt idx="605">
                  <c:v>1008.3299999999994</c:v>
                </c:pt>
                <c:pt idx="606">
                  <c:v>1010</c:v>
                </c:pt>
                <c:pt idx="607">
                  <c:v>1011.6700000000005</c:v>
                </c:pt>
                <c:pt idx="608">
                  <c:v>1013.3299999999994</c:v>
                </c:pt>
                <c:pt idx="609">
                  <c:v>1015</c:v>
                </c:pt>
                <c:pt idx="610">
                  <c:v>1016.6700000000005</c:v>
                </c:pt>
                <c:pt idx="611">
                  <c:v>1018.3299999999994</c:v>
                </c:pt>
                <c:pt idx="612">
                  <c:v>1020</c:v>
                </c:pt>
                <c:pt idx="613">
                  <c:v>1021.6700000000005</c:v>
                </c:pt>
                <c:pt idx="614">
                  <c:v>1023.3299999999994</c:v>
                </c:pt>
                <c:pt idx="615">
                  <c:v>1025</c:v>
                </c:pt>
                <c:pt idx="616">
                  <c:v>1026.6699999999998</c:v>
                </c:pt>
                <c:pt idx="617">
                  <c:v>1028.33</c:v>
                </c:pt>
                <c:pt idx="618">
                  <c:v>1030</c:v>
                </c:pt>
                <c:pt idx="619">
                  <c:v>1031.6699999999998</c:v>
                </c:pt>
                <c:pt idx="620">
                  <c:v>1033.33</c:v>
                </c:pt>
                <c:pt idx="621">
                  <c:v>1035</c:v>
                </c:pt>
                <c:pt idx="622">
                  <c:v>1036.6699999999998</c:v>
                </c:pt>
                <c:pt idx="623">
                  <c:v>1038.33</c:v>
                </c:pt>
                <c:pt idx="624">
                  <c:v>1040</c:v>
                </c:pt>
                <c:pt idx="625">
                  <c:v>1041.6699999999998</c:v>
                </c:pt>
                <c:pt idx="626">
                  <c:v>1043.33</c:v>
                </c:pt>
                <c:pt idx="627">
                  <c:v>1045</c:v>
                </c:pt>
                <c:pt idx="628">
                  <c:v>1046.6699999999998</c:v>
                </c:pt>
                <c:pt idx="629">
                  <c:v>1048.33</c:v>
                </c:pt>
                <c:pt idx="630">
                  <c:v>1050</c:v>
                </c:pt>
                <c:pt idx="631">
                  <c:v>1051.6699999999998</c:v>
                </c:pt>
                <c:pt idx="632">
                  <c:v>1053.33</c:v>
                </c:pt>
                <c:pt idx="633">
                  <c:v>1055</c:v>
                </c:pt>
                <c:pt idx="634">
                  <c:v>1056.6699999999998</c:v>
                </c:pt>
                <c:pt idx="635">
                  <c:v>1058.33</c:v>
                </c:pt>
                <c:pt idx="636">
                  <c:v>1060</c:v>
                </c:pt>
                <c:pt idx="637">
                  <c:v>1061.6699999999998</c:v>
                </c:pt>
                <c:pt idx="638">
                  <c:v>1063.33</c:v>
                </c:pt>
                <c:pt idx="639">
                  <c:v>1065</c:v>
                </c:pt>
                <c:pt idx="640">
                  <c:v>1066.6699999999998</c:v>
                </c:pt>
                <c:pt idx="641">
                  <c:v>1068.33</c:v>
                </c:pt>
                <c:pt idx="642">
                  <c:v>1070</c:v>
                </c:pt>
                <c:pt idx="643">
                  <c:v>1071.6699999999998</c:v>
                </c:pt>
                <c:pt idx="644">
                  <c:v>1073.33</c:v>
                </c:pt>
                <c:pt idx="645">
                  <c:v>1075</c:v>
                </c:pt>
                <c:pt idx="646">
                  <c:v>1076.6699999999998</c:v>
                </c:pt>
                <c:pt idx="647">
                  <c:v>1078.33</c:v>
                </c:pt>
                <c:pt idx="648">
                  <c:v>1080</c:v>
                </c:pt>
                <c:pt idx="649">
                  <c:v>1081.6699999999998</c:v>
                </c:pt>
                <c:pt idx="650">
                  <c:v>1083.33</c:v>
                </c:pt>
                <c:pt idx="651">
                  <c:v>1085</c:v>
                </c:pt>
                <c:pt idx="652">
                  <c:v>1086.6699999999998</c:v>
                </c:pt>
                <c:pt idx="653">
                  <c:v>1088.33</c:v>
                </c:pt>
                <c:pt idx="654">
                  <c:v>1090</c:v>
                </c:pt>
                <c:pt idx="655">
                  <c:v>1091.6699999999998</c:v>
                </c:pt>
                <c:pt idx="656">
                  <c:v>1093.33</c:v>
                </c:pt>
                <c:pt idx="657">
                  <c:v>1095</c:v>
                </c:pt>
                <c:pt idx="658">
                  <c:v>1096.6699999999998</c:v>
                </c:pt>
                <c:pt idx="659">
                  <c:v>1098.33</c:v>
                </c:pt>
                <c:pt idx="660">
                  <c:v>1100</c:v>
                </c:pt>
                <c:pt idx="661">
                  <c:v>1101.6699999999998</c:v>
                </c:pt>
                <c:pt idx="662">
                  <c:v>1103.33</c:v>
                </c:pt>
                <c:pt idx="663">
                  <c:v>1105</c:v>
                </c:pt>
                <c:pt idx="664">
                  <c:v>1106.6699999999998</c:v>
                </c:pt>
                <c:pt idx="665">
                  <c:v>1108.33</c:v>
                </c:pt>
                <c:pt idx="666">
                  <c:v>1110</c:v>
                </c:pt>
                <c:pt idx="667">
                  <c:v>1111.6699999999998</c:v>
                </c:pt>
                <c:pt idx="668">
                  <c:v>1113.33</c:v>
                </c:pt>
                <c:pt idx="669">
                  <c:v>1115</c:v>
                </c:pt>
                <c:pt idx="670">
                  <c:v>1116.6699999999998</c:v>
                </c:pt>
                <c:pt idx="671">
                  <c:v>1118.33</c:v>
                </c:pt>
                <c:pt idx="672">
                  <c:v>1120</c:v>
                </c:pt>
                <c:pt idx="673">
                  <c:v>1121.6699999999998</c:v>
                </c:pt>
                <c:pt idx="674">
                  <c:v>1123.33</c:v>
                </c:pt>
                <c:pt idx="675">
                  <c:v>1125</c:v>
                </c:pt>
                <c:pt idx="676">
                  <c:v>1126.6699999999998</c:v>
                </c:pt>
                <c:pt idx="677">
                  <c:v>1128.33</c:v>
                </c:pt>
                <c:pt idx="678">
                  <c:v>1130</c:v>
                </c:pt>
                <c:pt idx="679">
                  <c:v>1131.6699999999998</c:v>
                </c:pt>
                <c:pt idx="680">
                  <c:v>1133.33</c:v>
                </c:pt>
                <c:pt idx="681">
                  <c:v>1135</c:v>
                </c:pt>
                <c:pt idx="682">
                  <c:v>1136.6699999999998</c:v>
                </c:pt>
                <c:pt idx="683">
                  <c:v>1138.33</c:v>
                </c:pt>
                <c:pt idx="684">
                  <c:v>1140</c:v>
                </c:pt>
                <c:pt idx="685">
                  <c:v>1141.6699999999998</c:v>
                </c:pt>
                <c:pt idx="686">
                  <c:v>1143.33</c:v>
                </c:pt>
                <c:pt idx="687">
                  <c:v>1145</c:v>
                </c:pt>
                <c:pt idx="688">
                  <c:v>1146.6699999999998</c:v>
                </c:pt>
                <c:pt idx="689">
                  <c:v>1148.33</c:v>
                </c:pt>
                <c:pt idx="690">
                  <c:v>1150</c:v>
                </c:pt>
                <c:pt idx="691">
                  <c:v>1151.6699999999998</c:v>
                </c:pt>
                <c:pt idx="692">
                  <c:v>1153.33</c:v>
                </c:pt>
                <c:pt idx="693">
                  <c:v>1155</c:v>
                </c:pt>
                <c:pt idx="694">
                  <c:v>1156.6699999999998</c:v>
                </c:pt>
                <c:pt idx="695">
                  <c:v>1158.33</c:v>
                </c:pt>
                <c:pt idx="696">
                  <c:v>1160</c:v>
                </c:pt>
                <c:pt idx="697">
                  <c:v>1161.6699999999998</c:v>
                </c:pt>
                <c:pt idx="698">
                  <c:v>1163.33</c:v>
                </c:pt>
                <c:pt idx="699">
                  <c:v>1165</c:v>
                </c:pt>
                <c:pt idx="700">
                  <c:v>1166.6699999999998</c:v>
                </c:pt>
                <c:pt idx="701">
                  <c:v>1168.33</c:v>
                </c:pt>
                <c:pt idx="702">
                  <c:v>1170</c:v>
                </c:pt>
                <c:pt idx="703">
                  <c:v>1171.6699999999998</c:v>
                </c:pt>
                <c:pt idx="704">
                  <c:v>1173.33</c:v>
                </c:pt>
                <c:pt idx="705">
                  <c:v>1175</c:v>
                </c:pt>
                <c:pt idx="706">
                  <c:v>1176.6699999999998</c:v>
                </c:pt>
                <c:pt idx="707">
                  <c:v>1178.33</c:v>
                </c:pt>
                <c:pt idx="708">
                  <c:v>1180</c:v>
                </c:pt>
                <c:pt idx="709">
                  <c:v>1181.6699999999998</c:v>
                </c:pt>
                <c:pt idx="710">
                  <c:v>1183.33</c:v>
                </c:pt>
                <c:pt idx="711">
                  <c:v>1185</c:v>
                </c:pt>
                <c:pt idx="712">
                  <c:v>1186.6699999999998</c:v>
                </c:pt>
                <c:pt idx="713">
                  <c:v>1188.33</c:v>
                </c:pt>
                <c:pt idx="714">
                  <c:v>1190</c:v>
                </c:pt>
                <c:pt idx="715">
                  <c:v>1191.6699999999998</c:v>
                </c:pt>
                <c:pt idx="716">
                  <c:v>1193.33</c:v>
                </c:pt>
                <c:pt idx="717">
                  <c:v>1195</c:v>
                </c:pt>
                <c:pt idx="718">
                  <c:v>1196.6699999999998</c:v>
                </c:pt>
                <c:pt idx="719">
                  <c:v>1198.33</c:v>
                </c:pt>
                <c:pt idx="720">
                  <c:v>1200</c:v>
                </c:pt>
                <c:pt idx="721">
                  <c:v>1201.6699999999998</c:v>
                </c:pt>
                <c:pt idx="722">
                  <c:v>1203.33</c:v>
                </c:pt>
                <c:pt idx="723">
                  <c:v>1205</c:v>
                </c:pt>
                <c:pt idx="724">
                  <c:v>1206.6699999999998</c:v>
                </c:pt>
                <c:pt idx="725">
                  <c:v>1208.33</c:v>
                </c:pt>
                <c:pt idx="726">
                  <c:v>1210</c:v>
                </c:pt>
                <c:pt idx="727">
                  <c:v>1211.6699999999998</c:v>
                </c:pt>
                <c:pt idx="728">
                  <c:v>1213.33</c:v>
                </c:pt>
                <c:pt idx="729">
                  <c:v>1215</c:v>
                </c:pt>
                <c:pt idx="730">
                  <c:v>1216.6699999999998</c:v>
                </c:pt>
                <c:pt idx="731">
                  <c:v>1218.33</c:v>
                </c:pt>
                <c:pt idx="732">
                  <c:v>1220</c:v>
                </c:pt>
                <c:pt idx="733">
                  <c:v>1221.6699999999998</c:v>
                </c:pt>
                <c:pt idx="734">
                  <c:v>1223.33</c:v>
                </c:pt>
                <c:pt idx="735">
                  <c:v>1225</c:v>
                </c:pt>
                <c:pt idx="736">
                  <c:v>1226.6699999999998</c:v>
                </c:pt>
                <c:pt idx="737">
                  <c:v>1228.33</c:v>
                </c:pt>
                <c:pt idx="738">
                  <c:v>1230</c:v>
                </c:pt>
                <c:pt idx="739">
                  <c:v>1231.6699999999998</c:v>
                </c:pt>
                <c:pt idx="740">
                  <c:v>1233.33</c:v>
                </c:pt>
                <c:pt idx="741">
                  <c:v>1235</c:v>
                </c:pt>
                <c:pt idx="742">
                  <c:v>1236.6699999999998</c:v>
                </c:pt>
                <c:pt idx="743">
                  <c:v>1238.33</c:v>
                </c:pt>
                <c:pt idx="744">
                  <c:v>1240</c:v>
                </c:pt>
                <c:pt idx="745">
                  <c:v>1241.6699999999998</c:v>
                </c:pt>
                <c:pt idx="746">
                  <c:v>1243.33</c:v>
                </c:pt>
                <c:pt idx="747">
                  <c:v>1245</c:v>
                </c:pt>
                <c:pt idx="748">
                  <c:v>1246.6699999999998</c:v>
                </c:pt>
                <c:pt idx="749">
                  <c:v>1248.33</c:v>
                </c:pt>
                <c:pt idx="750">
                  <c:v>1250</c:v>
                </c:pt>
                <c:pt idx="751">
                  <c:v>1251.6699999999998</c:v>
                </c:pt>
                <c:pt idx="752">
                  <c:v>1253.33</c:v>
                </c:pt>
                <c:pt idx="753">
                  <c:v>1255</c:v>
                </c:pt>
                <c:pt idx="754">
                  <c:v>1256.6699999999998</c:v>
                </c:pt>
                <c:pt idx="755">
                  <c:v>1258.33</c:v>
                </c:pt>
                <c:pt idx="756">
                  <c:v>1260</c:v>
                </c:pt>
                <c:pt idx="757">
                  <c:v>1261.6699999999998</c:v>
                </c:pt>
                <c:pt idx="758">
                  <c:v>1263.33</c:v>
                </c:pt>
                <c:pt idx="759">
                  <c:v>1265</c:v>
                </c:pt>
                <c:pt idx="760">
                  <c:v>1266.6699999999998</c:v>
                </c:pt>
                <c:pt idx="761">
                  <c:v>1268.33</c:v>
                </c:pt>
                <c:pt idx="762">
                  <c:v>1270</c:v>
                </c:pt>
                <c:pt idx="763">
                  <c:v>1271.6699999999998</c:v>
                </c:pt>
                <c:pt idx="764">
                  <c:v>1273.33</c:v>
                </c:pt>
                <c:pt idx="765">
                  <c:v>1275</c:v>
                </c:pt>
                <c:pt idx="766">
                  <c:v>1276.6699999999998</c:v>
                </c:pt>
                <c:pt idx="767">
                  <c:v>1278.33</c:v>
                </c:pt>
                <c:pt idx="768">
                  <c:v>1280</c:v>
                </c:pt>
                <c:pt idx="769">
                  <c:v>1281.6699999999998</c:v>
                </c:pt>
                <c:pt idx="770">
                  <c:v>1283.33</c:v>
                </c:pt>
                <c:pt idx="771">
                  <c:v>1285</c:v>
                </c:pt>
                <c:pt idx="772">
                  <c:v>1286.6699999999998</c:v>
                </c:pt>
                <c:pt idx="773">
                  <c:v>1288.33</c:v>
                </c:pt>
                <c:pt idx="774">
                  <c:v>1290</c:v>
                </c:pt>
                <c:pt idx="775">
                  <c:v>1291.6699999999998</c:v>
                </c:pt>
                <c:pt idx="776">
                  <c:v>1293.33</c:v>
                </c:pt>
                <c:pt idx="777">
                  <c:v>1295</c:v>
                </c:pt>
                <c:pt idx="778">
                  <c:v>1296.6699999999998</c:v>
                </c:pt>
                <c:pt idx="779">
                  <c:v>1298.33</c:v>
                </c:pt>
                <c:pt idx="780">
                  <c:v>1300</c:v>
                </c:pt>
                <c:pt idx="781">
                  <c:v>1301.6699999999998</c:v>
                </c:pt>
                <c:pt idx="782">
                  <c:v>1303.33</c:v>
                </c:pt>
                <c:pt idx="783">
                  <c:v>1305</c:v>
                </c:pt>
                <c:pt idx="784">
                  <c:v>1306.6699999999998</c:v>
                </c:pt>
                <c:pt idx="785">
                  <c:v>1308.33</c:v>
                </c:pt>
                <c:pt idx="786">
                  <c:v>1310</c:v>
                </c:pt>
                <c:pt idx="787">
                  <c:v>1311.6699999999998</c:v>
                </c:pt>
                <c:pt idx="788">
                  <c:v>1313.33</c:v>
                </c:pt>
                <c:pt idx="789">
                  <c:v>1315</c:v>
                </c:pt>
                <c:pt idx="790">
                  <c:v>1316.6699999999998</c:v>
                </c:pt>
                <c:pt idx="791">
                  <c:v>1318.33</c:v>
                </c:pt>
                <c:pt idx="792">
                  <c:v>1320</c:v>
                </c:pt>
                <c:pt idx="793">
                  <c:v>1321.6699999999998</c:v>
                </c:pt>
                <c:pt idx="794">
                  <c:v>1323.33</c:v>
                </c:pt>
                <c:pt idx="795">
                  <c:v>1325</c:v>
                </c:pt>
                <c:pt idx="796">
                  <c:v>1326.6699999999998</c:v>
                </c:pt>
                <c:pt idx="797">
                  <c:v>1328.33</c:v>
                </c:pt>
                <c:pt idx="798">
                  <c:v>1330</c:v>
                </c:pt>
                <c:pt idx="799">
                  <c:v>1331.6699999999998</c:v>
                </c:pt>
                <c:pt idx="800">
                  <c:v>1333.33</c:v>
                </c:pt>
                <c:pt idx="801">
                  <c:v>1335</c:v>
                </c:pt>
                <c:pt idx="802">
                  <c:v>1336.6699999999998</c:v>
                </c:pt>
                <c:pt idx="803">
                  <c:v>1338.33</c:v>
                </c:pt>
                <c:pt idx="804">
                  <c:v>1340</c:v>
                </c:pt>
                <c:pt idx="805">
                  <c:v>1341.6699999999998</c:v>
                </c:pt>
                <c:pt idx="806">
                  <c:v>1343.33</c:v>
                </c:pt>
                <c:pt idx="807">
                  <c:v>1345</c:v>
                </c:pt>
                <c:pt idx="808">
                  <c:v>1346.6699999999998</c:v>
                </c:pt>
                <c:pt idx="809">
                  <c:v>1348.33</c:v>
                </c:pt>
                <c:pt idx="810">
                  <c:v>1350</c:v>
                </c:pt>
                <c:pt idx="811">
                  <c:v>1351.6699999999998</c:v>
                </c:pt>
                <c:pt idx="812">
                  <c:v>1353.33</c:v>
                </c:pt>
                <c:pt idx="813">
                  <c:v>1355</c:v>
                </c:pt>
                <c:pt idx="814">
                  <c:v>1356.6699999999998</c:v>
                </c:pt>
                <c:pt idx="815">
                  <c:v>1358.33</c:v>
                </c:pt>
                <c:pt idx="816">
                  <c:v>1360</c:v>
                </c:pt>
                <c:pt idx="817">
                  <c:v>1361.6699999999998</c:v>
                </c:pt>
                <c:pt idx="818">
                  <c:v>1363.33</c:v>
                </c:pt>
                <c:pt idx="819">
                  <c:v>1365</c:v>
                </c:pt>
                <c:pt idx="820">
                  <c:v>1366.6699999999998</c:v>
                </c:pt>
                <c:pt idx="821">
                  <c:v>1368.33</c:v>
                </c:pt>
                <c:pt idx="822">
                  <c:v>1370</c:v>
                </c:pt>
                <c:pt idx="823">
                  <c:v>1371.6699999999998</c:v>
                </c:pt>
                <c:pt idx="824">
                  <c:v>1373.33</c:v>
                </c:pt>
                <c:pt idx="825">
                  <c:v>1375</c:v>
                </c:pt>
                <c:pt idx="826">
                  <c:v>1376.6699999999998</c:v>
                </c:pt>
                <c:pt idx="827">
                  <c:v>1378.33</c:v>
                </c:pt>
                <c:pt idx="828">
                  <c:v>1380</c:v>
                </c:pt>
                <c:pt idx="829">
                  <c:v>1381.6699999999998</c:v>
                </c:pt>
                <c:pt idx="830">
                  <c:v>1383.33</c:v>
                </c:pt>
                <c:pt idx="831">
                  <c:v>1385</c:v>
                </c:pt>
                <c:pt idx="832">
                  <c:v>1386.6699999999998</c:v>
                </c:pt>
                <c:pt idx="833">
                  <c:v>1388.33</c:v>
                </c:pt>
                <c:pt idx="834">
                  <c:v>1390</c:v>
                </c:pt>
                <c:pt idx="835">
                  <c:v>1391.6699999999998</c:v>
                </c:pt>
                <c:pt idx="836">
                  <c:v>1393.33</c:v>
                </c:pt>
                <c:pt idx="837">
                  <c:v>1395</c:v>
                </c:pt>
                <c:pt idx="838">
                  <c:v>1396.6699999999998</c:v>
                </c:pt>
                <c:pt idx="839">
                  <c:v>1398.33</c:v>
                </c:pt>
                <c:pt idx="840">
                  <c:v>1400</c:v>
                </c:pt>
              </c:numCache>
            </c:numRef>
          </c:xVal>
          <c:yVal>
            <c:numRef>
              <c:f>Munka2!$C$1:$C$841</c:f>
              <c:numCache>
                <c:formatCode>General</c:formatCode>
                <c:ptCount val="841"/>
                <c:pt idx="59">
                  <c:v>871.94999999999948</c:v>
                </c:pt>
                <c:pt idx="60">
                  <c:v>871.94999999999948</c:v>
                </c:pt>
                <c:pt idx="61">
                  <c:v>871.94999999999948</c:v>
                </c:pt>
                <c:pt idx="62">
                  <c:v>871.94999999999948</c:v>
                </c:pt>
                <c:pt idx="63">
                  <c:v>871.94999999999948</c:v>
                </c:pt>
                <c:pt idx="64">
                  <c:v>871.94999999999948</c:v>
                </c:pt>
                <c:pt idx="65">
                  <c:v>871.94999999999948</c:v>
                </c:pt>
                <c:pt idx="66">
                  <c:v>871.94999999999948</c:v>
                </c:pt>
                <c:pt idx="67">
                  <c:v>871.94999999999948</c:v>
                </c:pt>
                <c:pt idx="68">
                  <c:v>871.94999999999948</c:v>
                </c:pt>
                <c:pt idx="69">
                  <c:v>871.94999999999948</c:v>
                </c:pt>
                <c:pt idx="70">
                  <c:v>871.94999999999948</c:v>
                </c:pt>
                <c:pt idx="71">
                  <c:v>871.94999999999948</c:v>
                </c:pt>
                <c:pt idx="72">
                  <c:v>871.94999999999948</c:v>
                </c:pt>
                <c:pt idx="73">
                  <c:v>871.94999999999948</c:v>
                </c:pt>
                <c:pt idx="74">
                  <c:v>871.94999999999948</c:v>
                </c:pt>
                <c:pt idx="75">
                  <c:v>871.94999999999948</c:v>
                </c:pt>
                <c:pt idx="76">
                  <c:v>871.94999999999948</c:v>
                </c:pt>
                <c:pt idx="77">
                  <c:v>871.94999999999948</c:v>
                </c:pt>
                <c:pt idx="78">
                  <c:v>871.94999999999948</c:v>
                </c:pt>
                <c:pt idx="79">
                  <c:v>871.94999999999948</c:v>
                </c:pt>
                <c:pt idx="80">
                  <c:v>871.94999999999948</c:v>
                </c:pt>
                <c:pt idx="81">
                  <c:v>871.94999999999948</c:v>
                </c:pt>
                <c:pt idx="82">
                  <c:v>871.94999999999948</c:v>
                </c:pt>
                <c:pt idx="83">
                  <c:v>871.94999999999948</c:v>
                </c:pt>
                <c:pt idx="84">
                  <c:v>871.94999999999948</c:v>
                </c:pt>
                <c:pt idx="85">
                  <c:v>871.94999999999948</c:v>
                </c:pt>
                <c:pt idx="86">
                  <c:v>871.94999999999948</c:v>
                </c:pt>
                <c:pt idx="87">
                  <c:v>871.94999999999948</c:v>
                </c:pt>
                <c:pt idx="88">
                  <c:v>871.94999999999948</c:v>
                </c:pt>
                <c:pt idx="89">
                  <c:v>871.94999999999948</c:v>
                </c:pt>
                <c:pt idx="90">
                  <c:v>871.94999999999948</c:v>
                </c:pt>
                <c:pt idx="91">
                  <c:v>871.94999999999948</c:v>
                </c:pt>
                <c:pt idx="92">
                  <c:v>871.94999999999948</c:v>
                </c:pt>
                <c:pt idx="93">
                  <c:v>871.94999999999948</c:v>
                </c:pt>
                <c:pt idx="94">
                  <c:v>871.94999999999948</c:v>
                </c:pt>
                <c:pt idx="95">
                  <c:v>871.94999999999948</c:v>
                </c:pt>
                <c:pt idx="96">
                  <c:v>871.94999999999948</c:v>
                </c:pt>
                <c:pt idx="97">
                  <c:v>871.94999999999948</c:v>
                </c:pt>
                <c:pt idx="98">
                  <c:v>871.94999999999948</c:v>
                </c:pt>
                <c:pt idx="99">
                  <c:v>871.94999999999948</c:v>
                </c:pt>
                <c:pt idx="100">
                  <c:v>871.94999999999948</c:v>
                </c:pt>
                <c:pt idx="101">
                  <c:v>871.94999999999948</c:v>
                </c:pt>
                <c:pt idx="102">
                  <c:v>871.94999999999948</c:v>
                </c:pt>
                <c:pt idx="103">
                  <c:v>871.94999999999948</c:v>
                </c:pt>
                <c:pt idx="104">
                  <c:v>871.94999999999948</c:v>
                </c:pt>
                <c:pt idx="105">
                  <c:v>871.94999999999948</c:v>
                </c:pt>
                <c:pt idx="106">
                  <c:v>871.94999999999948</c:v>
                </c:pt>
                <c:pt idx="107">
                  <c:v>871.94999999999948</c:v>
                </c:pt>
                <c:pt idx="108">
                  <c:v>871.94999999999948</c:v>
                </c:pt>
                <c:pt idx="109">
                  <c:v>871.94999999999948</c:v>
                </c:pt>
                <c:pt idx="110">
                  <c:v>871.94999999999948</c:v>
                </c:pt>
                <c:pt idx="111">
                  <c:v>871.94999999999948</c:v>
                </c:pt>
                <c:pt idx="112">
                  <c:v>871.94999999999948</c:v>
                </c:pt>
                <c:pt idx="113">
                  <c:v>871.94999999999948</c:v>
                </c:pt>
                <c:pt idx="114">
                  <c:v>871.94999999999948</c:v>
                </c:pt>
                <c:pt idx="115">
                  <c:v>871.94999999999948</c:v>
                </c:pt>
                <c:pt idx="116">
                  <c:v>871.94999999999948</c:v>
                </c:pt>
                <c:pt idx="117">
                  <c:v>871.94999999999948</c:v>
                </c:pt>
                <c:pt idx="118">
                  <c:v>871.94999999999948</c:v>
                </c:pt>
                <c:pt idx="119">
                  <c:v>871.94999999999948</c:v>
                </c:pt>
                <c:pt idx="120">
                  <c:v>871.94999999999948</c:v>
                </c:pt>
                <c:pt idx="121">
                  <c:v>871.94999999999948</c:v>
                </c:pt>
                <c:pt idx="122">
                  <c:v>871.94999999999948</c:v>
                </c:pt>
                <c:pt idx="123">
                  <c:v>871.94999999999948</c:v>
                </c:pt>
                <c:pt idx="124">
                  <c:v>871.94999999999948</c:v>
                </c:pt>
                <c:pt idx="125">
                  <c:v>871.94999999999948</c:v>
                </c:pt>
                <c:pt idx="126">
                  <c:v>871.94999999999948</c:v>
                </c:pt>
                <c:pt idx="127">
                  <c:v>871.94999999999948</c:v>
                </c:pt>
                <c:pt idx="128">
                  <c:v>871.94999999999948</c:v>
                </c:pt>
                <c:pt idx="129">
                  <c:v>871.94999999999948</c:v>
                </c:pt>
                <c:pt idx="130">
                  <c:v>871.94999999999948</c:v>
                </c:pt>
                <c:pt idx="131">
                  <c:v>871.94999999999948</c:v>
                </c:pt>
                <c:pt idx="132">
                  <c:v>871.94999999999948</c:v>
                </c:pt>
                <c:pt idx="133">
                  <c:v>871.94999999999948</c:v>
                </c:pt>
                <c:pt idx="134">
                  <c:v>871.94999999999948</c:v>
                </c:pt>
                <c:pt idx="135">
                  <c:v>871.94999999999948</c:v>
                </c:pt>
                <c:pt idx="136">
                  <c:v>871.94999999999948</c:v>
                </c:pt>
                <c:pt idx="137">
                  <c:v>871.94999999999948</c:v>
                </c:pt>
                <c:pt idx="138">
                  <c:v>871.94999999999948</c:v>
                </c:pt>
                <c:pt idx="139">
                  <c:v>871.94999999999948</c:v>
                </c:pt>
                <c:pt idx="140">
                  <c:v>871.94999999999948</c:v>
                </c:pt>
                <c:pt idx="141">
                  <c:v>871.94999999999948</c:v>
                </c:pt>
                <c:pt idx="142">
                  <c:v>871.94999999999948</c:v>
                </c:pt>
                <c:pt idx="143">
                  <c:v>871.94999999999948</c:v>
                </c:pt>
                <c:pt idx="144">
                  <c:v>871.94999999999948</c:v>
                </c:pt>
                <c:pt idx="145">
                  <c:v>871.94999999999948</c:v>
                </c:pt>
                <c:pt idx="146">
                  <c:v>871.94999999999948</c:v>
                </c:pt>
                <c:pt idx="147">
                  <c:v>871.94999999999948</c:v>
                </c:pt>
                <c:pt idx="148">
                  <c:v>871.94999999999948</c:v>
                </c:pt>
                <c:pt idx="149">
                  <c:v>871.94999999999948</c:v>
                </c:pt>
                <c:pt idx="150">
                  <c:v>871.94999999999948</c:v>
                </c:pt>
                <c:pt idx="151">
                  <c:v>871.94999999999948</c:v>
                </c:pt>
                <c:pt idx="152">
                  <c:v>871.94999999999948</c:v>
                </c:pt>
                <c:pt idx="153">
                  <c:v>871.94999999999948</c:v>
                </c:pt>
                <c:pt idx="154">
                  <c:v>871.94999999999948</c:v>
                </c:pt>
                <c:pt idx="155">
                  <c:v>871.94999999999948</c:v>
                </c:pt>
                <c:pt idx="156">
                  <c:v>871.94999999999948</c:v>
                </c:pt>
                <c:pt idx="157">
                  <c:v>871.94999999999948</c:v>
                </c:pt>
                <c:pt idx="158">
                  <c:v>871.94999999999948</c:v>
                </c:pt>
                <c:pt idx="159">
                  <c:v>871.94999999999948</c:v>
                </c:pt>
                <c:pt idx="160">
                  <c:v>871.94999999999948</c:v>
                </c:pt>
                <c:pt idx="161">
                  <c:v>871.94999999999948</c:v>
                </c:pt>
                <c:pt idx="162">
                  <c:v>871.94999999999948</c:v>
                </c:pt>
                <c:pt idx="163">
                  <c:v>871.94999999999948</c:v>
                </c:pt>
                <c:pt idx="164">
                  <c:v>871.94999999999948</c:v>
                </c:pt>
                <c:pt idx="165">
                  <c:v>871.94999999999948</c:v>
                </c:pt>
                <c:pt idx="166">
                  <c:v>871.94999999999948</c:v>
                </c:pt>
                <c:pt idx="167">
                  <c:v>871.94999999999948</c:v>
                </c:pt>
                <c:pt idx="168">
                  <c:v>871.94999999999948</c:v>
                </c:pt>
                <c:pt idx="169">
                  <c:v>871.94999999999948</c:v>
                </c:pt>
                <c:pt idx="170">
                  <c:v>871.94999999999948</c:v>
                </c:pt>
                <c:pt idx="171">
                  <c:v>871.94999999999948</c:v>
                </c:pt>
                <c:pt idx="172">
                  <c:v>871.94999999999948</c:v>
                </c:pt>
                <c:pt idx="173">
                  <c:v>871.94999999999948</c:v>
                </c:pt>
                <c:pt idx="174">
                  <c:v>871.94999999999948</c:v>
                </c:pt>
                <c:pt idx="175">
                  <c:v>871.94999999999948</c:v>
                </c:pt>
                <c:pt idx="176">
                  <c:v>871.94999999999948</c:v>
                </c:pt>
                <c:pt idx="177">
                  <c:v>871.94999999999948</c:v>
                </c:pt>
                <c:pt idx="178">
                  <c:v>871.94999999999948</c:v>
                </c:pt>
                <c:pt idx="179">
                  <c:v>871.94999999999948</c:v>
                </c:pt>
                <c:pt idx="180">
                  <c:v>871.94999999999948</c:v>
                </c:pt>
                <c:pt idx="181">
                  <c:v>871.94999999999948</c:v>
                </c:pt>
                <c:pt idx="182">
                  <c:v>871.94999999999948</c:v>
                </c:pt>
                <c:pt idx="183">
                  <c:v>871.94999999999948</c:v>
                </c:pt>
                <c:pt idx="184">
                  <c:v>871.94999999999948</c:v>
                </c:pt>
                <c:pt idx="185">
                  <c:v>871.94999999999948</c:v>
                </c:pt>
                <c:pt idx="186">
                  <c:v>871.94999999999948</c:v>
                </c:pt>
                <c:pt idx="187">
                  <c:v>871.94999999999948</c:v>
                </c:pt>
                <c:pt idx="188">
                  <c:v>871.94999999999948</c:v>
                </c:pt>
                <c:pt idx="189">
                  <c:v>871.94999999999948</c:v>
                </c:pt>
                <c:pt idx="190">
                  <c:v>871.94999999999948</c:v>
                </c:pt>
                <c:pt idx="191">
                  <c:v>871.94999999999948</c:v>
                </c:pt>
                <c:pt idx="192">
                  <c:v>871.94999999999948</c:v>
                </c:pt>
                <c:pt idx="193">
                  <c:v>871.94999999999948</c:v>
                </c:pt>
                <c:pt idx="194">
                  <c:v>871.94999999999948</c:v>
                </c:pt>
                <c:pt idx="195">
                  <c:v>871.94999999999948</c:v>
                </c:pt>
                <c:pt idx="196">
                  <c:v>871.94999999999948</c:v>
                </c:pt>
                <c:pt idx="197">
                  <c:v>871.94999999999948</c:v>
                </c:pt>
                <c:pt idx="198">
                  <c:v>871.94999999999948</c:v>
                </c:pt>
                <c:pt idx="199">
                  <c:v>871.94999999999948</c:v>
                </c:pt>
                <c:pt idx="200">
                  <c:v>871.94999999999948</c:v>
                </c:pt>
                <c:pt idx="201">
                  <c:v>871.94999999999948</c:v>
                </c:pt>
                <c:pt idx="202">
                  <c:v>871.94999999999948</c:v>
                </c:pt>
                <c:pt idx="203">
                  <c:v>871.94999999999948</c:v>
                </c:pt>
                <c:pt idx="204">
                  <c:v>871.94999999999948</c:v>
                </c:pt>
                <c:pt idx="205">
                  <c:v>871.94999999999948</c:v>
                </c:pt>
                <c:pt idx="206">
                  <c:v>871.94999999999948</c:v>
                </c:pt>
                <c:pt idx="207">
                  <c:v>871.94999999999948</c:v>
                </c:pt>
                <c:pt idx="208">
                  <c:v>871.94999999999948</c:v>
                </c:pt>
                <c:pt idx="209">
                  <c:v>871.94999999999948</c:v>
                </c:pt>
                <c:pt idx="210">
                  <c:v>871.94999999999948</c:v>
                </c:pt>
                <c:pt idx="211">
                  <c:v>871.94999999999948</c:v>
                </c:pt>
                <c:pt idx="212">
                  <c:v>871.94999999999948</c:v>
                </c:pt>
                <c:pt idx="213">
                  <c:v>871.94999999999948</c:v>
                </c:pt>
                <c:pt idx="214">
                  <c:v>871.94999999999948</c:v>
                </c:pt>
                <c:pt idx="215">
                  <c:v>871.94999999999948</c:v>
                </c:pt>
                <c:pt idx="216">
                  <c:v>871.94999999999948</c:v>
                </c:pt>
                <c:pt idx="217">
                  <c:v>871.94999999999948</c:v>
                </c:pt>
                <c:pt idx="218">
                  <c:v>871.94999999999948</c:v>
                </c:pt>
                <c:pt idx="219">
                  <c:v>871.94999999999948</c:v>
                </c:pt>
                <c:pt idx="220">
                  <c:v>871.94999999999948</c:v>
                </c:pt>
                <c:pt idx="221">
                  <c:v>871.94999999999948</c:v>
                </c:pt>
                <c:pt idx="222">
                  <c:v>871.94999999999948</c:v>
                </c:pt>
                <c:pt idx="223">
                  <c:v>871.94999999999948</c:v>
                </c:pt>
                <c:pt idx="224">
                  <c:v>871.94999999999948</c:v>
                </c:pt>
                <c:pt idx="225">
                  <c:v>871.94999999999948</c:v>
                </c:pt>
                <c:pt idx="226">
                  <c:v>871.94999999999948</c:v>
                </c:pt>
                <c:pt idx="227">
                  <c:v>871.94999999999948</c:v>
                </c:pt>
                <c:pt idx="228">
                  <c:v>868.09999999999991</c:v>
                </c:pt>
                <c:pt idx="229">
                  <c:v>868.09999999999991</c:v>
                </c:pt>
                <c:pt idx="230">
                  <c:v>866.81</c:v>
                </c:pt>
                <c:pt idx="231">
                  <c:v>868.09999999999991</c:v>
                </c:pt>
                <c:pt idx="232">
                  <c:v>866.81</c:v>
                </c:pt>
                <c:pt idx="233">
                  <c:v>868.09999999999991</c:v>
                </c:pt>
                <c:pt idx="234">
                  <c:v>865.53</c:v>
                </c:pt>
                <c:pt idx="235">
                  <c:v>866.81</c:v>
                </c:pt>
                <c:pt idx="236">
                  <c:v>864.24</c:v>
                </c:pt>
                <c:pt idx="237">
                  <c:v>864.24</c:v>
                </c:pt>
                <c:pt idx="238">
                  <c:v>864.24</c:v>
                </c:pt>
                <c:pt idx="239">
                  <c:v>862.95999999999947</c:v>
                </c:pt>
                <c:pt idx="240">
                  <c:v>862.95999999999947</c:v>
                </c:pt>
                <c:pt idx="241">
                  <c:v>859.09999999999991</c:v>
                </c:pt>
                <c:pt idx="242">
                  <c:v>861.67000000000053</c:v>
                </c:pt>
                <c:pt idx="243">
                  <c:v>860.3900000000001</c:v>
                </c:pt>
                <c:pt idx="244">
                  <c:v>860.3900000000001</c:v>
                </c:pt>
                <c:pt idx="245">
                  <c:v>860.3900000000001</c:v>
                </c:pt>
                <c:pt idx="246">
                  <c:v>860.3900000000001</c:v>
                </c:pt>
                <c:pt idx="247">
                  <c:v>859.09999999999991</c:v>
                </c:pt>
                <c:pt idx="248">
                  <c:v>860.3900000000001</c:v>
                </c:pt>
                <c:pt idx="249">
                  <c:v>859.09999999999991</c:v>
                </c:pt>
                <c:pt idx="250">
                  <c:v>856.53</c:v>
                </c:pt>
                <c:pt idx="251">
                  <c:v>859.09999999999991</c:v>
                </c:pt>
                <c:pt idx="252">
                  <c:v>857.81999999999948</c:v>
                </c:pt>
                <c:pt idx="253">
                  <c:v>853.95999999999947</c:v>
                </c:pt>
                <c:pt idx="254">
                  <c:v>852.68000000000052</c:v>
                </c:pt>
                <c:pt idx="255">
                  <c:v>853.95999999999947</c:v>
                </c:pt>
                <c:pt idx="256">
                  <c:v>852.68000000000052</c:v>
                </c:pt>
                <c:pt idx="257">
                  <c:v>851.3900000000001</c:v>
                </c:pt>
                <c:pt idx="258">
                  <c:v>851.3900000000001</c:v>
                </c:pt>
                <c:pt idx="259">
                  <c:v>848.81999999999948</c:v>
                </c:pt>
                <c:pt idx="260">
                  <c:v>850.1099999999999</c:v>
                </c:pt>
                <c:pt idx="261">
                  <c:v>851.3900000000001</c:v>
                </c:pt>
                <c:pt idx="262">
                  <c:v>848.81999999999948</c:v>
                </c:pt>
                <c:pt idx="263">
                  <c:v>848.81999999999948</c:v>
                </c:pt>
                <c:pt idx="264">
                  <c:v>850.1099999999999</c:v>
                </c:pt>
                <c:pt idx="265">
                  <c:v>848.81999999999948</c:v>
                </c:pt>
                <c:pt idx="266">
                  <c:v>850.1099999999999</c:v>
                </c:pt>
                <c:pt idx="267">
                  <c:v>851.3900000000001</c:v>
                </c:pt>
                <c:pt idx="268">
                  <c:v>852.68000000000052</c:v>
                </c:pt>
                <c:pt idx="269">
                  <c:v>853.95999999999947</c:v>
                </c:pt>
                <c:pt idx="270">
                  <c:v>856.53</c:v>
                </c:pt>
                <c:pt idx="271">
                  <c:v>856.53</c:v>
                </c:pt>
                <c:pt idx="272">
                  <c:v>857.81999999999948</c:v>
                </c:pt>
                <c:pt idx="273">
                  <c:v>862.95999999999947</c:v>
                </c:pt>
                <c:pt idx="274">
                  <c:v>866.81</c:v>
                </c:pt>
                <c:pt idx="275">
                  <c:v>870.67000000000053</c:v>
                </c:pt>
                <c:pt idx="276">
                  <c:v>877.08999999999992</c:v>
                </c:pt>
                <c:pt idx="277">
                  <c:v>882.23</c:v>
                </c:pt>
                <c:pt idx="278">
                  <c:v>891.23</c:v>
                </c:pt>
                <c:pt idx="279">
                  <c:v>907.93000000000006</c:v>
                </c:pt>
                <c:pt idx="280">
                  <c:v>923.34999999999798</c:v>
                </c:pt>
                <c:pt idx="281">
                  <c:v>947.77000000000055</c:v>
                </c:pt>
                <c:pt idx="282">
                  <c:v>967.04</c:v>
                </c:pt>
                <c:pt idx="283">
                  <c:v>991.44999999999948</c:v>
                </c:pt>
                <c:pt idx="284">
                  <c:v>1009.4399999999994</c:v>
                </c:pt>
                <c:pt idx="285">
                  <c:v>1035.1399999999999</c:v>
                </c:pt>
                <c:pt idx="286">
                  <c:v>1060.8399999999999</c:v>
                </c:pt>
                <c:pt idx="287">
                  <c:v>1091.6799999999998</c:v>
                </c:pt>
                <c:pt idx="288">
                  <c:v>1125.0899999999999</c:v>
                </c:pt>
                <c:pt idx="289">
                  <c:v>1155.93</c:v>
                </c:pt>
                <c:pt idx="290">
                  <c:v>1194.48</c:v>
                </c:pt>
                <c:pt idx="291">
                  <c:v>1233.02</c:v>
                </c:pt>
                <c:pt idx="292">
                  <c:v>1271.5700000000002</c:v>
                </c:pt>
                <c:pt idx="293">
                  <c:v>1310.1199999999999</c:v>
                </c:pt>
                <c:pt idx="294">
                  <c:v>1356.3799999999999</c:v>
                </c:pt>
                <c:pt idx="295">
                  <c:v>1403.92</c:v>
                </c:pt>
                <c:pt idx="296">
                  <c:v>1455.3200000000002</c:v>
                </c:pt>
                <c:pt idx="297">
                  <c:v>1508</c:v>
                </c:pt>
                <c:pt idx="298">
                  <c:v>1565.83</c:v>
                </c:pt>
                <c:pt idx="299">
                  <c:v>1627.5</c:v>
                </c:pt>
                <c:pt idx="300">
                  <c:v>1693.04</c:v>
                </c:pt>
                <c:pt idx="301">
                  <c:v>1761.1399999999999</c:v>
                </c:pt>
                <c:pt idx="302">
                  <c:v>1834.3799999999999</c:v>
                </c:pt>
                <c:pt idx="303">
                  <c:v>1906.34</c:v>
                </c:pt>
                <c:pt idx="304">
                  <c:v>1983.44</c:v>
                </c:pt>
                <c:pt idx="305">
                  <c:v>2041.26</c:v>
                </c:pt>
                <c:pt idx="306">
                  <c:v>2069.5300000000002</c:v>
                </c:pt>
                <c:pt idx="307">
                  <c:v>2096.5100000000002</c:v>
                </c:pt>
                <c:pt idx="308">
                  <c:v>2118.36</c:v>
                </c:pt>
                <c:pt idx="309">
                  <c:v>2144.0500000000002</c:v>
                </c:pt>
                <c:pt idx="310">
                  <c:v>2165.9</c:v>
                </c:pt>
                <c:pt idx="311">
                  <c:v>2189.0300000000002</c:v>
                </c:pt>
                <c:pt idx="312">
                  <c:v>2212.16</c:v>
                </c:pt>
                <c:pt idx="313">
                  <c:v>2236.5700000000002</c:v>
                </c:pt>
                <c:pt idx="314">
                  <c:v>2260.98</c:v>
                </c:pt>
                <c:pt idx="315">
                  <c:v>2281.54</c:v>
                </c:pt>
                <c:pt idx="316">
                  <c:v>2307.2399999999998</c:v>
                </c:pt>
                <c:pt idx="317">
                  <c:v>2330.3700000000022</c:v>
                </c:pt>
                <c:pt idx="318">
                  <c:v>2352.2200000000003</c:v>
                </c:pt>
                <c:pt idx="319">
                  <c:v>2371.4899999999998</c:v>
                </c:pt>
                <c:pt idx="320">
                  <c:v>2393.3300000000022</c:v>
                </c:pt>
                <c:pt idx="321">
                  <c:v>2413.8900000000012</c:v>
                </c:pt>
                <c:pt idx="322">
                  <c:v>2433.17</c:v>
                </c:pt>
                <c:pt idx="323">
                  <c:v>2455.0100000000002</c:v>
                </c:pt>
                <c:pt idx="324">
                  <c:v>2473</c:v>
                </c:pt>
                <c:pt idx="325">
                  <c:v>2489.71</c:v>
                </c:pt>
                <c:pt idx="326">
                  <c:v>2503.84</c:v>
                </c:pt>
                <c:pt idx="327">
                  <c:v>2519.2599999999998</c:v>
                </c:pt>
                <c:pt idx="328">
                  <c:v>2532.11</c:v>
                </c:pt>
                <c:pt idx="329">
                  <c:v>2543.67</c:v>
                </c:pt>
                <c:pt idx="330">
                  <c:v>2555.2399999999998</c:v>
                </c:pt>
                <c:pt idx="331">
                  <c:v>2568.09</c:v>
                </c:pt>
                <c:pt idx="332">
                  <c:v>2571.94</c:v>
                </c:pt>
                <c:pt idx="333">
                  <c:v>2582.2200000000003</c:v>
                </c:pt>
                <c:pt idx="334">
                  <c:v>2583.5100000000002</c:v>
                </c:pt>
                <c:pt idx="335">
                  <c:v>2584.79</c:v>
                </c:pt>
                <c:pt idx="336">
                  <c:v>2588.65</c:v>
                </c:pt>
                <c:pt idx="337">
                  <c:v>2587.36</c:v>
                </c:pt>
                <c:pt idx="338">
                  <c:v>2584.79</c:v>
                </c:pt>
                <c:pt idx="339">
                  <c:v>2579.65</c:v>
                </c:pt>
                <c:pt idx="340">
                  <c:v>2577.08</c:v>
                </c:pt>
                <c:pt idx="341">
                  <c:v>2571.94</c:v>
                </c:pt>
                <c:pt idx="342">
                  <c:v>2569.3700000000022</c:v>
                </c:pt>
                <c:pt idx="343">
                  <c:v>2565.52</c:v>
                </c:pt>
                <c:pt idx="344">
                  <c:v>2553.9499999999998</c:v>
                </c:pt>
                <c:pt idx="345">
                  <c:v>2544.96</c:v>
                </c:pt>
                <c:pt idx="346">
                  <c:v>2533.3900000000012</c:v>
                </c:pt>
                <c:pt idx="347">
                  <c:v>2525.6799999999998</c:v>
                </c:pt>
                <c:pt idx="348">
                  <c:v>2516.69</c:v>
                </c:pt>
                <c:pt idx="349">
                  <c:v>2503.84</c:v>
                </c:pt>
                <c:pt idx="350">
                  <c:v>2449.8700000000022</c:v>
                </c:pt>
                <c:pt idx="351">
                  <c:v>2370.21</c:v>
                </c:pt>
                <c:pt idx="352">
                  <c:v>2282.8300000000022</c:v>
                </c:pt>
                <c:pt idx="353">
                  <c:v>2199.3100000000022</c:v>
                </c:pt>
                <c:pt idx="354">
                  <c:v>2104.2199999999998</c:v>
                </c:pt>
                <c:pt idx="355">
                  <c:v>2011.7</c:v>
                </c:pt>
                <c:pt idx="356">
                  <c:v>1919.1899999999998</c:v>
                </c:pt>
                <c:pt idx="357">
                  <c:v>1822.82</c:v>
                </c:pt>
                <c:pt idx="358">
                  <c:v>1727.73</c:v>
                </c:pt>
                <c:pt idx="359">
                  <c:v>1631.36</c:v>
                </c:pt>
                <c:pt idx="360">
                  <c:v>1536.27</c:v>
                </c:pt>
                <c:pt idx="361">
                  <c:v>1439.9</c:v>
                </c:pt>
                <c:pt idx="362">
                  <c:v>1347.3799999999999</c:v>
                </c:pt>
                <c:pt idx="363">
                  <c:v>1258.72</c:v>
                </c:pt>
                <c:pt idx="364">
                  <c:v>1175.2</c:v>
                </c:pt>
                <c:pt idx="365">
                  <c:v>1087.8200000000002</c:v>
                </c:pt>
                <c:pt idx="366">
                  <c:v>999.16</c:v>
                </c:pt>
                <c:pt idx="367">
                  <c:v>911.79000000000053</c:v>
                </c:pt>
                <c:pt idx="368">
                  <c:v>825.69</c:v>
                </c:pt>
                <c:pt idx="369">
                  <c:v>738.31999999999948</c:v>
                </c:pt>
                <c:pt idx="370">
                  <c:v>647.08999999999992</c:v>
                </c:pt>
                <c:pt idx="371">
                  <c:v>559.71</c:v>
                </c:pt>
                <c:pt idx="372">
                  <c:v>474.90000000000009</c:v>
                </c:pt>
                <c:pt idx="373">
                  <c:v>396.52</c:v>
                </c:pt>
                <c:pt idx="374">
                  <c:v>330.98999999999899</c:v>
                </c:pt>
                <c:pt idx="375">
                  <c:v>280.88000000000011</c:v>
                </c:pt>
                <c:pt idx="376">
                  <c:v>248.75</c:v>
                </c:pt>
                <c:pt idx="377">
                  <c:v>217.91000000000008</c:v>
                </c:pt>
                <c:pt idx="378">
                  <c:v>196.06999999999994</c:v>
                </c:pt>
                <c:pt idx="379">
                  <c:v>175.51</c:v>
                </c:pt>
                <c:pt idx="380">
                  <c:v>154.95000000000007</c:v>
                </c:pt>
                <c:pt idx="381">
                  <c:v>135.68000000000006</c:v>
                </c:pt>
                <c:pt idx="382">
                  <c:v>120.25999999999999</c:v>
                </c:pt>
                <c:pt idx="383">
                  <c:v>107.41000000000012</c:v>
                </c:pt>
                <c:pt idx="384">
                  <c:v>91.990000000000023</c:v>
                </c:pt>
                <c:pt idx="385">
                  <c:v>81.710000000000036</c:v>
                </c:pt>
                <c:pt idx="386">
                  <c:v>70.1400000000001</c:v>
                </c:pt>
                <c:pt idx="387">
                  <c:v>63.720000000000063</c:v>
                </c:pt>
                <c:pt idx="388">
                  <c:v>53.440000000000055</c:v>
                </c:pt>
                <c:pt idx="389">
                  <c:v>44.440000000000055</c:v>
                </c:pt>
                <c:pt idx="390">
                  <c:v>41.869999999999912</c:v>
                </c:pt>
                <c:pt idx="391">
                  <c:v>32.880000000000095</c:v>
                </c:pt>
                <c:pt idx="392">
                  <c:v>27.740000000000009</c:v>
                </c:pt>
                <c:pt idx="393">
                  <c:v>23.8900000000001</c:v>
                </c:pt>
                <c:pt idx="394">
                  <c:v>21.319999999999936</c:v>
                </c:pt>
                <c:pt idx="395">
                  <c:v>17.460000000000029</c:v>
                </c:pt>
                <c:pt idx="396">
                  <c:v>13.609999999999976</c:v>
                </c:pt>
                <c:pt idx="397">
                  <c:v>9.75</c:v>
                </c:pt>
                <c:pt idx="398">
                  <c:v>4.6099999999999</c:v>
                </c:pt>
                <c:pt idx="399">
                  <c:v>4.6099999999999</c:v>
                </c:pt>
                <c:pt idx="400">
                  <c:v>8.4700000000000273</c:v>
                </c:pt>
                <c:pt idx="401">
                  <c:v>4.6099999999999</c:v>
                </c:pt>
                <c:pt idx="402">
                  <c:v>9.75</c:v>
                </c:pt>
                <c:pt idx="403">
                  <c:v>4.6099999999999</c:v>
                </c:pt>
                <c:pt idx="404">
                  <c:v>8.4700000000000273</c:v>
                </c:pt>
                <c:pt idx="405">
                  <c:v>9.75</c:v>
                </c:pt>
                <c:pt idx="406">
                  <c:v>4.6099999999999</c:v>
                </c:pt>
                <c:pt idx="407">
                  <c:v>5.9000000000000909</c:v>
                </c:pt>
                <c:pt idx="408">
                  <c:v>4.6099999999999</c:v>
                </c:pt>
                <c:pt idx="409">
                  <c:v>7.1800000000000637</c:v>
                </c:pt>
                <c:pt idx="410">
                  <c:v>5.9000000000000909</c:v>
                </c:pt>
                <c:pt idx="411">
                  <c:v>5.9000000000000909</c:v>
                </c:pt>
                <c:pt idx="412">
                  <c:v>7.1800000000000637</c:v>
                </c:pt>
                <c:pt idx="413">
                  <c:v>4.6099999999999</c:v>
                </c:pt>
                <c:pt idx="414">
                  <c:v>7.1800000000000637</c:v>
                </c:pt>
                <c:pt idx="415">
                  <c:v>5.9000000000000909</c:v>
                </c:pt>
                <c:pt idx="416">
                  <c:v>3.3299999999999268</c:v>
                </c:pt>
                <c:pt idx="417">
                  <c:v>5.9000000000000909</c:v>
                </c:pt>
                <c:pt idx="418">
                  <c:v>5.9000000000000909</c:v>
                </c:pt>
                <c:pt idx="419">
                  <c:v>3.3299999999999268</c:v>
                </c:pt>
                <c:pt idx="420">
                  <c:v>5.9000000000000909</c:v>
                </c:pt>
                <c:pt idx="421">
                  <c:v>7.1800000000000637</c:v>
                </c:pt>
                <c:pt idx="422">
                  <c:v>2.0399999999999627</c:v>
                </c:pt>
                <c:pt idx="423">
                  <c:v>7.1800000000000637</c:v>
                </c:pt>
                <c:pt idx="424">
                  <c:v>8.4700000000000273</c:v>
                </c:pt>
                <c:pt idx="425">
                  <c:v>7.1800000000000637</c:v>
                </c:pt>
                <c:pt idx="426">
                  <c:v>7.1800000000000637</c:v>
                </c:pt>
                <c:pt idx="427">
                  <c:v>5.9000000000000909</c:v>
                </c:pt>
                <c:pt idx="428">
                  <c:v>8.4700000000000273</c:v>
                </c:pt>
                <c:pt idx="429">
                  <c:v>7.1800000000000637</c:v>
                </c:pt>
                <c:pt idx="430">
                  <c:v>7.1800000000000637</c:v>
                </c:pt>
                <c:pt idx="431">
                  <c:v>5.9000000000000909</c:v>
                </c:pt>
                <c:pt idx="432">
                  <c:v>4.6099999999999</c:v>
                </c:pt>
                <c:pt idx="433">
                  <c:v>4.6099999999999</c:v>
                </c:pt>
                <c:pt idx="434">
                  <c:v>4.6099999999999</c:v>
                </c:pt>
                <c:pt idx="435">
                  <c:v>5.9000000000000909</c:v>
                </c:pt>
                <c:pt idx="436">
                  <c:v>4.6099999999999</c:v>
                </c:pt>
                <c:pt idx="437">
                  <c:v>7.1800000000000637</c:v>
                </c:pt>
                <c:pt idx="438">
                  <c:v>4.6099999999999</c:v>
                </c:pt>
                <c:pt idx="439">
                  <c:v>5.9000000000000909</c:v>
                </c:pt>
                <c:pt idx="440">
                  <c:v>5.9000000000000909</c:v>
                </c:pt>
                <c:pt idx="441">
                  <c:v>4.6099999999999</c:v>
                </c:pt>
                <c:pt idx="442">
                  <c:v>7.1800000000000637</c:v>
                </c:pt>
                <c:pt idx="443">
                  <c:v>5.9000000000000909</c:v>
                </c:pt>
                <c:pt idx="444">
                  <c:v>2.0399999999999627</c:v>
                </c:pt>
                <c:pt idx="445">
                  <c:v>3.3299999999999268</c:v>
                </c:pt>
                <c:pt idx="446">
                  <c:v>5.9000000000000909</c:v>
                </c:pt>
                <c:pt idx="447">
                  <c:v>7.1800000000000637</c:v>
                </c:pt>
                <c:pt idx="448">
                  <c:v>7.1800000000000637</c:v>
                </c:pt>
                <c:pt idx="449">
                  <c:v>7.1800000000000637</c:v>
                </c:pt>
                <c:pt idx="450">
                  <c:v>5.9000000000000909</c:v>
                </c:pt>
                <c:pt idx="451">
                  <c:v>4.6099999999999</c:v>
                </c:pt>
                <c:pt idx="452">
                  <c:v>5.9000000000000909</c:v>
                </c:pt>
                <c:pt idx="453">
                  <c:v>4.6099999999999</c:v>
                </c:pt>
                <c:pt idx="454">
                  <c:v>5.9000000000000909</c:v>
                </c:pt>
                <c:pt idx="455">
                  <c:v>5.9000000000000909</c:v>
                </c:pt>
                <c:pt idx="456">
                  <c:v>5.9000000000000909</c:v>
                </c:pt>
                <c:pt idx="457">
                  <c:v>8.4700000000000273</c:v>
                </c:pt>
                <c:pt idx="458">
                  <c:v>8.4700000000000273</c:v>
                </c:pt>
                <c:pt idx="459">
                  <c:v>5.9000000000000909</c:v>
                </c:pt>
                <c:pt idx="460">
                  <c:v>4.6099999999999</c:v>
                </c:pt>
                <c:pt idx="461">
                  <c:v>7.1800000000000637</c:v>
                </c:pt>
                <c:pt idx="462">
                  <c:v>5.9000000000000909</c:v>
                </c:pt>
                <c:pt idx="463">
                  <c:v>7.1800000000000637</c:v>
                </c:pt>
                <c:pt idx="464">
                  <c:v>5.9000000000000909</c:v>
                </c:pt>
                <c:pt idx="465">
                  <c:v>9.75</c:v>
                </c:pt>
                <c:pt idx="466">
                  <c:v>7.1800000000000637</c:v>
                </c:pt>
                <c:pt idx="467">
                  <c:v>7.1800000000000637</c:v>
                </c:pt>
                <c:pt idx="468">
                  <c:v>7.1800000000000637</c:v>
                </c:pt>
                <c:pt idx="469">
                  <c:v>8.4700000000000273</c:v>
                </c:pt>
                <c:pt idx="470">
                  <c:v>5.9000000000000909</c:v>
                </c:pt>
                <c:pt idx="471">
                  <c:v>8.4700000000000273</c:v>
                </c:pt>
                <c:pt idx="472">
                  <c:v>8.4700000000000273</c:v>
                </c:pt>
                <c:pt idx="473">
                  <c:v>5.9000000000000909</c:v>
                </c:pt>
                <c:pt idx="474">
                  <c:v>3.3299999999999268</c:v>
                </c:pt>
                <c:pt idx="475">
                  <c:v>7.1800000000000637</c:v>
                </c:pt>
                <c:pt idx="476">
                  <c:v>5.9000000000000909</c:v>
                </c:pt>
                <c:pt idx="477">
                  <c:v>5.9000000000000909</c:v>
                </c:pt>
                <c:pt idx="478">
                  <c:v>8.4700000000000273</c:v>
                </c:pt>
                <c:pt idx="479">
                  <c:v>5.9000000000000909</c:v>
                </c:pt>
                <c:pt idx="480">
                  <c:v>4.6099999999999</c:v>
                </c:pt>
                <c:pt idx="481">
                  <c:v>5.9000000000000909</c:v>
                </c:pt>
                <c:pt idx="482">
                  <c:v>5.9000000000000909</c:v>
                </c:pt>
                <c:pt idx="483">
                  <c:v>3.3299999999999268</c:v>
                </c:pt>
                <c:pt idx="484">
                  <c:v>5.9000000000000909</c:v>
                </c:pt>
                <c:pt idx="485">
                  <c:v>4.6099999999999</c:v>
                </c:pt>
                <c:pt idx="486">
                  <c:v>7.1800000000000637</c:v>
                </c:pt>
                <c:pt idx="487">
                  <c:v>5.9000000000000909</c:v>
                </c:pt>
                <c:pt idx="488">
                  <c:v>4.6099999999999</c:v>
                </c:pt>
                <c:pt idx="489">
                  <c:v>7.1800000000000637</c:v>
                </c:pt>
                <c:pt idx="490">
                  <c:v>4.6099999999999</c:v>
                </c:pt>
                <c:pt idx="491">
                  <c:v>5.9000000000000909</c:v>
                </c:pt>
                <c:pt idx="492">
                  <c:v>5.9000000000000909</c:v>
                </c:pt>
                <c:pt idx="493">
                  <c:v>8.4700000000000273</c:v>
                </c:pt>
                <c:pt idx="494">
                  <c:v>5.9000000000000909</c:v>
                </c:pt>
                <c:pt idx="495">
                  <c:v>7.1800000000000637</c:v>
                </c:pt>
                <c:pt idx="496">
                  <c:v>7.1800000000000637</c:v>
                </c:pt>
                <c:pt idx="497">
                  <c:v>4.6099999999999</c:v>
                </c:pt>
                <c:pt idx="498">
                  <c:v>4.6099999999999</c:v>
                </c:pt>
                <c:pt idx="499">
                  <c:v>4.6099999999999</c:v>
                </c:pt>
                <c:pt idx="500">
                  <c:v>4.6099999999999</c:v>
                </c:pt>
                <c:pt idx="501">
                  <c:v>7.1800000000000637</c:v>
                </c:pt>
                <c:pt idx="502">
                  <c:v>4.6099999999999</c:v>
                </c:pt>
                <c:pt idx="503">
                  <c:v>7.1800000000000637</c:v>
                </c:pt>
                <c:pt idx="504">
                  <c:v>5.9000000000000909</c:v>
                </c:pt>
                <c:pt idx="505">
                  <c:v>8.4700000000000273</c:v>
                </c:pt>
                <c:pt idx="506">
                  <c:v>7.1800000000000637</c:v>
                </c:pt>
                <c:pt idx="507">
                  <c:v>5.9000000000000909</c:v>
                </c:pt>
                <c:pt idx="508">
                  <c:v>4.6099999999999</c:v>
                </c:pt>
                <c:pt idx="509">
                  <c:v>4.6099999999999</c:v>
                </c:pt>
                <c:pt idx="510">
                  <c:v>7.1800000000000637</c:v>
                </c:pt>
                <c:pt idx="511">
                  <c:v>3.3299999999999268</c:v>
                </c:pt>
                <c:pt idx="512">
                  <c:v>4.6099999999999</c:v>
                </c:pt>
                <c:pt idx="513">
                  <c:v>4.6099999999999</c:v>
                </c:pt>
                <c:pt idx="514">
                  <c:v>7.1800000000000637</c:v>
                </c:pt>
                <c:pt idx="515">
                  <c:v>4.6099999999999</c:v>
                </c:pt>
                <c:pt idx="516">
                  <c:v>5.9000000000000909</c:v>
                </c:pt>
                <c:pt idx="517">
                  <c:v>5.9000000000000909</c:v>
                </c:pt>
                <c:pt idx="518">
                  <c:v>5.9000000000000909</c:v>
                </c:pt>
                <c:pt idx="519">
                  <c:v>8.4700000000000273</c:v>
                </c:pt>
                <c:pt idx="520">
                  <c:v>7.1800000000000637</c:v>
                </c:pt>
                <c:pt idx="521">
                  <c:v>5.9000000000000909</c:v>
                </c:pt>
                <c:pt idx="522">
                  <c:v>5.9000000000000909</c:v>
                </c:pt>
                <c:pt idx="523">
                  <c:v>4.6099999999999</c:v>
                </c:pt>
                <c:pt idx="524">
                  <c:v>5.9000000000000909</c:v>
                </c:pt>
                <c:pt idx="525">
                  <c:v>4.6099999999999</c:v>
                </c:pt>
                <c:pt idx="526">
                  <c:v>5.9000000000000909</c:v>
                </c:pt>
                <c:pt idx="527">
                  <c:v>5.9000000000000909</c:v>
                </c:pt>
                <c:pt idx="528">
                  <c:v>5.9000000000000909</c:v>
                </c:pt>
                <c:pt idx="529">
                  <c:v>8.4700000000000273</c:v>
                </c:pt>
                <c:pt idx="530">
                  <c:v>5.9000000000000909</c:v>
                </c:pt>
                <c:pt idx="531">
                  <c:v>4.6099999999999</c:v>
                </c:pt>
                <c:pt idx="532">
                  <c:v>2.0399999999999627</c:v>
                </c:pt>
                <c:pt idx="533">
                  <c:v>8.4700000000000273</c:v>
                </c:pt>
                <c:pt idx="534">
                  <c:v>5.9000000000000909</c:v>
                </c:pt>
                <c:pt idx="535">
                  <c:v>7.1800000000000637</c:v>
                </c:pt>
                <c:pt idx="536">
                  <c:v>5.9000000000000909</c:v>
                </c:pt>
                <c:pt idx="537">
                  <c:v>5.9000000000000909</c:v>
                </c:pt>
                <c:pt idx="538">
                  <c:v>4.6099999999999</c:v>
                </c:pt>
                <c:pt idx="539">
                  <c:v>5.9000000000000909</c:v>
                </c:pt>
                <c:pt idx="540">
                  <c:v>5.9000000000000909</c:v>
                </c:pt>
                <c:pt idx="541">
                  <c:v>4.6099999999999</c:v>
                </c:pt>
                <c:pt idx="542">
                  <c:v>5.9000000000000909</c:v>
                </c:pt>
                <c:pt idx="543">
                  <c:v>7.1800000000000637</c:v>
                </c:pt>
                <c:pt idx="544">
                  <c:v>5.9000000000000909</c:v>
                </c:pt>
                <c:pt idx="545">
                  <c:v>5.9000000000000909</c:v>
                </c:pt>
                <c:pt idx="546">
                  <c:v>5.9000000000000909</c:v>
                </c:pt>
                <c:pt idx="547">
                  <c:v>7.1800000000000637</c:v>
                </c:pt>
                <c:pt idx="548">
                  <c:v>5.9000000000000909</c:v>
                </c:pt>
                <c:pt idx="549">
                  <c:v>5.9000000000000909</c:v>
                </c:pt>
                <c:pt idx="550">
                  <c:v>40.589999999999918</c:v>
                </c:pt>
                <c:pt idx="551">
                  <c:v>44.440000000000055</c:v>
                </c:pt>
              </c:numCache>
            </c:numRef>
          </c:yVal>
          <c:smooth val="1"/>
        </c:ser>
        <c:dLbls>
          <c:showLegendKey val="0"/>
          <c:showVal val="0"/>
          <c:showCatName val="0"/>
          <c:showSerName val="0"/>
          <c:showPercent val="0"/>
          <c:showBubbleSize val="0"/>
        </c:dLbls>
        <c:axId val="236165888"/>
        <c:axId val="218441408"/>
      </c:scatterChart>
      <c:valAx>
        <c:axId val="236165888"/>
        <c:scaling>
          <c:orientation val="minMax"/>
          <c:max val="1000"/>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hu-HU"/>
          </a:p>
        </c:txPr>
        <c:crossAx val="218441408"/>
        <c:crosses val="autoZero"/>
        <c:crossBetween val="midCat"/>
      </c:valAx>
      <c:valAx>
        <c:axId val="218441408"/>
        <c:scaling>
          <c:orientation val="minMax"/>
          <c:min val="0"/>
        </c:scaling>
        <c:delete val="0"/>
        <c:axPos val="l"/>
        <c:numFmt formatCode="General" sourceLinked="1"/>
        <c:majorTickMark val="out"/>
        <c:minorTickMark val="none"/>
        <c:tickLblPos val="nextTo"/>
        <c:crossAx val="236165888"/>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a:solidFill>
                <a:srgbClr val="FF0000"/>
              </a:solidFill>
            </a:ln>
          </c:spPr>
          <c:marker>
            <c:symbol val="none"/>
          </c:marker>
          <c:xVal>
            <c:numRef>
              <c:f>Munka2!$A$1:$A$841</c:f>
              <c:numCache>
                <c:formatCode>General</c:formatCode>
                <c:ptCount val="841"/>
                <c:pt idx="0">
                  <c:v>0</c:v>
                </c:pt>
                <c:pt idx="1">
                  <c:v>1.6700000000000021</c:v>
                </c:pt>
                <c:pt idx="2">
                  <c:v>3.3299999999999987</c:v>
                </c:pt>
                <c:pt idx="3">
                  <c:v>5</c:v>
                </c:pt>
                <c:pt idx="4">
                  <c:v>6.67</c:v>
                </c:pt>
                <c:pt idx="5">
                  <c:v>8.33</c:v>
                </c:pt>
                <c:pt idx="6">
                  <c:v>10</c:v>
                </c:pt>
                <c:pt idx="7">
                  <c:v>11.67</c:v>
                </c:pt>
                <c:pt idx="8">
                  <c:v>13.33</c:v>
                </c:pt>
                <c:pt idx="9">
                  <c:v>15</c:v>
                </c:pt>
                <c:pt idx="10">
                  <c:v>16.670000000000005</c:v>
                </c:pt>
                <c:pt idx="11">
                  <c:v>18.329999999999988</c:v>
                </c:pt>
                <c:pt idx="12">
                  <c:v>20</c:v>
                </c:pt>
                <c:pt idx="13">
                  <c:v>21.67</c:v>
                </c:pt>
                <c:pt idx="14">
                  <c:v>23.330000000000005</c:v>
                </c:pt>
                <c:pt idx="15">
                  <c:v>25</c:v>
                </c:pt>
                <c:pt idx="16">
                  <c:v>26.67</c:v>
                </c:pt>
                <c:pt idx="17">
                  <c:v>28.330000000000005</c:v>
                </c:pt>
                <c:pt idx="18">
                  <c:v>30</c:v>
                </c:pt>
                <c:pt idx="19">
                  <c:v>31.67</c:v>
                </c:pt>
                <c:pt idx="20">
                  <c:v>33.33</c:v>
                </c:pt>
                <c:pt idx="21">
                  <c:v>35</c:v>
                </c:pt>
                <c:pt idx="22">
                  <c:v>36.67</c:v>
                </c:pt>
                <c:pt idx="23">
                  <c:v>38.33</c:v>
                </c:pt>
                <c:pt idx="24">
                  <c:v>40</c:v>
                </c:pt>
                <c:pt idx="25">
                  <c:v>41.67</c:v>
                </c:pt>
                <c:pt idx="26">
                  <c:v>43.33</c:v>
                </c:pt>
                <c:pt idx="27">
                  <c:v>45</c:v>
                </c:pt>
                <c:pt idx="28">
                  <c:v>46.67</c:v>
                </c:pt>
                <c:pt idx="29">
                  <c:v>48.33</c:v>
                </c:pt>
                <c:pt idx="30">
                  <c:v>50</c:v>
                </c:pt>
                <c:pt idx="31">
                  <c:v>51.67</c:v>
                </c:pt>
                <c:pt idx="32">
                  <c:v>53.33</c:v>
                </c:pt>
                <c:pt idx="33">
                  <c:v>55</c:v>
                </c:pt>
                <c:pt idx="34">
                  <c:v>56.67</c:v>
                </c:pt>
                <c:pt idx="35">
                  <c:v>58.33</c:v>
                </c:pt>
                <c:pt idx="36">
                  <c:v>60</c:v>
                </c:pt>
                <c:pt idx="37">
                  <c:v>61.67</c:v>
                </c:pt>
                <c:pt idx="38">
                  <c:v>63.33</c:v>
                </c:pt>
                <c:pt idx="39">
                  <c:v>65</c:v>
                </c:pt>
                <c:pt idx="40">
                  <c:v>66.669999999999987</c:v>
                </c:pt>
                <c:pt idx="41">
                  <c:v>68.33</c:v>
                </c:pt>
                <c:pt idx="42">
                  <c:v>70</c:v>
                </c:pt>
                <c:pt idx="43">
                  <c:v>71.669999999999987</c:v>
                </c:pt>
                <c:pt idx="44">
                  <c:v>73.33</c:v>
                </c:pt>
                <c:pt idx="45">
                  <c:v>75</c:v>
                </c:pt>
                <c:pt idx="46">
                  <c:v>76.669999999999987</c:v>
                </c:pt>
                <c:pt idx="47">
                  <c:v>78.33</c:v>
                </c:pt>
                <c:pt idx="48">
                  <c:v>80</c:v>
                </c:pt>
                <c:pt idx="49">
                  <c:v>81.669999999999987</c:v>
                </c:pt>
                <c:pt idx="50">
                  <c:v>83.33</c:v>
                </c:pt>
                <c:pt idx="51">
                  <c:v>85</c:v>
                </c:pt>
                <c:pt idx="52">
                  <c:v>86.669999999999987</c:v>
                </c:pt>
                <c:pt idx="53">
                  <c:v>88.33</c:v>
                </c:pt>
                <c:pt idx="54">
                  <c:v>90</c:v>
                </c:pt>
                <c:pt idx="55">
                  <c:v>91.669999999999987</c:v>
                </c:pt>
                <c:pt idx="56">
                  <c:v>93.33</c:v>
                </c:pt>
                <c:pt idx="57">
                  <c:v>95</c:v>
                </c:pt>
                <c:pt idx="58">
                  <c:v>96.669999999999987</c:v>
                </c:pt>
                <c:pt idx="59">
                  <c:v>98.33</c:v>
                </c:pt>
                <c:pt idx="60">
                  <c:v>100</c:v>
                </c:pt>
                <c:pt idx="61">
                  <c:v>101.66999999999999</c:v>
                </c:pt>
                <c:pt idx="62">
                  <c:v>103.33</c:v>
                </c:pt>
                <c:pt idx="63">
                  <c:v>105</c:v>
                </c:pt>
                <c:pt idx="64">
                  <c:v>106.66999999999999</c:v>
                </c:pt>
                <c:pt idx="65">
                  <c:v>108.33</c:v>
                </c:pt>
                <c:pt idx="66">
                  <c:v>110</c:v>
                </c:pt>
                <c:pt idx="67">
                  <c:v>111.66999999999999</c:v>
                </c:pt>
                <c:pt idx="68">
                  <c:v>113.33</c:v>
                </c:pt>
                <c:pt idx="69">
                  <c:v>115</c:v>
                </c:pt>
                <c:pt idx="70">
                  <c:v>116.66999999999999</c:v>
                </c:pt>
                <c:pt idx="71">
                  <c:v>118.33</c:v>
                </c:pt>
                <c:pt idx="72">
                  <c:v>120</c:v>
                </c:pt>
                <c:pt idx="73">
                  <c:v>121.66999999999999</c:v>
                </c:pt>
                <c:pt idx="74">
                  <c:v>123.33</c:v>
                </c:pt>
                <c:pt idx="75">
                  <c:v>125</c:v>
                </c:pt>
                <c:pt idx="76">
                  <c:v>126.66999999999999</c:v>
                </c:pt>
                <c:pt idx="77">
                  <c:v>128.33000000000001</c:v>
                </c:pt>
                <c:pt idx="78">
                  <c:v>130</c:v>
                </c:pt>
                <c:pt idx="79">
                  <c:v>131.66999999999999</c:v>
                </c:pt>
                <c:pt idx="80">
                  <c:v>133.33000000000001</c:v>
                </c:pt>
                <c:pt idx="81">
                  <c:v>135</c:v>
                </c:pt>
                <c:pt idx="82">
                  <c:v>136.66999999999999</c:v>
                </c:pt>
                <c:pt idx="83">
                  <c:v>138.33000000000001</c:v>
                </c:pt>
                <c:pt idx="84">
                  <c:v>140</c:v>
                </c:pt>
                <c:pt idx="85">
                  <c:v>141.66999999999999</c:v>
                </c:pt>
                <c:pt idx="86">
                  <c:v>143.33000000000001</c:v>
                </c:pt>
                <c:pt idx="87">
                  <c:v>145</c:v>
                </c:pt>
                <c:pt idx="88">
                  <c:v>146.66999999999999</c:v>
                </c:pt>
                <c:pt idx="89">
                  <c:v>148.33000000000001</c:v>
                </c:pt>
                <c:pt idx="90">
                  <c:v>150</c:v>
                </c:pt>
                <c:pt idx="91">
                  <c:v>151.66999999999999</c:v>
                </c:pt>
                <c:pt idx="92">
                  <c:v>153.33000000000001</c:v>
                </c:pt>
                <c:pt idx="93">
                  <c:v>155</c:v>
                </c:pt>
                <c:pt idx="94">
                  <c:v>156.66999999999999</c:v>
                </c:pt>
                <c:pt idx="95">
                  <c:v>158.33000000000001</c:v>
                </c:pt>
                <c:pt idx="96">
                  <c:v>160</c:v>
                </c:pt>
                <c:pt idx="97">
                  <c:v>161.66999999999999</c:v>
                </c:pt>
                <c:pt idx="98">
                  <c:v>163.33000000000001</c:v>
                </c:pt>
                <c:pt idx="99">
                  <c:v>165</c:v>
                </c:pt>
                <c:pt idx="100">
                  <c:v>166.67</c:v>
                </c:pt>
                <c:pt idx="101">
                  <c:v>168.33</c:v>
                </c:pt>
                <c:pt idx="102">
                  <c:v>170</c:v>
                </c:pt>
                <c:pt idx="103">
                  <c:v>171.67</c:v>
                </c:pt>
                <c:pt idx="104">
                  <c:v>173.33</c:v>
                </c:pt>
                <c:pt idx="105">
                  <c:v>175</c:v>
                </c:pt>
                <c:pt idx="106">
                  <c:v>176.67</c:v>
                </c:pt>
                <c:pt idx="107">
                  <c:v>178.33</c:v>
                </c:pt>
                <c:pt idx="108">
                  <c:v>180</c:v>
                </c:pt>
                <c:pt idx="109">
                  <c:v>181.67</c:v>
                </c:pt>
                <c:pt idx="110">
                  <c:v>183.33</c:v>
                </c:pt>
                <c:pt idx="111">
                  <c:v>185</c:v>
                </c:pt>
                <c:pt idx="112">
                  <c:v>186.67</c:v>
                </c:pt>
                <c:pt idx="113">
                  <c:v>188.33</c:v>
                </c:pt>
                <c:pt idx="114">
                  <c:v>190</c:v>
                </c:pt>
                <c:pt idx="115">
                  <c:v>191.67</c:v>
                </c:pt>
                <c:pt idx="116">
                  <c:v>193.33</c:v>
                </c:pt>
                <c:pt idx="117">
                  <c:v>195</c:v>
                </c:pt>
                <c:pt idx="118">
                  <c:v>196.67</c:v>
                </c:pt>
                <c:pt idx="119">
                  <c:v>198.33</c:v>
                </c:pt>
                <c:pt idx="120">
                  <c:v>200</c:v>
                </c:pt>
                <c:pt idx="121">
                  <c:v>201.67</c:v>
                </c:pt>
                <c:pt idx="122">
                  <c:v>203.33</c:v>
                </c:pt>
                <c:pt idx="123">
                  <c:v>205</c:v>
                </c:pt>
                <c:pt idx="124">
                  <c:v>206.67</c:v>
                </c:pt>
                <c:pt idx="125">
                  <c:v>208.33</c:v>
                </c:pt>
                <c:pt idx="126">
                  <c:v>210</c:v>
                </c:pt>
                <c:pt idx="127">
                  <c:v>211.67</c:v>
                </c:pt>
                <c:pt idx="128">
                  <c:v>213.33</c:v>
                </c:pt>
                <c:pt idx="129">
                  <c:v>215</c:v>
                </c:pt>
                <c:pt idx="130">
                  <c:v>216.67</c:v>
                </c:pt>
                <c:pt idx="131">
                  <c:v>218.33</c:v>
                </c:pt>
                <c:pt idx="132">
                  <c:v>220</c:v>
                </c:pt>
                <c:pt idx="133">
                  <c:v>221.67</c:v>
                </c:pt>
                <c:pt idx="134">
                  <c:v>223.33</c:v>
                </c:pt>
                <c:pt idx="135">
                  <c:v>225</c:v>
                </c:pt>
                <c:pt idx="136">
                  <c:v>226.67</c:v>
                </c:pt>
                <c:pt idx="137">
                  <c:v>228.33</c:v>
                </c:pt>
                <c:pt idx="138">
                  <c:v>230</c:v>
                </c:pt>
                <c:pt idx="139">
                  <c:v>231.67</c:v>
                </c:pt>
                <c:pt idx="140">
                  <c:v>233.33</c:v>
                </c:pt>
                <c:pt idx="141">
                  <c:v>235</c:v>
                </c:pt>
                <c:pt idx="142">
                  <c:v>236.67</c:v>
                </c:pt>
                <c:pt idx="143">
                  <c:v>238.33</c:v>
                </c:pt>
                <c:pt idx="144">
                  <c:v>240</c:v>
                </c:pt>
                <c:pt idx="145">
                  <c:v>241.67</c:v>
                </c:pt>
                <c:pt idx="146">
                  <c:v>243.33</c:v>
                </c:pt>
                <c:pt idx="147">
                  <c:v>245</c:v>
                </c:pt>
                <c:pt idx="148">
                  <c:v>246.67</c:v>
                </c:pt>
                <c:pt idx="149">
                  <c:v>248.33</c:v>
                </c:pt>
                <c:pt idx="150">
                  <c:v>250</c:v>
                </c:pt>
                <c:pt idx="151">
                  <c:v>251.67</c:v>
                </c:pt>
                <c:pt idx="152">
                  <c:v>253.33</c:v>
                </c:pt>
                <c:pt idx="153">
                  <c:v>255</c:v>
                </c:pt>
                <c:pt idx="154">
                  <c:v>256.67</c:v>
                </c:pt>
                <c:pt idx="155">
                  <c:v>258.33</c:v>
                </c:pt>
                <c:pt idx="156">
                  <c:v>260</c:v>
                </c:pt>
                <c:pt idx="157">
                  <c:v>261.67</c:v>
                </c:pt>
                <c:pt idx="158">
                  <c:v>263.33</c:v>
                </c:pt>
                <c:pt idx="159">
                  <c:v>265</c:v>
                </c:pt>
                <c:pt idx="160">
                  <c:v>266.67</c:v>
                </c:pt>
                <c:pt idx="161">
                  <c:v>268.33</c:v>
                </c:pt>
                <c:pt idx="162">
                  <c:v>270</c:v>
                </c:pt>
                <c:pt idx="163">
                  <c:v>271.67</c:v>
                </c:pt>
                <c:pt idx="164">
                  <c:v>273.33</c:v>
                </c:pt>
                <c:pt idx="165">
                  <c:v>275</c:v>
                </c:pt>
                <c:pt idx="166">
                  <c:v>276.67</c:v>
                </c:pt>
                <c:pt idx="167">
                  <c:v>278.33</c:v>
                </c:pt>
                <c:pt idx="168">
                  <c:v>280</c:v>
                </c:pt>
                <c:pt idx="169">
                  <c:v>281.67</c:v>
                </c:pt>
                <c:pt idx="170">
                  <c:v>283.33</c:v>
                </c:pt>
                <c:pt idx="171">
                  <c:v>285</c:v>
                </c:pt>
                <c:pt idx="172">
                  <c:v>286.67</c:v>
                </c:pt>
                <c:pt idx="173">
                  <c:v>288.33</c:v>
                </c:pt>
                <c:pt idx="174">
                  <c:v>290</c:v>
                </c:pt>
                <c:pt idx="175">
                  <c:v>291.67</c:v>
                </c:pt>
                <c:pt idx="176">
                  <c:v>293.33</c:v>
                </c:pt>
                <c:pt idx="177">
                  <c:v>295</c:v>
                </c:pt>
                <c:pt idx="178">
                  <c:v>296.67</c:v>
                </c:pt>
                <c:pt idx="179">
                  <c:v>298.33</c:v>
                </c:pt>
                <c:pt idx="180">
                  <c:v>300</c:v>
                </c:pt>
                <c:pt idx="181">
                  <c:v>301.67</c:v>
                </c:pt>
                <c:pt idx="182">
                  <c:v>303.33</c:v>
                </c:pt>
                <c:pt idx="183">
                  <c:v>305</c:v>
                </c:pt>
                <c:pt idx="184">
                  <c:v>306.67</c:v>
                </c:pt>
                <c:pt idx="185">
                  <c:v>308.33</c:v>
                </c:pt>
                <c:pt idx="186">
                  <c:v>310</c:v>
                </c:pt>
                <c:pt idx="187">
                  <c:v>311.67</c:v>
                </c:pt>
                <c:pt idx="188">
                  <c:v>313.33</c:v>
                </c:pt>
                <c:pt idx="189">
                  <c:v>315</c:v>
                </c:pt>
                <c:pt idx="190">
                  <c:v>316.67</c:v>
                </c:pt>
                <c:pt idx="191">
                  <c:v>318.33</c:v>
                </c:pt>
                <c:pt idx="192">
                  <c:v>320</c:v>
                </c:pt>
                <c:pt idx="193">
                  <c:v>321.67</c:v>
                </c:pt>
                <c:pt idx="194">
                  <c:v>323.33</c:v>
                </c:pt>
                <c:pt idx="195">
                  <c:v>325</c:v>
                </c:pt>
                <c:pt idx="196">
                  <c:v>326.67</c:v>
                </c:pt>
                <c:pt idx="197">
                  <c:v>328.33</c:v>
                </c:pt>
                <c:pt idx="198">
                  <c:v>330</c:v>
                </c:pt>
                <c:pt idx="199">
                  <c:v>331.67</c:v>
                </c:pt>
                <c:pt idx="200">
                  <c:v>333.33</c:v>
                </c:pt>
                <c:pt idx="201">
                  <c:v>335</c:v>
                </c:pt>
                <c:pt idx="202">
                  <c:v>336.67</c:v>
                </c:pt>
                <c:pt idx="203">
                  <c:v>338.33</c:v>
                </c:pt>
                <c:pt idx="204">
                  <c:v>340</c:v>
                </c:pt>
                <c:pt idx="205">
                  <c:v>341.67</c:v>
                </c:pt>
                <c:pt idx="206">
                  <c:v>343.33</c:v>
                </c:pt>
                <c:pt idx="207">
                  <c:v>345</c:v>
                </c:pt>
                <c:pt idx="208">
                  <c:v>346.67</c:v>
                </c:pt>
                <c:pt idx="209">
                  <c:v>348.33</c:v>
                </c:pt>
                <c:pt idx="210">
                  <c:v>350</c:v>
                </c:pt>
                <c:pt idx="211">
                  <c:v>351.67</c:v>
                </c:pt>
                <c:pt idx="212">
                  <c:v>353.33</c:v>
                </c:pt>
                <c:pt idx="213">
                  <c:v>355</c:v>
                </c:pt>
                <c:pt idx="214">
                  <c:v>356.67</c:v>
                </c:pt>
                <c:pt idx="215">
                  <c:v>358.33</c:v>
                </c:pt>
                <c:pt idx="216">
                  <c:v>360</c:v>
                </c:pt>
                <c:pt idx="217">
                  <c:v>361.67</c:v>
                </c:pt>
                <c:pt idx="218">
                  <c:v>363.33</c:v>
                </c:pt>
                <c:pt idx="219">
                  <c:v>365</c:v>
                </c:pt>
                <c:pt idx="220">
                  <c:v>366.67</c:v>
                </c:pt>
                <c:pt idx="221">
                  <c:v>368.33</c:v>
                </c:pt>
                <c:pt idx="222">
                  <c:v>370</c:v>
                </c:pt>
                <c:pt idx="223">
                  <c:v>371.67</c:v>
                </c:pt>
                <c:pt idx="224">
                  <c:v>373.33</c:v>
                </c:pt>
                <c:pt idx="225">
                  <c:v>375</c:v>
                </c:pt>
                <c:pt idx="226">
                  <c:v>376.67</c:v>
                </c:pt>
                <c:pt idx="227">
                  <c:v>378.33</c:v>
                </c:pt>
                <c:pt idx="228">
                  <c:v>380</c:v>
                </c:pt>
                <c:pt idx="229">
                  <c:v>381.67</c:v>
                </c:pt>
                <c:pt idx="230">
                  <c:v>383.33</c:v>
                </c:pt>
                <c:pt idx="231">
                  <c:v>385</c:v>
                </c:pt>
                <c:pt idx="232">
                  <c:v>386.67</c:v>
                </c:pt>
                <c:pt idx="233">
                  <c:v>388.33</c:v>
                </c:pt>
                <c:pt idx="234">
                  <c:v>390</c:v>
                </c:pt>
                <c:pt idx="235">
                  <c:v>391.67</c:v>
                </c:pt>
                <c:pt idx="236">
                  <c:v>393.33</c:v>
                </c:pt>
                <c:pt idx="237">
                  <c:v>395</c:v>
                </c:pt>
                <c:pt idx="238">
                  <c:v>396.67</c:v>
                </c:pt>
                <c:pt idx="239">
                  <c:v>398.33</c:v>
                </c:pt>
                <c:pt idx="240">
                  <c:v>400</c:v>
                </c:pt>
                <c:pt idx="241">
                  <c:v>401.67</c:v>
                </c:pt>
                <c:pt idx="242">
                  <c:v>403.33</c:v>
                </c:pt>
                <c:pt idx="243">
                  <c:v>405</c:v>
                </c:pt>
                <c:pt idx="244">
                  <c:v>406.67</c:v>
                </c:pt>
                <c:pt idx="245">
                  <c:v>408.33</c:v>
                </c:pt>
                <c:pt idx="246">
                  <c:v>410</c:v>
                </c:pt>
                <c:pt idx="247">
                  <c:v>411.67</c:v>
                </c:pt>
                <c:pt idx="248">
                  <c:v>413.33</c:v>
                </c:pt>
                <c:pt idx="249">
                  <c:v>415</c:v>
                </c:pt>
                <c:pt idx="250">
                  <c:v>416.67</c:v>
                </c:pt>
                <c:pt idx="251">
                  <c:v>418.33</c:v>
                </c:pt>
                <c:pt idx="252">
                  <c:v>420</c:v>
                </c:pt>
                <c:pt idx="253">
                  <c:v>421.67</c:v>
                </c:pt>
                <c:pt idx="254">
                  <c:v>423.33</c:v>
                </c:pt>
                <c:pt idx="255">
                  <c:v>425</c:v>
                </c:pt>
                <c:pt idx="256">
                  <c:v>426.67</c:v>
                </c:pt>
                <c:pt idx="257">
                  <c:v>428.33</c:v>
                </c:pt>
                <c:pt idx="258">
                  <c:v>430</c:v>
                </c:pt>
                <c:pt idx="259">
                  <c:v>431.67</c:v>
                </c:pt>
                <c:pt idx="260">
                  <c:v>433.33</c:v>
                </c:pt>
                <c:pt idx="261">
                  <c:v>435</c:v>
                </c:pt>
                <c:pt idx="262">
                  <c:v>436.67</c:v>
                </c:pt>
                <c:pt idx="263">
                  <c:v>438.33</c:v>
                </c:pt>
                <c:pt idx="264">
                  <c:v>440</c:v>
                </c:pt>
                <c:pt idx="265">
                  <c:v>441.67</c:v>
                </c:pt>
                <c:pt idx="266">
                  <c:v>443.33</c:v>
                </c:pt>
                <c:pt idx="267">
                  <c:v>445</c:v>
                </c:pt>
                <c:pt idx="268">
                  <c:v>446.67</c:v>
                </c:pt>
                <c:pt idx="269">
                  <c:v>448.33</c:v>
                </c:pt>
                <c:pt idx="270">
                  <c:v>450</c:v>
                </c:pt>
                <c:pt idx="271">
                  <c:v>451.67</c:v>
                </c:pt>
                <c:pt idx="272">
                  <c:v>453.33</c:v>
                </c:pt>
                <c:pt idx="273">
                  <c:v>455</c:v>
                </c:pt>
                <c:pt idx="274">
                  <c:v>456.67</c:v>
                </c:pt>
                <c:pt idx="275">
                  <c:v>458.33</c:v>
                </c:pt>
                <c:pt idx="276">
                  <c:v>460</c:v>
                </c:pt>
                <c:pt idx="277">
                  <c:v>461.67</c:v>
                </c:pt>
                <c:pt idx="278">
                  <c:v>463.33</c:v>
                </c:pt>
                <c:pt idx="279">
                  <c:v>465</c:v>
                </c:pt>
                <c:pt idx="280">
                  <c:v>466.67</c:v>
                </c:pt>
                <c:pt idx="281">
                  <c:v>468.33</c:v>
                </c:pt>
                <c:pt idx="282">
                  <c:v>470</c:v>
                </c:pt>
                <c:pt idx="283">
                  <c:v>471.67</c:v>
                </c:pt>
                <c:pt idx="284">
                  <c:v>473.33</c:v>
                </c:pt>
                <c:pt idx="285">
                  <c:v>475</c:v>
                </c:pt>
                <c:pt idx="286">
                  <c:v>476.67</c:v>
                </c:pt>
                <c:pt idx="287">
                  <c:v>478.33</c:v>
                </c:pt>
                <c:pt idx="288">
                  <c:v>480</c:v>
                </c:pt>
                <c:pt idx="289">
                  <c:v>481.67</c:v>
                </c:pt>
                <c:pt idx="290">
                  <c:v>483.33</c:v>
                </c:pt>
                <c:pt idx="291">
                  <c:v>485</c:v>
                </c:pt>
                <c:pt idx="292">
                  <c:v>486.67</c:v>
                </c:pt>
                <c:pt idx="293">
                  <c:v>488.33</c:v>
                </c:pt>
                <c:pt idx="294">
                  <c:v>490</c:v>
                </c:pt>
                <c:pt idx="295">
                  <c:v>491.67</c:v>
                </c:pt>
                <c:pt idx="296">
                  <c:v>493.33</c:v>
                </c:pt>
                <c:pt idx="297">
                  <c:v>495</c:v>
                </c:pt>
                <c:pt idx="298">
                  <c:v>496.67</c:v>
                </c:pt>
                <c:pt idx="299">
                  <c:v>498.33</c:v>
                </c:pt>
                <c:pt idx="300">
                  <c:v>500</c:v>
                </c:pt>
                <c:pt idx="301">
                  <c:v>501.67</c:v>
                </c:pt>
                <c:pt idx="302">
                  <c:v>503.33</c:v>
                </c:pt>
                <c:pt idx="303">
                  <c:v>505</c:v>
                </c:pt>
                <c:pt idx="304">
                  <c:v>506.67</c:v>
                </c:pt>
                <c:pt idx="305">
                  <c:v>508.33</c:v>
                </c:pt>
                <c:pt idx="306">
                  <c:v>510</c:v>
                </c:pt>
                <c:pt idx="307">
                  <c:v>511.67</c:v>
                </c:pt>
                <c:pt idx="308">
                  <c:v>513.32999999999947</c:v>
                </c:pt>
                <c:pt idx="309">
                  <c:v>515</c:v>
                </c:pt>
                <c:pt idx="310">
                  <c:v>516.66999999999996</c:v>
                </c:pt>
                <c:pt idx="311">
                  <c:v>518.32999999999947</c:v>
                </c:pt>
                <c:pt idx="312">
                  <c:v>520</c:v>
                </c:pt>
                <c:pt idx="313">
                  <c:v>521.66999999999996</c:v>
                </c:pt>
                <c:pt idx="314">
                  <c:v>523.32999999999947</c:v>
                </c:pt>
                <c:pt idx="315">
                  <c:v>525</c:v>
                </c:pt>
                <c:pt idx="316">
                  <c:v>526.66999999999996</c:v>
                </c:pt>
                <c:pt idx="317">
                  <c:v>528.32999999999947</c:v>
                </c:pt>
                <c:pt idx="318">
                  <c:v>530</c:v>
                </c:pt>
                <c:pt idx="319">
                  <c:v>531.66999999999996</c:v>
                </c:pt>
                <c:pt idx="320">
                  <c:v>533.32999999999947</c:v>
                </c:pt>
                <c:pt idx="321">
                  <c:v>535</c:v>
                </c:pt>
                <c:pt idx="322">
                  <c:v>536.66999999999996</c:v>
                </c:pt>
                <c:pt idx="323">
                  <c:v>538.32999999999947</c:v>
                </c:pt>
                <c:pt idx="324">
                  <c:v>540</c:v>
                </c:pt>
                <c:pt idx="325">
                  <c:v>541.66999999999996</c:v>
                </c:pt>
                <c:pt idx="326">
                  <c:v>543.32999999999947</c:v>
                </c:pt>
                <c:pt idx="327">
                  <c:v>545</c:v>
                </c:pt>
                <c:pt idx="328">
                  <c:v>546.66999999999996</c:v>
                </c:pt>
                <c:pt idx="329">
                  <c:v>548.32999999999947</c:v>
                </c:pt>
                <c:pt idx="330">
                  <c:v>550</c:v>
                </c:pt>
                <c:pt idx="331">
                  <c:v>551.66999999999996</c:v>
                </c:pt>
                <c:pt idx="332">
                  <c:v>553.32999999999947</c:v>
                </c:pt>
                <c:pt idx="333">
                  <c:v>555</c:v>
                </c:pt>
                <c:pt idx="334">
                  <c:v>556.66999999999996</c:v>
                </c:pt>
                <c:pt idx="335">
                  <c:v>558.32999999999947</c:v>
                </c:pt>
                <c:pt idx="336">
                  <c:v>560</c:v>
                </c:pt>
                <c:pt idx="337">
                  <c:v>561.66999999999996</c:v>
                </c:pt>
                <c:pt idx="338">
                  <c:v>563.32999999999947</c:v>
                </c:pt>
                <c:pt idx="339">
                  <c:v>565</c:v>
                </c:pt>
                <c:pt idx="340">
                  <c:v>566.66999999999996</c:v>
                </c:pt>
                <c:pt idx="341">
                  <c:v>568.32999999999947</c:v>
                </c:pt>
                <c:pt idx="342">
                  <c:v>570</c:v>
                </c:pt>
                <c:pt idx="343">
                  <c:v>571.66999999999996</c:v>
                </c:pt>
                <c:pt idx="344">
                  <c:v>573.32999999999947</c:v>
                </c:pt>
                <c:pt idx="345">
                  <c:v>575</c:v>
                </c:pt>
                <c:pt idx="346">
                  <c:v>576.66999999999996</c:v>
                </c:pt>
                <c:pt idx="347">
                  <c:v>578.32999999999947</c:v>
                </c:pt>
                <c:pt idx="348">
                  <c:v>580</c:v>
                </c:pt>
                <c:pt idx="349">
                  <c:v>581.66999999999996</c:v>
                </c:pt>
                <c:pt idx="350">
                  <c:v>583.32999999999947</c:v>
                </c:pt>
                <c:pt idx="351">
                  <c:v>585</c:v>
                </c:pt>
                <c:pt idx="352">
                  <c:v>586.66999999999996</c:v>
                </c:pt>
                <c:pt idx="353">
                  <c:v>588.32999999999947</c:v>
                </c:pt>
                <c:pt idx="354">
                  <c:v>590</c:v>
                </c:pt>
                <c:pt idx="355">
                  <c:v>591.66999999999996</c:v>
                </c:pt>
                <c:pt idx="356">
                  <c:v>593.32999999999947</c:v>
                </c:pt>
                <c:pt idx="357">
                  <c:v>595</c:v>
                </c:pt>
                <c:pt idx="358">
                  <c:v>596.66999999999996</c:v>
                </c:pt>
                <c:pt idx="359">
                  <c:v>598.32999999999947</c:v>
                </c:pt>
                <c:pt idx="360">
                  <c:v>600</c:v>
                </c:pt>
                <c:pt idx="361">
                  <c:v>601.66999999999996</c:v>
                </c:pt>
                <c:pt idx="362">
                  <c:v>603.32999999999947</c:v>
                </c:pt>
                <c:pt idx="363">
                  <c:v>605</c:v>
                </c:pt>
                <c:pt idx="364">
                  <c:v>606.66999999999996</c:v>
                </c:pt>
                <c:pt idx="365">
                  <c:v>608.32999999999947</c:v>
                </c:pt>
                <c:pt idx="366">
                  <c:v>610</c:v>
                </c:pt>
                <c:pt idx="367">
                  <c:v>611.66999999999996</c:v>
                </c:pt>
                <c:pt idx="368">
                  <c:v>613.32999999999947</c:v>
                </c:pt>
                <c:pt idx="369">
                  <c:v>615</c:v>
                </c:pt>
                <c:pt idx="370">
                  <c:v>616.66999999999996</c:v>
                </c:pt>
                <c:pt idx="371">
                  <c:v>618.32999999999947</c:v>
                </c:pt>
                <c:pt idx="372">
                  <c:v>620</c:v>
                </c:pt>
                <c:pt idx="373">
                  <c:v>621.66999999999996</c:v>
                </c:pt>
                <c:pt idx="374">
                  <c:v>623.32999999999947</c:v>
                </c:pt>
                <c:pt idx="375">
                  <c:v>625</c:v>
                </c:pt>
                <c:pt idx="376">
                  <c:v>626.66999999999996</c:v>
                </c:pt>
                <c:pt idx="377">
                  <c:v>628.32999999999947</c:v>
                </c:pt>
                <c:pt idx="378">
                  <c:v>630</c:v>
                </c:pt>
                <c:pt idx="379">
                  <c:v>631.66999999999996</c:v>
                </c:pt>
                <c:pt idx="380">
                  <c:v>633.32999999999947</c:v>
                </c:pt>
                <c:pt idx="381">
                  <c:v>635</c:v>
                </c:pt>
                <c:pt idx="382">
                  <c:v>636.66999999999996</c:v>
                </c:pt>
                <c:pt idx="383">
                  <c:v>638.32999999999947</c:v>
                </c:pt>
                <c:pt idx="384">
                  <c:v>640</c:v>
                </c:pt>
                <c:pt idx="385">
                  <c:v>641.66999999999996</c:v>
                </c:pt>
                <c:pt idx="386">
                  <c:v>643.32999999999947</c:v>
                </c:pt>
                <c:pt idx="387">
                  <c:v>645</c:v>
                </c:pt>
                <c:pt idx="388">
                  <c:v>646.66999999999996</c:v>
                </c:pt>
                <c:pt idx="389">
                  <c:v>648.32999999999947</c:v>
                </c:pt>
                <c:pt idx="390">
                  <c:v>650</c:v>
                </c:pt>
                <c:pt idx="391">
                  <c:v>651.66999999999996</c:v>
                </c:pt>
                <c:pt idx="392">
                  <c:v>653.32999999999947</c:v>
                </c:pt>
                <c:pt idx="393">
                  <c:v>655</c:v>
                </c:pt>
                <c:pt idx="394">
                  <c:v>656.67000000000053</c:v>
                </c:pt>
                <c:pt idx="395">
                  <c:v>658.32999999999947</c:v>
                </c:pt>
                <c:pt idx="396">
                  <c:v>660</c:v>
                </c:pt>
                <c:pt idx="397">
                  <c:v>661.67000000000053</c:v>
                </c:pt>
                <c:pt idx="398">
                  <c:v>663.32999999999947</c:v>
                </c:pt>
                <c:pt idx="399">
                  <c:v>665</c:v>
                </c:pt>
                <c:pt idx="400">
                  <c:v>666.67000000000053</c:v>
                </c:pt>
                <c:pt idx="401">
                  <c:v>668.32999999999947</c:v>
                </c:pt>
                <c:pt idx="402">
                  <c:v>670</c:v>
                </c:pt>
                <c:pt idx="403">
                  <c:v>671.67000000000053</c:v>
                </c:pt>
                <c:pt idx="404">
                  <c:v>673.32999999999947</c:v>
                </c:pt>
                <c:pt idx="405">
                  <c:v>675</c:v>
                </c:pt>
                <c:pt idx="406">
                  <c:v>676.67000000000053</c:v>
                </c:pt>
                <c:pt idx="407">
                  <c:v>678.32999999999947</c:v>
                </c:pt>
                <c:pt idx="408">
                  <c:v>680</c:v>
                </c:pt>
                <c:pt idx="409">
                  <c:v>681.67000000000053</c:v>
                </c:pt>
                <c:pt idx="410">
                  <c:v>683.32999999999947</c:v>
                </c:pt>
                <c:pt idx="411">
                  <c:v>685</c:v>
                </c:pt>
                <c:pt idx="412">
                  <c:v>686.67000000000053</c:v>
                </c:pt>
                <c:pt idx="413">
                  <c:v>688.32999999999947</c:v>
                </c:pt>
                <c:pt idx="414">
                  <c:v>690</c:v>
                </c:pt>
                <c:pt idx="415">
                  <c:v>691.67000000000053</c:v>
                </c:pt>
                <c:pt idx="416">
                  <c:v>693.32999999999947</c:v>
                </c:pt>
                <c:pt idx="417">
                  <c:v>695</c:v>
                </c:pt>
                <c:pt idx="418">
                  <c:v>696.67000000000053</c:v>
                </c:pt>
                <c:pt idx="419">
                  <c:v>698.32999999999947</c:v>
                </c:pt>
                <c:pt idx="420">
                  <c:v>700</c:v>
                </c:pt>
                <c:pt idx="421">
                  <c:v>701.67000000000053</c:v>
                </c:pt>
                <c:pt idx="422">
                  <c:v>703.32999999999947</c:v>
                </c:pt>
                <c:pt idx="423">
                  <c:v>705</c:v>
                </c:pt>
                <c:pt idx="424">
                  <c:v>706.67000000000053</c:v>
                </c:pt>
                <c:pt idx="425">
                  <c:v>708.32999999999947</c:v>
                </c:pt>
                <c:pt idx="426">
                  <c:v>710</c:v>
                </c:pt>
                <c:pt idx="427">
                  <c:v>711.67000000000053</c:v>
                </c:pt>
                <c:pt idx="428">
                  <c:v>713.32999999999947</c:v>
                </c:pt>
                <c:pt idx="429">
                  <c:v>715</c:v>
                </c:pt>
                <c:pt idx="430">
                  <c:v>716.67000000000053</c:v>
                </c:pt>
                <c:pt idx="431">
                  <c:v>718.32999999999947</c:v>
                </c:pt>
                <c:pt idx="432">
                  <c:v>720</c:v>
                </c:pt>
                <c:pt idx="433">
                  <c:v>721.67000000000053</c:v>
                </c:pt>
                <c:pt idx="434">
                  <c:v>723.32999999999947</c:v>
                </c:pt>
                <c:pt idx="435">
                  <c:v>725</c:v>
                </c:pt>
                <c:pt idx="436">
                  <c:v>726.67000000000053</c:v>
                </c:pt>
                <c:pt idx="437">
                  <c:v>728.32999999999947</c:v>
                </c:pt>
                <c:pt idx="438">
                  <c:v>730</c:v>
                </c:pt>
                <c:pt idx="439">
                  <c:v>731.67000000000053</c:v>
                </c:pt>
                <c:pt idx="440">
                  <c:v>733.32999999999947</c:v>
                </c:pt>
                <c:pt idx="441">
                  <c:v>735</c:v>
                </c:pt>
                <c:pt idx="442">
                  <c:v>736.67000000000053</c:v>
                </c:pt>
                <c:pt idx="443">
                  <c:v>738.32999999999947</c:v>
                </c:pt>
                <c:pt idx="444">
                  <c:v>740</c:v>
                </c:pt>
                <c:pt idx="445">
                  <c:v>741.67000000000053</c:v>
                </c:pt>
                <c:pt idx="446">
                  <c:v>743.32999999999947</c:v>
                </c:pt>
                <c:pt idx="447">
                  <c:v>745</c:v>
                </c:pt>
                <c:pt idx="448">
                  <c:v>746.67000000000053</c:v>
                </c:pt>
                <c:pt idx="449">
                  <c:v>748.32999999999947</c:v>
                </c:pt>
                <c:pt idx="450">
                  <c:v>750</c:v>
                </c:pt>
                <c:pt idx="451">
                  <c:v>751.67000000000053</c:v>
                </c:pt>
                <c:pt idx="452">
                  <c:v>753.32999999999947</c:v>
                </c:pt>
                <c:pt idx="453">
                  <c:v>755</c:v>
                </c:pt>
                <c:pt idx="454">
                  <c:v>756.67000000000053</c:v>
                </c:pt>
                <c:pt idx="455">
                  <c:v>758.32999999999947</c:v>
                </c:pt>
                <c:pt idx="456">
                  <c:v>760</c:v>
                </c:pt>
                <c:pt idx="457">
                  <c:v>761.67000000000053</c:v>
                </c:pt>
                <c:pt idx="458">
                  <c:v>763.32999999999947</c:v>
                </c:pt>
                <c:pt idx="459">
                  <c:v>765</c:v>
                </c:pt>
                <c:pt idx="460">
                  <c:v>766.67000000000053</c:v>
                </c:pt>
                <c:pt idx="461">
                  <c:v>768.32999999999947</c:v>
                </c:pt>
                <c:pt idx="462">
                  <c:v>770</c:v>
                </c:pt>
                <c:pt idx="463">
                  <c:v>771.67000000000053</c:v>
                </c:pt>
                <c:pt idx="464">
                  <c:v>773.32999999999947</c:v>
                </c:pt>
                <c:pt idx="465">
                  <c:v>775</c:v>
                </c:pt>
                <c:pt idx="466">
                  <c:v>776.67000000000053</c:v>
                </c:pt>
                <c:pt idx="467">
                  <c:v>778.32999999999947</c:v>
                </c:pt>
                <c:pt idx="468">
                  <c:v>780</c:v>
                </c:pt>
                <c:pt idx="469">
                  <c:v>781.67000000000053</c:v>
                </c:pt>
                <c:pt idx="470">
                  <c:v>783.32999999999947</c:v>
                </c:pt>
                <c:pt idx="471">
                  <c:v>785</c:v>
                </c:pt>
                <c:pt idx="472">
                  <c:v>786.67000000000053</c:v>
                </c:pt>
                <c:pt idx="473">
                  <c:v>788.32999999999947</c:v>
                </c:pt>
                <c:pt idx="474">
                  <c:v>790</c:v>
                </c:pt>
                <c:pt idx="475">
                  <c:v>791.67000000000053</c:v>
                </c:pt>
                <c:pt idx="476">
                  <c:v>793.32999999999947</c:v>
                </c:pt>
                <c:pt idx="477">
                  <c:v>795</c:v>
                </c:pt>
                <c:pt idx="478">
                  <c:v>796.67000000000053</c:v>
                </c:pt>
                <c:pt idx="479">
                  <c:v>798.32999999999947</c:v>
                </c:pt>
                <c:pt idx="480">
                  <c:v>800</c:v>
                </c:pt>
                <c:pt idx="481">
                  <c:v>801.67000000000053</c:v>
                </c:pt>
                <c:pt idx="482">
                  <c:v>803.32999999999947</c:v>
                </c:pt>
                <c:pt idx="483">
                  <c:v>805</c:v>
                </c:pt>
                <c:pt idx="484">
                  <c:v>806.67000000000053</c:v>
                </c:pt>
                <c:pt idx="485">
                  <c:v>808.32999999999947</c:v>
                </c:pt>
                <c:pt idx="486">
                  <c:v>810</c:v>
                </c:pt>
                <c:pt idx="487">
                  <c:v>811.67000000000053</c:v>
                </c:pt>
                <c:pt idx="488">
                  <c:v>813.32999999999947</c:v>
                </c:pt>
                <c:pt idx="489">
                  <c:v>815</c:v>
                </c:pt>
                <c:pt idx="490">
                  <c:v>816.67000000000053</c:v>
                </c:pt>
                <c:pt idx="491">
                  <c:v>818.32999999999947</c:v>
                </c:pt>
                <c:pt idx="492">
                  <c:v>820</c:v>
                </c:pt>
                <c:pt idx="493">
                  <c:v>821.67000000000053</c:v>
                </c:pt>
                <c:pt idx="494">
                  <c:v>823.32999999999947</c:v>
                </c:pt>
                <c:pt idx="495">
                  <c:v>825</c:v>
                </c:pt>
                <c:pt idx="496">
                  <c:v>826.67000000000053</c:v>
                </c:pt>
                <c:pt idx="497">
                  <c:v>828.32999999999947</c:v>
                </c:pt>
                <c:pt idx="498">
                  <c:v>830</c:v>
                </c:pt>
                <c:pt idx="499">
                  <c:v>831.67000000000053</c:v>
                </c:pt>
                <c:pt idx="500">
                  <c:v>833.32999999999947</c:v>
                </c:pt>
                <c:pt idx="501">
                  <c:v>835</c:v>
                </c:pt>
                <c:pt idx="502">
                  <c:v>836.67000000000053</c:v>
                </c:pt>
                <c:pt idx="503">
                  <c:v>838.32999999999947</c:v>
                </c:pt>
                <c:pt idx="504">
                  <c:v>840</c:v>
                </c:pt>
                <c:pt idx="505">
                  <c:v>841.67000000000053</c:v>
                </c:pt>
                <c:pt idx="506">
                  <c:v>843.32999999999947</c:v>
                </c:pt>
                <c:pt idx="507">
                  <c:v>845</c:v>
                </c:pt>
                <c:pt idx="508">
                  <c:v>846.67000000000053</c:v>
                </c:pt>
                <c:pt idx="509">
                  <c:v>848.32999999999947</c:v>
                </c:pt>
                <c:pt idx="510">
                  <c:v>850</c:v>
                </c:pt>
                <c:pt idx="511">
                  <c:v>851.67000000000053</c:v>
                </c:pt>
                <c:pt idx="512">
                  <c:v>853.32999999999947</c:v>
                </c:pt>
                <c:pt idx="513">
                  <c:v>855</c:v>
                </c:pt>
                <c:pt idx="514">
                  <c:v>856.67000000000053</c:v>
                </c:pt>
                <c:pt idx="515">
                  <c:v>858.32999999999947</c:v>
                </c:pt>
                <c:pt idx="516">
                  <c:v>860</c:v>
                </c:pt>
                <c:pt idx="517">
                  <c:v>861.67000000000053</c:v>
                </c:pt>
                <c:pt idx="518">
                  <c:v>863.32999999999947</c:v>
                </c:pt>
                <c:pt idx="519">
                  <c:v>865</c:v>
                </c:pt>
                <c:pt idx="520">
                  <c:v>866.67000000000053</c:v>
                </c:pt>
                <c:pt idx="521">
                  <c:v>868.32999999999947</c:v>
                </c:pt>
                <c:pt idx="522">
                  <c:v>870</c:v>
                </c:pt>
                <c:pt idx="523">
                  <c:v>871.67000000000053</c:v>
                </c:pt>
                <c:pt idx="524">
                  <c:v>873.32999999999947</c:v>
                </c:pt>
                <c:pt idx="525">
                  <c:v>875</c:v>
                </c:pt>
                <c:pt idx="526">
                  <c:v>876.67000000000053</c:v>
                </c:pt>
                <c:pt idx="527">
                  <c:v>878.32999999999947</c:v>
                </c:pt>
                <c:pt idx="528">
                  <c:v>880</c:v>
                </c:pt>
                <c:pt idx="529">
                  <c:v>881.67000000000053</c:v>
                </c:pt>
                <c:pt idx="530">
                  <c:v>883.32999999999947</c:v>
                </c:pt>
                <c:pt idx="531">
                  <c:v>885</c:v>
                </c:pt>
                <c:pt idx="532">
                  <c:v>886.67000000000053</c:v>
                </c:pt>
                <c:pt idx="533">
                  <c:v>888.32999999999947</c:v>
                </c:pt>
                <c:pt idx="534">
                  <c:v>890</c:v>
                </c:pt>
                <c:pt idx="535">
                  <c:v>891.67000000000053</c:v>
                </c:pt>
                <c:pt idx="536">
                  <c:v>893.32999999999947</c:v>
                </c:pt>
                <c:pt idx="537">
                  <c:v>895</c:v>
                </c:pt>
                <c:pt idx="538">
                  <c:v>896.67000000000053</c:v>
                </c:pt>
                <c:pt idx="539">
                  <c:v>898.32999999999947</c:v>
                </c:pt>
                <c:pt idx="540">
                  <c:v>900</c:v>
                </c:pt>
                <c:pt idx="541">
                  <c:v>901.67000000000053</c:v>
                </c:pt>
                <c:pt idx="542">
                  <c:v>903.32999999999947</c:v>
                </c:pt>
                <c:pt idx="543">
                  <c:v>905</c:v>
                </c:pt>
                <c:pt idx="544">
                  <c:v>906.67000000000053</c:v>
                </c:pt>
                <c:pt idx="545">
                  <c:v>908.32999999999947</c:v>
                </c:pt>
                <c:pt idx="546">
                  <c:v>910</c:v>
                </c:pt>
                <c:pt idx="547">
                  <c:v>911.67000000000053</c:v>
                </c:pt>
                <c:pt idx="548">
                  <c:v>913.32999999999947</c:v>
                </c:pt>
                <c:pt idx="549">
                  <c:v>915</c:v>
                </c:pt>
                <c:pt idx="550">
                  <c:v>916.67000000000053</c:v>
                </c:pt>
                <c:pt idx="551">
                  <c:v>918.32999999999947</c:v>
                </c:pt>
                <c:pt idx="552">
                  <c:v>920</c:v>
                </c:pt>
                <c:pt idx="553">
                  <c:v>921.67000000000053</c:v>
                </c:pt>
                <c:pt idx="554">
                  <c:v>923.32999999999947</c:v>
                </c:pt>
                <c:pt idx="555">
                  <c:v>925</c:v>
                </c:pt>
                <c:pt idx="556">
                  <c:v>926.67000000000053</c:v>
                </c:pt>
                <c:pt idx="557">
                  <c:v>928.32999999999947</c:v>
                </c:pt>
                <c:pt idx="558">
                  <c:v>930</c:v>
                </c:pt>
                <c:pt idx="559">
                  <c:v>931.67000000000053</c:v>
                </c:pt>
                <c:pt idx="560">
                  <c:v>933.32999999999947</c:v>
                </c:pt>
                <c:pt idx="561">
                  <c:v>935</c:v>
                </c:pt>
                <c:pt idx="562">
                  <c:v>936.67000000000053</c:v>
                </c:pt>
                <c:pt idx="563">
                  <c:v>938.32999999999947</c:v>
                </c:pt>
                <c:pt idx="564">
                  <c:v>940</c:v>
                </c:pt>
                <c:pt idx="565">
                  <c:v>941.67000000000053</c:v>
                </c:pt>
                <c:pt idx="566">
                  <c:v>943.32999999999947</c:v>
                </c:pt>
                <c:pt idx="567">
                  <c:v>945</c:v>
                </c:pt>
                <c:pt idx="568">
                  <c:v>946.67000000000053</c:v>
                </c:pt>
                <c:pt idx="569">
                  <c:v>948.32999999999947</c:v>
                </c:pt>
                <c:pt idx="570">
                  <c:v>950</c:v>
                </c:pt>
                <c:pt idx="571">
                  <c:v>951.67000000000053</c:v>
                </c:pt>
                <c:pt idx="572">
                  <c:v>953.32999999999947</c:v>
                </c:pt>
                <c:pt idx="573">
                  <c:v>955</c:v>
                </c:pt>
                <c:pt idx="574">
                  <c:v>956.67000000000053</c:v>
                </c:pt>
                <c:pt idx="575">
                  <c:v>958.32999999999947</c:v>
                </c:pt>
                <c:pt idx="576">
                  <c:v>960</c:v>
                </c:pt>
                <c:pt idx="577">
                  <c:v>961.67000000000053</c:v>
                </c:pt>
                <c:pt idx="578">
                  <c:v>963.32999999999947</c:v>
                </c:pt>
                <c:pt idx="579">
                  <c:v>965</c:v>
                </c:pt>
                <c:pt idx="580">
                  <c:v>966.67000000000053</c:v>
                </c:pt>
                <c:pt idx="581">
                  <c:v>968.32999999999947</c:v>
                </c:pt>
                <c:pt idx="582">
                  <c:v>970</c:v>
                </c:pt>
                <c:pt idx="583">
                  <c:v>971.67000000000053</c:v>
                </c:pt>
                <c:pt idx="584">
                  <c:v>973.32999999999947</c:v>
                </c:pt>
                <c:pt idx="585">
                  <c:v>975</c:v>
                </c:pt>
                <c:pt idx="586">
                  <c:v>976.67000000000053</c:v>
                </c:pt>
                <c:pt idx="587">
                  <c:v>978.32999999999947</c:v>
                </c:pt>
                <c:pt idx="588">
                  <c:v>980</c:v>
                </c:pt>
                <c:pt idx="589">
                  <c:v>981.67000000000053</c:v>
                </c:pt>
                <c:pt idx="590">
                  <c:v>983.32999999999947</c:v>
                </c:pt>
                <c:pt idx="591">
                  <c:v>985</c:v>
                </c:pt>
                <c:pt idx="592">
                  <c:v>986.67000000000053</c:v>
                </c:pt>
                <c:pt idx="593">
                  <c:v>988.32999999999947</c:v>
                </c:pt>
                <c:pt idx="594">
                  <c:v>990</c:v>
                </c:pt>
                <c:pt idx="595">
                  <c:v>991.67000000000053</c:v>
                </c:pt>
                <c:pt idx="596">
                  <c:v>993.32999999999947</c:v>
                </c:pt>
                <c:pt idx="597">
                  <c:v>995</c:v>
                </c:pt>
                <c:pt idx="598">
                  <c:v>996.67000000000053</c:v>
                </c:pt>
                <c:pt idx="599">
                  <c:v>998.32999999999947</c:v>
                </c:pt>
                <c:pt idx="600">
                  <c:v>1000</c:v>
                </c:pt>
                <c:pt idx="601">
                  <c:v>1001.6700000000005</c:v>
                </c:pt>
                <c:pt idx="602">
                  <c:v>1003.3299999999994</c:v>
                </c:pt>
                <c:pt idx="603">
                  <c:v>1005</c:v>
                </c:pt>
                <c:pt idx="604">
                  <c:v>1006.6700000000005</c:v>
                </c:pt>
                <c:pt idx="605">
                  <c:v>1008.3299999999994</c:v>
                </c:pt>
                <c:pt idx="606">
                  <c:v>1010</c:v>
                </c:pt>
                <c:pt idx="607">
                  <c:v>1011.6700000000005</c:v>
                </c:pt>
                <c:pt idx="608">
                  <c:v>1013.3299999999994</c:v>
                </c:pt>
                <c:pt idx="609">
                  <c:v>1015</c:v>
                </c:pt>
                <c:pt idx="610">
                  <c:v>1016.6700000000005</c:v>
                </c:pt>
                <c:pt idx="611">
                  <c:v>1018.3299999999994</c:v>
                </c:pt>
                <c:pt idx="612">
                  <c:v>1020</c:v>
                </c:pt>
                <c:pt idx="613">
                  <c:v>1021.6700000000005</c:v>
                </c:pt>
                <c:pt idx="614">
                  <c:v>1023.3299999999994</c:v>
                </c:pt>
                <c:pt idx="615">
                  <c:v>1025</c:v>
                </c:pt>
                <c:pt idx="616">
                  <c:v>1026.6699999999998</c:v>
                </c:pt>
                <c:pt idx="617">
                  <c:v>1028.33</c:v>
                </c:pt>
                <c:pt idx="618">
                  <c:v>1030</c:v>
                </c:pt>
                <c:pt idx="619">
                  <c:v>1031.6699999999998</c:v>
                </c:pt>
                <c:pt idx="620">
                  <c:v>1033.33</c:v>
                </c:pt>
                <c:pt idx="621">
                  <c:v>1035</c:v>
                </c:pt>
                <c:pt idx="622">
                  <c:v>1036.6699999999998</c:v>
                </c:pt>
                <c:pt idx="623">
                  <c:v>1038.33</c:v>
                </c:pt>
                <c:pt idx="624">
                  <c:v>1040</c:v>
                </c:pt>
                <c:pt idx="625">
                  <c:v>1041.6699999999998</c:v>
                </c:pt>
                <c:pt idx="626">
                  <c:v>1043.33</c:v>
                </c:pt>
                <c:pt idx="627">
                  <c:v>1045</c:v>
                </c:pt>
                <c:pt idx="628">
                  <c:v>1046.6699999999998</c:v>
                </c:pt>
                <c:pt idx="629">
                  <c:v>1048.33</c:v>
                </c:pt>
                <c:pt idx="630">
                  <c:v>1050</c:v>
                </c:pt>
                <c:pt idx="631">
                  <c:v>1051.6699999999998</c:v>
                </c:pt>
                <c:pt idx="632">
                  <c:v>1053.33</c:v>
                </c:pt>
                <c:pt idx="633">
                  <c:v>1055</c:v>
                </c:pt>
                <c:pt idx="634">
                  <c:v>1056.6699999999998</c:v>
                </c:pt>
                <c:pt idx="635">
                  <c:v>1058.33</c:v>
                </c:pt>
                <c:pt idx="636">
                  <c:v>1060</c:v>
                </c:pt>
                <c:pt idx="637">
                  <c:v>1061.6699999999998</c:v>
                </c:pt>
                <c:pt idx="638">
                  <c:v>1063.33</c:v>
                </c:pt>
                <c:pt idx="639">
                  <c:v>1065</c:v>
                </c:pt>
                <c:pt idx="640">
                  <c:v>1066.6699999999998</c:v>
                </c:pt>
                <c:pt idx="641">
                  <c:v>1068.33</c:v>
                </c:pt>
                <c:pt idx="642">
                  <c:v>1070</c:v>
                </c:pt>
                <c:pt idx="643">
                  <c:v>1071.6699999999998</c:v>
                </c:pt>
                <c:pt idx="644">
                  <c:v>1073.33</c:v>
                </c:pt>
                <c:pt idx="645">
                  <c:v>1075</c:v>
                </c:pt>
                <c:pt idx="646">
                  <c:v>1076.6699999999998</c:v>
                </c:pt>
                <c:pt idx="647">
                  <c:v>1078.33</c:v>
                </c:pt>
                <c:pt idx="648">
                  <c:v>1080</c:v>
                </c:pt>
                <c:pt idx="649">
                  <c:v>1081.6699999999998</c:v>
                </c:pt>
                <c:pt idx="650">
                  <c:v>1083.33</c:v>
                </c:pt>
                <c:pt idx="651">
                  <c:v>1085</c:v>
                </c:pt>
                <c:pt idx="652">
                  <c:v>1086.6699999999998</c:v>
                </c:pt>
                <c:pt idx="653">
                  <c:v>1088.33</c:v>
                </c:pt>
                <c:pt idx="654">
                  <c:v>1090</c:v>
                </c:pt>
                <c:pt idx="655">
                  <c:v>1091.6699999999998</c:v>
                </c:pt>
                <c:pt idx="656">
                  <c:v>1093.33</c:v>
                </c:pt>
                <c:pt idx="657">
                  <c:v>1095</c:v>
                </c:pt>
                <c:pt idx="658">
                  <c:v>1096.6699999999998</c:v>
                </c:pt>
                <c:pt idx="659">
                  <c:v>1098.33</c:v>
                </c:pt>
                <c:pt idx="660">
                  <c:v>1100</c:v>
                </c:pt>
                <c:pt idx="661">
                  <c:v>1101.6699999999998</c:v>
                </c:pt>
                <c:pt idx="662">
                  <c:v>1103.33</c:v>
                </c:pt>
                <c:pt idx="663">
                  <c:v>1105</c:v>
                </c:pt>
                <c:pt idx="664">
                  <c:v>1106.6699999999998</c:v>
                </c:pt>
                <c:pt idx="665">
                  <c:v>1108.33</c:v>
                </c:pt>
                <c:pt idx="666">
                  <c:v>1110</c:v>
                </c:pt>
                <c:pt idx="667">
                  <c:v>1111.6699999999998</c:v>
                </c:pt>
                <c:pt idx="668">
                  <c:v>1113.33</c:v>
                </c:pt>
                <c:pt idx="669">
                  <c:v>1115</c:v>
                </c:pt>
                <c:pt idx="670">
                  <c:v>1116.6699999999998</c:v>
                </c:pt>
                <c:pt idx="671">
                  <c:v>1118.33</c:v>
                </c:pt>
                <c:pt idx="672">
                  <c:v>1120</c:v>
                </c:pt>
                <c:pt idx="673">
                  <c:v>1121.6699999999998</c:v>
                </c:pt>
                <c:pt idx="674">
                  <c:v>1123.33</c:v>
                </c:pt>
                <c:pt idx="675">
                  <c:v>1125</c:v>
                </c:pt>
                <c:pt idx="676">
                  <c:v>1126.6699999999998</c:v>
                </c:pt>
                <c:pt idx="677">
                  <c:v>1128.33</c:v>
                </c:pt>
                <c:pt idx="678">
                  <c:v>1130</c:v>
                </c:pt>
                <c:pt idx="679">
                  <c:v>1131.6699999999998</c:v>
                </c:pt>
                <c:pt idx="680">
                  <c:v>1133.33</c:v>
                </c:pt>
                <c:pt idx="681">
                  <c:v>1135</c:v>
                </c:pt>
                <c:pt idx="682">
                  <c:v>1136.6699999999998</c:v>
                </c:pt>
                <c:pt idx="683">
                  <c:v>1138.33</c:v>
                </c:pt>
                <c:pt idx="684">
                  <c:v>1140</c:v>
                </c:pt>
                <c:pt idx="685">
                  <c:v>1141.6699999999998</c:v>
                </c:pt>
                <c:pt idx="686">
                  <c:v>1143.33</c:v>
                </c:pt>
                <c:pt idx="687">
                  <c:v>1145</c:v>
                </c:pt>
                <c:pt idx="688">
                  <c:v>1146.6699999999998</c:v>
                </c:pt>
                <c:pt idx="689">
                  <c:v>1148.33</c:v>
                </c:pt>
                <c:pt idx="690">
                  <c:v>1150</c:v>
                </c:pt>
                <c:pt idx="691">
                  <c:v>1151.6699999999998</c:v>
                </c:pt>
                <c:pt idx="692">
                  <c:v>1153.33</c:v>
                </c:pt>
                <c:pt idx="693">
                  <c:v>1155</c:v>
                </c:pt>
                <c:pt idx="694">
                  <c:v>1156.6699999999998</c:v>
                </c:pt>
                <c:pt idx="695">
                  <c:v>1158.33</c:v>
                </c:pt>
                <c:pt idx="696">
                  <c:v>1160</c:v>
                </c:pt>
                <c:pt idx="697">
                  <c:v>1161.6699999999998</c:v>
                </c:pt>
                <c:pt idx="698">
                  <c:v>1163.33</c:v>
                </c:pt>
                <c:pt idx="699">
                  <c:v>1165</c:v>
                </c:pt>
                <c:pt idx="700">
                  <c:v>1166.6699999999998</c:v>
                </c:pt>
                <c:pt idx="701">
                  <c:v>1168.33</c:v>
                </c:pt>
                <c:pt idx="702">
                  <c:v>1170</c:v>
                </c:pt>
                <c:pt idx="703">
                  <c:v>1171.6699999999998</c:v>
                </c:pt>
                <c:pt idx="704">
                  <c:v>1173.33</c:v>
                </c:pt>
                <c:pt idx="705">
                  <c:v>1175</c:v>
                </c:pt>
                <c:pt idx="706">
                  <c:v>1176.6699999999998</c:v>
                </c:pt>
                <c:pt idx="707">
                  <c:v>1178.33</c:v>
                </c:pt>
                <c:pt idx="708">
                  <c:v>1180</c:v>
                </c:pt>
                <c:pt idx="709">
                  <c:v>1181.6699999999998</c:v>
                </c:pt>
                <c:pt idx="710">
                  <c:v>1183.33</c:v>
                </c:pt>
                <c:pt idx="711">
                  <c:v>1185</c:v>
                </c:pt>
                <c:pt idx="712">
                  <c:v>1186.6699999999998</c:v>
                </c:pt>
                <c:pt idx="713">
                  <c:v>1188.33</c:v>
                </c:pt>
                <c:pt idx="714">
                  <c:v>1190</c:v>
                </c:pt>
                <c:pt idx="715">
                  <c:v>1191.6699999999998</c:v>
                </c:pt>
                <c:pt idx="716">
                  <c:v>1193.33</c:v>
                </c:pt>
                <c:pt idx="717">
                  <c:v>1195</c:v>
                </c:pt>
                <c:pt idx="718">
                  <c:v>1196.6699999999998</c:v>
                </c:pt>
                <c:pt idx="719">
                  <c:v>1198.33</c:v>
                </c:pt>
                <c:pt idx="720">
                  <c:v>1200</c:v>
                </c:pt>
                <c:pt idx="721">
                  <c:v>1201.6699999999998</c:v>
                </c:pt>
                <c:pt idx="722">
                  <c:v>1203.33</c:v>
                </c:pt>
                <c:pt idx="723">
                  <c:v>1205</c:v>
                </c:pt>
                <c:pt idx="724">
                  <c:v>1206.6699999999998</c:v>
                </c:pt>
                <c:pt idx="725">
                  <c:v>1208.33</c:v>
                </c:pt>
                <c:pt idx="726">
                  <c:v>1210</c:v>
                </c:pt>
                <c:pt idx="727">
                  <c:v>1211.6699999999998</c:v>
                </c:pt>
                <c:pt idx="728">
                  <c:v>1213.33</c:v>
                </c:pt>
                <c:pt idx="729">
                  <c:v>1215</c:v>
                </c:pt>
                <c:pt idx="730">
                  <c:v>1216.6699999999998</c:v>
                </c:pt>
                <c:pt idx="731">
                  <c:v>1218.33</c:v>
                </c:pt>
                <c:pt idx="732">
                  <c:v>1220</c:v>
                </c:pt>
                <c:pt idx="733">
                  <c:v>1221.6699999999998</c:v>
                </c:pt>
                <c:pt idx="734">
                  <c:v>1223.33</c:v>
                </c:pt>
                <c:pt idx="735">
                  <c:v>1225</c:v>
                </c:pt>
                <c:pt idx="736">
                  <c:v>1226.6699999999998</c:v>
                </c:pt>
                <c:pt idx="737">
                  <c:v>1228.33</c:v>
                </c:pt>
                <c:pt idx="738">
                  <c:v>1230</c:v>
                </c:pt>
                <c:pt idx="739">
                  <c:v>1231.6699999999998</c:v>
                </c:pt>
                <c:pt idx="740">
                  <c:v>1233.33</c:v>
                </c:pt>
                <c:pt idx="741">
                  <c:v>1235</c:v>
                </c:pt>
                <c:pt idx="742">
                  <c:v>1236.6699999999998</c:v>
                </c:pt>
                <c:pt idx="743">
                  <c:v>1238.33</c:v>
                </c:pt>
                <c:pt idx="744">
                  <c:v>1240</c:v>
                </c:pt>
                <c:pt idx="745">
                  <c:v>1241.6699999999998</c:v>
                </c:pt>
                <c:pt idx="746">
                  <c:v>1243.33</c:v>
                </c:pt>
                <c:pt idx="747">
                  <c:v>1245</c:v>
                </c:pt>
                <c:pt idx="748">
                  <c:v>1246.6699999999998</c:v>
                </c:pt>
                <c:pt idx="749">
                  <c:v>1248.33</c:v>
                </c:pt>
                <c:pt idx="750">
                  <c:v>1250</c:v>
                </c:pt>
                <c:pt idx="751">
                  <c:v>1251.6699999999998</c:v>
                </c:pt>
                <c:pt idx="752">
                  <c:v>1253.33</c:v>
                </c:pt>
                <c:pt idx="753">
                  <c:v>1255</c:v>
                </c:pt>
                <c:pt idx="754">
                  <c:v>1256.6699999999998</c:v>
                </c:pt>
                <c:pt idx="755">
                  <c:v>1258.33</c:v>
                </c:pt>
                <c:pt idx="756">
                  <c:v>1260</c:v>
                </c:pt>
                <c:pt idx="757">
                  <c:v>1261.6699999999998</c:v>
                </c:pt>
                <c:pt idx="758">
                  <c:v>1263.33</c:v>
                </c:pt>
                <c:pt idx="759">
                  <c:v>1265</c:v>
                </c:pt>
                <c:pt idx="760">
                  <c:v>1266.6699999999998</c:v>
                </c:pt>
                <c:pt idx="761">
                  <c:v>1268.33</c:v>
                </c:pt>
                <c:pt idx="762">
                  <c:v>1270</c:v>
                </c:pt>
                <c:pt idx="763">
                  <c:v>1271.6699999999998</c:v>
                </c:pt>
                <c:pt idx="764">
                  <c:v>1273.33</c:v>
                </c:pt>
                <c:pt idx="765">
                  <c:v>1275</c:v>
                </c:pt>
                <c:pt idx="766">
                  <c:v>1276.6699999999998</c:v>
                </c:pt>
                <c:pt idx="767">
                  <c:v>1278.33</c:v>
                </c:pt>
                <c:pt idx="768">
                  <c:v>1280</c:v>
                </c:pt>
                <c:pt idx="769">
                  <c:v>1281.6699999999998</c:v>
                </c:pt>
                <c:pt idx="770">
                  <c:v>1283.33</c:v>
                </c:pt>
                <c:pt idx="771">
                  <c:v>1285</c:v>
                </c:pt>
                <c:pt idx="772">
                  <c:v>1286.6699999999998</c:v>
                </c:pt>
                <c:pt idx="773">
                  <c:v>1288.33</c:v>
                </c:pt>
                <c:pt idx="774">
                  <c:v>1290</c:v>
                </c:pt>
                <c:pt idx="775">
                  <c:v>1291.6699999999998</c:v>
                </c:pt>
                <c:pt idx="776">
                  <c:v>1293.33</c:v>
                </c:pt>
                <c:pt idx="777">
                  <c:v>1295</c:v>
                </c:pt>
                <c:pt idx="778">
                  <c:v>1296.6699999999998</c:v>
                </c:pt>
                <c:pt idx="779">
                  <c:v>1298.33</c:v>
                </c:pt>
                <c:pt idx="780">
                  <c:v>1300</c:v>
                </c:pt>
                <c:pt idx="781">
                  <c:v>1301.6699999999998</c:v>
                </c:pt>
                <c:pt idx="782">
                  <c:v>1303.33</c:v>
                </c:pt>
                <c:pt idx="783">
                  <c:v>1305</c:v>
                </c:pt>
                <c:pt idx="784">
                  <c:v>1306.6699999999998</c:v>
                </c:pt>
                <c:pt idx="785">
                  <c:v>1308.33</c:v>
                </c:pt>
                <c:pt idx="786">
                  <c:v>1310</c:v>
                </c:pt>
                <c:pt idx="787">
                  <c:v>1311.6699999999998</c:v>
                </c:pt>
                <c:pt idx="788">
                  <c:v>1313.33</c:v>
                </c:pt>
                <c:pt idx="789">
                  <c:v>1315</c:v>
                </c:pt>
                <c:pt idx="790">
                  <c:v>1316.6699999999998</c:v>
                </c:pt>
                <c:pt idx="791">
                  <c:v>1318.33</c:v>
                </c:pt>
                <c:pt idx="792">
                  <c:v>1320</c:v>
                </c:pt>
                <c:pt idx="793">
                  <c:v>1321.6699999999998</c:v>
                </c:pt>
                <c:pt idx="794">
                  <c:v>1323.33</c:v>
                </c:pt>
                <c:pt idx="795">
                  <c:v>1325</c:v>
                </c:pt>
                <c:pt idx="796">
                  <c:v>1326.6699999999998</c:v>
                </c:pt>
                <c:pt idx="797">
                  <c:v>1328.33</c:v>
                </c:pt>
                <c:pt idx="798">
                  <c:v>1330</c:v>
                </c:pt>
                <c:pt idx="799">
                  <c:v>1331.6699999999998</c:v>
                </c:pt>
                <c:pt idx="800">
                  <c:v>1333.33</c:v>
                </c:pt>
                <c:pt idx="801">
                  <c:v>1335</c:v>
                </c:pt>
                <c:pt idx="802">
                  <c:v>1336.6699999999998</c:v>
                </c:pt>
                <c:pt idx="803">
                  <c:v>1338.33</c:v>
                </c:pt>
                <c:pt idx="804">
                  <c:v>1340</c:v>
                </c:pt>
                <c:pt idx="805">
                  <c:v>1341.6699999999998</c:v>
                </c:pt>
                <c:pt idx="806">
                  <c:v>1343.33</c:v>
                </c:pt>
                <c:pt idx="807">
                  <c:v>1345</c:v>
                </c:pt>
                <c:pt idx="808">
                  <c:v>1346.6699999999998</c:v>
                </c:pt>
                <c:pt idx="809">
                  <c:v>1348.33</c:v>
                </c:pt>
                <c:pt idx="810">
                  <c:v>1350</c:v>
                </c:pt>
                <c:pt idx="811">
                  <c:v>1351.6699999999998</c:v>
                </c:pt>
                <c:pt idx="812">
                  <c:v>1353.33</c:v>
                </c:pt>
                <c:pt idx="813">
                  <c:v>1355</c:v>
                </c:pt>
                <c:pt idx="814">
                  <c:v>1356.6699999999998</c:v>
                </c:pt>
                <c:pt idx="815">
                  <c:v>1358.33</c:v>
                </c:pt>
                <c:pt idx="816">
                  <c:v>1360</c:v>
                </c:pt>
                <c:pt idx="817">
                  <c:v>1361.6699999999998</c:v>
                </c:pt>
                <c:pt idx="818">
                  <c:v>1363.33</c:v>
                </c:pt>
                <c:pt idx="819">
                  <c:v>1365</c:v>
                </c:pt>
                <c:pt idx="820">
                  <c:v>1366.6699999999998</c:v>
                </c:pt>
                <c:pt idx="821">
                  <c:v>1368.33</c:v>
                </c:pt>
                <c:pt idx="822">
                  <c:v>1370</c:v>
                </c:pt>
                <c:pt idx="823">
                  <c:v>1371.6699999999998</c:v>
                </c:pt>
                <c:pt idx="824">
                  <c:v>1373.33</c:v>
                </c:pt>
                <c:pt idx="825">
                  <c:v>1375</c:v>
                </c:pt>
                <c:pt idx="826">
                  <c:v>1376.6699999999998</c:v>
                </c:pt>
                <c:pt idx="827">
                  <c:v>1378.33</c:v>
                </c:pt>
                <c:pt idx="828">
                  <c:v>1380</c:v>
                </c:pt>
                <c:pt idx="829">
                  <c:v>1381.6699999999998</c:v>
                </c:pt>
                <c:pt idx="830">
                  <c:v>1383.33</c:v>
                </c:pt>
                <c:pt idx="831">
                  <c:v>1385</c:v>
                </c:pt>
                <c:pt idx="832">
                  <c:v>1386.6699999999998</c:v>
                </c:pt>
                <c:pt idx="833">
                  <c:v>1388.33</c:v>
                </c:pt>
                <c:pt idx="834">
                  <c:v>1390</c:v>
                </c:pt>
                <c:pt idx="835">
                  <c:v>1391.6699999999998</c:v>
                </c:pt>
                <c:pt idx="836">
                  <c:v>1393.33</c:v>
                </c:pt>
                <c:pt idx="837">
                  <c:v>1395</c:v>
                </c:pt>
                <c:pt idx="838">
                  <c:v>1396.6699999999998</c:v>
                </c:pt>
                <c:pt idx="839">
                  <c:v>1398.33</c:v>
                </c:pt>
                <c:pt idx="840">
                  <c:v>1400</c:v>
                </c:pt>
              </c:numCache>
            </c:numRef>
          </c:xVal>
          <c:yVal>
            <c:numRef>
              <c:f>Munka2!$B$1:$B$841</c:f>
              <c:numCache>
                <c:formatCode>General</c:formatCode>
                <c:ptCount val="841"/>
                <c:pt idx="0">
                  <c:v>932.86999999999796</c:v>
                </c:pt>
                <c:pt idx="1">
                  <c:v>931.58999999999992</c:v>
                </c:pt>
                <c:pt idx="2">
                  <c:v>931.58999999999992</c:v>
                </c:pt>
                <c:pt idx="3">
                  <c:v>930.3</c:v>
                </c:pt>
                <c:pt idx="4">
                  <c:v>930.3</c:v>
                </c:pt>
                <c:pt idx="5">
                  <c:v>927.73</c:v>
                </c:pt>
                <c:pt idx="6">
                  <c:v>930.3</c:v>
                </c:pt>
                <c:pt idx="7">
                  <c:v>927.73</c:v>
                </c:pt>
                <c:pt idx="8">
                  <c:v>927.73</c:v>
                </c:pt>
                <c:pt idx="9">
                  <c:v>930.3</c:v>
                </c:pt>
                <c:pt idx="10">
                  <c:v>926.44999999999948</c:v>
                </c:pt>
                <c:pt idx="11">
                  <c:v>927.73</c:v>
                </c:pt>
                <c:pt idx="12">
                  <c:v>926.44999999999948</c:v>
                </c:pt>
                <c:pt idx="13">
                  <c:v>929.02</c:v>
                </c:pt>
                <c:pt idx="14">
                  <c:v>926.44999999999948</c:v>
                </c:pt>
                <c:pt idx="15">
                  <c:v>927.73</c:v>
                </c:pt>
                <c:pt idx="16">
                  <c:v>927.73</c:v>
                </c:pt>
                <c:pt idx="17">
                  <c:v>927.73</c:v>
                </c:pt>
                <c:pt idx="18">
                  <c:v>927.73</c:v>
                </c:pt>
                <c:pt idx="19">
                  <c:v>927.73</c:v>
                </c:pt>
                <c:pt idx="20">
                  <c:v>929.02</c:v>
                </c:pt>
                <c:pt idx="21">
                  <c:v>926.44999999999948</c:v>
                </c:pt>
                <c:pt idx="22">
                  <c:v>929.02</c:v>
                </c:pt>
                <c:pt idx="23">
                  <c:v>927.73</c:v>
                </c:pt>
                <c:pt idx="24">
                  <c:v>927.73</c:v>
                </c:pt>
                <c:pt idx="25">
                  <c:v>926.44999999999948</c:v>
                </c:pt>
                <c:pt idx="26">
                  <c:v>925.16000000000008</c:v>
                </c:pt>
                <c:pt idx="27">
                  <c:v>926.44999999999948</c:v>
                </c:pt>
                <c:pt idx="28">
                  <c:v>925.16000000000008</c:v>
                </c:pt>
                <c:pt idx="29">
                  <c:v>923.88000000000011</c:v>
                </c:pt>
                <c:pt idx="30">
                  <c:v>923.88000000000011</c:v>
                </c:pt>
                <c:pt idx="31">
                  <c:v>923.88000000000011</c:v>
                </c:pt>
                <c:pt idx="32">
                  <c:v>920.02</c:v>
                </c:pt>
                <c:pt idx="33">
                  <c:v>918.74</c:v>
                </c:pt>
                <c:pt idx="34">
                  <c:v>918.74</c:v>
                </c:pt>
                <c:pt idx="35">
                  <c:v>920.02</c:v>
                </c:pt>
                <c:pt idx="36">
                  <c:v>917.44999999999948</c:v>
                </c:pt>
                <c:pt idx="37">
                  <c:v>916.17000000000053</c:v>
                </c:pt>
                <c:pt idx="38">
                  <c:v>913.59999999999991</c:v>
                </c:pt>
                <c:pt idx="39">
                  <c:v>914.88000000000011</c:v>
                </c:pt>
                <c:pt idx="40">
                  <c:v>911.03</c:v>
                </c:pt>
                <c:pt idx="41">
                  <c:v>911.03</c:v>
                </c:pt>
                <c:pt idx="42">
                  <c:v>908.45999999999947</c:v>
                </c:pt>
                <c:pt idx="43">
                  <c:v>905.8900000000001</c:v>
                </c:pt>
                <c:pt idx="44">
                  <c:v>904.59999999999991</c:v>
                </c:pt>
                <c:pt idx="45">
                  <c:v>903.31999999999948</c:v>
                </c:pt>
                <c:pt idx="46">
                  <c:v>902.03</c:v>
                </c:pt>
                <c:pt idx="47">
                  <c:v>899.45999999999947</c:v>
                </c:pt>
                <c:pt idx="48">
                  <c:v>896.8900000000001</c:v>
                </c:pt>
                <c:pt idx="49">
                  <c:v>896.8900000000001</c:v>
                </c:pt>
                <c:pt idx="50">
                  <c:v>895.6099999999999</c:v>
                </c:pt>
                <c:pt idx="51">
                  <c:v>891.75</c:v>
                </c:pt>
                <c:pt idx="52">
                  <c:v>893.04</c:v>
                </c:pt>
                <c:pt idx="53">
                  <c:v>891.75</c:v>
                </c:pt>
                <c:pt idx="54">
                  <c:v>887.90000000000009</c:v>
                </c:pt>
                <c:pt idx="55">
                  <c:v>887.90000000000009</c:v>
                </c:pt>
                <c:pt idx="56">
                  <c:v>884.04</c:v>
                </c:pt>
                <c:pt idx="57">
                  <c:v>882.76</c:v>
                </c:pt>
                <c:pt idx="58">
                  <c:v>882.76</c:v>
                </c:pt>
                <c:pt idx="59">
                  <c:v>880.19</c:v>
                </c:pt>
                <c:pt idx="60">
                  <c:v>878.90000000000009</c:v>
                </c:pt>
                <c:pt idx="61">
                  <c:v>880.19</c:v>
                </c:pt>
                <c:pt idx="62">
                  <c:v>878.90000000000009</c:v>
                </c:pt>
                <c:pt idx="63">
                  <c:v>876.32999999999947</c:v>
                </c:pt>
                <c:pt idx="64">
                  <c:v>875.05</c:v>
                </c:pt>
                <c:pt idx="65">
                  <c:v>875.05</c:v>
                </c:pt>
                <c:pt idx="66">
                  <c:v>871.19</c:v>
                </c:pt>
                <c:pt idx="67">
                  <c:v>869.91000000000008</c:v>
                </c:pt>
                <c:pt idx="68">
                  <c:v>868.61999999999989</c:v>
                </c:pt>
                <c:pt idx="69">
                  <c:v>866.05</c:v>
                </c:pt>
                <c:pt idx="70">
                  <c:v>864.77000000000055</c:v>
                </c:pt>
                <c:pt idx="71">
                  <c:v>860.91000000000008</c:v>
                </c:pt>
                <c:pt idx="72">
                  <c:v>860.91000000000008</c:v>
                </c:pt>
                <c:pt idx="73">
                  <c:v>855.77000000000055</c:v>
                </c:pt>
                <c:pt idx="74">
                  <c:v>850.63000000000011</c:v>
                </c:pt>
                <c:pt idx="75">
                  <c:v>849.34999999999798</c:v>
                </c:pt>
                <c:pt idx="76">
                  <c:v>844.21</c:v>
                </c:pt>
                <c:pt idx="77">
                  <c:v>839.06999999999948</c:v>
                </c:pt>
                <c:pt idx="78">
                  <c:v>837.78000000000054</c:v>
                </c:pt>
                <c:pt idx="79">
                  <c:v>830.06999999999948</c:v>
                </c:pt>
                <c:pt idx="80">
                  <c:v>827.5</c:v>
                </c:pt>
                <c:pt idx="81">
                  <c:v>822.35999999999797</c:v>
                </c:pt>
                <c:pt idx="82">
                  <c:v>815.93999999999949</c:v>
                </c:pt>
                <c:pt idx="83">
                  <c:v>809.51</c:v>
                </c:pt>
                <c:pt idx="84">
                  <c:v>804.36999999999796</c:v>
                </c:pt>
                <c:pt idx="85">
                  <c:v>788.95999999999947</c:v>
                </c:pt>
                <c:pt idx="86">
                  <c:v>769.68000000000052</c:v>
                </c:pt>
                <c:pt idx="87">
                  <c:v>758.11999999999989</c:v>
                </c:pt>
                <c:pt idx="88">
                  <c:v>747.83999999999946</c:v>
                </c:pt>
                <c:pt idx="89">
                  <c:v>740.13000000000011</c:v>
                </c:pt>
                <c:pt idx="90">
                  <c:v>731.13000000000011</c:v>
                </c:pt>
                <c:pt idx="91">
                  <c:v>722.1400000000001</c:v>
                </c:pt>
                <c:pt idx="92">
                  <c:v>713.1400000000001</c:v>
                </c:pt>
                <c:pt idx="93">
                  <c:v>708</c:v>
                </c:pt>
                <c:pt idx="94">
                  <c:v>700.29000000000053</c:v>
                </c:pt>
                <c:pt idx="95">
                  <c:v>693.86999999999796</c:v>
                </c:pt>
                <c:pt idx="96">
                  <c:v>687.43999999999949</c:v>
                </c:pt>
                <c:pt idx="97">
                  <c:v>679.73</c:v>
                </c:pt>
                <c:pt idx="98">
                  <c:v>672.03</c:v>
                </c:pt>
                <c:pt idx="99">
                  <c:v>668.17000000000053</c:v>
                </c:pt>
                <c:pt idx="100">
                  <c:v>660.45999999999947</c:v>
                </c:pt>
                <c:pt idx="101">
                  <c:v>655.31999999999948</c:v>
                </c:pt>
                <c:pt idx="102">
                  <c:v>650.18000000000052</c:v>
                </c:pt>
                <c:pt idx="103">
                  <c:v>648.90000000000009</c:v>
                </c:pt>
                <c:pt idx="104">
                  <c:v>646.32999999999947</c:v>
                </c:pt>
                <c:pt idx="105">
                  <c:v>643.76</c:v>
                </c:pt>
                <c:pt idx="106">
                  <c:v>638.61999999999989</c:v>
                </c:pt>
                <c:pt idx="107">
                  <c:v>634.76</c:v>
                </c:pt>
                <c:pt idx="108">
                  <c:v>633.48</c:v>
                </c:pt>
                <c:pt idx="109">
                  <c:v>632.19000000000005</c:v>
                </c:pt>
                <c:pt idx="110">
                  <c:v>628.33999999999946</c:v>
                </c:pt>
                <c:pt idx="111">
                  <c:v>628.33999999999946</c:v>
                </c:pt>
                <c:pt idx="112">
                  <c:v>623.20000000000005</c:v>
                </c:pt>
                <c:pt idx="113">
                  <c:v>619.33999999999946</c:v>
                </c:pt>
                <c:pt idx="114">
                  <c:v>615.49</c:v>
                </c:pt>
                <c:pt idx="115">
                  <c:v>607.78000000000054</c:v>
                </c:pt>
                <c:pt idx="116">
                  <c:v>606.49</c:v>
                </c:pt>
                <c:pt idx="117">
                  <c:v>601.34999999999798</c:v>
                </c:pt>
                <c:pt idx="118">
                  <c:v>597.5</c:v>
                </c:pt>
                <c:pt idx="119">
                  <c:v>593.6400000000001</c:v>
                </c:pt>
                <c:pt idx="120">
                  <c:v>589.79000000000053</c:v>
                </c:pt>
                <c:pt idx="121">
                  <c:v>583.35999999999797</c:v>
                </c:pt>
                <c:pt idx="122">
                  <c:v>582.07999999999993</c:v>
                </c:pt>
                <c:pt idx="123">
                  <c:v>578.22</c:v>
                </c:pt>
                <c:pt idx="124">
                  <c:v>575.65000000000009</c:v>
                </c:pt>
                <c:pt idx="125">
                  <c:v>571.79999999999995</c:v>
                </c:pt>
                <c:pt idx="126">
                  <c:v>567.93999999999949</c:v>
                </c:pt>
                <c:pt idx="127">
                  <c:v>566.66000000000008</c:v>
                </c:pt>
                <c:pt idx="128">
                  <c:v>558.94999999999948</c:v>
                </c:pt>
                <c:pt idx="129">
                  <c:v>560.23</c:v>
                </c:pt>
                <c:pt idx="130">
                  <c:v>555.08999999999992</c:v>
                </c:pt>
                <c:pt idx="131">
                  <c:v>553.80999999999949</c:v>
                </c:pt>
                <c:pt idx="132">
                  <c:v>547.38000000000011</c:v>
                </c:pt>
                <c:pt idx="133">
                  <c:v>544.80999999999949</c:v>
                </c:pt>
                <c:pt idx="134">
                  <c:v>542.24</c:v>
                </c:pt>
                <c:pt idx="135">
                  <c:v>543.53</c:v>
                </c:pt>
                <c:pt idx="136">
                  <c:v>543.53</c:v>
                </c:pt>
                <c:pt idx="137">
                  <c:v>540.95999999999947</c:v>
                </c:pt>
                <c:pt idx="138">
                  <c:v>542.24</c:v>
                </c:pt>
                <c:pt idx="139">
                  <c:v>538.3900000000001</c:v>
                </c:pt>
                <c:pt idx="140">
                  <c:v>538.3900000000001</c:v>
                </c:pt>
                <c:pt idx="141">
                  <c:v>540.95999999999947</c:v>
                </c:pt>
                <c:pt idx="142">
                  <c:v>538.3900000000001</c:v>
                </c:pt>
                <c:pt idx="143">
                  <c:v>542.24</c:v>
                </c:pt>
                <c:pt idx="144">
                  <c:v>542.24</c:v>
                </c:pt>
                <c:pt idx="145">
                  <c:v>543.53</c:v>
                </c:pt>
                <c:pt idx="146">
                  <c:v>542.24</c:v>
                </c:pt>
                <c:pt idx="147">
                  <c:v>544.80999999999949</c:v>
                </c:pt>
                <c:pt idx="148">
                  <c:v>544.80999999999949</c:v>
                </c:pt>
                <c:pt idx="149">
                  <c:v>547.38000000000011</c:v>
                </c:pt>
                <c:pt idx="150">
                  <c:v>549.94999999999948</c:v>
                </c:pt>
                <c:pt idx="151">
                  <c:v>552.52</c:v>
                </c:pt>
                <c:pt idx="152">
                  <c:v>553.80999999999949</c:v>
                </c:pt>
                <c:pt idx="153">
                  <c:v>557.66000000000008</c:v>
                </c:pt>
                <c:pt idx="154">
                  <c:v>557.66000000000008</c:v>
                </c:pt>
                <c:pt idx="155">
                  <c:v>562.79999999999995</c:v>
                </c:pt>
                <c:pt idx="156">
                  <c:v>564.08999999999992</c:v>
                </c:pt>
                <c:pt idx="157">
                  <c:v>569.23</c:v>
                </c:pt>
                <c:pt idx="158">
                  <c:v>567.93999999999949</c:v>
                </c:pt>
                <c:pt idx="159">
                  <c:v>567.93999999999949</c:v>
                </c:pt>
                <c:pt idx="160">
                  <c:v>569.23</c:v>
                </c:pt>
                <c:pt idx="161">
                  <c:v>569.23</c:v>
                </c:pt>
                <c:pt idx="162">
                  <c:v>571.79999999999995</c:v>
                </c:pt>
                <c:pt idx="163">
                  <c:v>573.07999999999993</c:v>
                </c:pt>
                <c:pt idx="164">
                  <c:v>573.07999999999993</c:v>
                </c:pt>
                <c:pt idx="165">
                  <c:v>576.93999999999949</c:v>
                </c:pt>
                <c:pt idx="166">
                  <c:v>575.65000000000009</c:v>
                </c:pt>
                <c:pt idx="167">
                  <c:v>576.93999999999949</c:v>
                </c:pt>
                <c:pt idx="168">
                  <c:v>580.79000000000053</c:v>
                </c:pt>
                <c:pt idx="169">
                  <c:v>583.35999999999797</c:v>
                </c:pt>
                <c:pt idx="170">
                  <c:v>582.07999999999993</c:v>
                </c:pt>
                <c:pt idx="171">
                  <c:v>584.65000000000009</c:v>
                </c:pt>
                <c:pt idx="172">
                  <c:v>588.5</c:v>
                </c:pt>
                <c:pt idx="173">
                  <c:v>591.06999999999948</c:v>
                </c:pt>
                <c:pt idx="174">
                  <c:v>593.6400000000001</c:v>
                </c:pt>
                <c:pt idx="175">
                  <c:v>594.93000000000006</c:v>
                </c:pt>
                <c:pt idx="176">
                  <c:v>597.5</c:v>
                </c:pt>
                <c:pt idx="177">
                  <c:v>601.34999999999798</c:v>
                </c:pt>
                <c:pt idx="178">
                  <c:v>603.92000000000007</c:v>
                </c:pt>
                <c:pt idx="179">
                  <c:v>609.05999999999949</c:v>
                </c:pt>
                <c:pt idx="180">
                  <c:v>615.49</c:v>
                </c:pt>
                <c:pt idx="181">
                  <c:v>615.49</c:v>
                </c:pt>
                <c:pt idx="182">
                  <c:v>620.63000000000011</c:v>
                </c:pt>
                <c:pt idx="183">
                  <c:v>625.77000000000055</c:v>
                </c:pt>
                <c:pt idx="184">
                  <c:v>629.61999999999989</c:v>
                </c:pt>
                <c:pt idx="185">
                  <c:v>633.48</c:v>
                </c:pt>
                <c:pt idx="186">
                  <c:v>634.76</c:v>
                </c:pt>
                <c:pt idx="187">
                  <c:v>637.32999999999947</c:v>
                </c:pt>
                <c:pt idx="188">
                  <c:v>641.19000000000005</c:v>
                </c:pt>
                <c:pt idx="189">
                  <c:v>643.76</c:v>
                </c:pt>
                <c:pt idx="190">
                  <c:v>645.04</c:v>
                </c:pt>
                <c:pt idx="191">
                  <c:v>648.90000000000009</c:v>
                </c:pt>
                <c:pt idx="192">
                  <c:v>654.04</c:v>
                </c:pt>
                <c:pt idx="193">
                  <c:v>657.8900000000001</c:v>
                </c:pt>
                <c:pt idx="194">
                  <c:v>663.03</c:v>
                </c:pt>
                <c:pt idx="195">
                  <c:v>659.18000000000052</c:v>
                </c:pt>
                <c:pt idx="196">
                  <c:v>657.8900000000001</c:v>
                </c:pt>
                <c:pt idx="197">
                  <c:v>665.59999999999991</c:v>
                </c:pt>
                <c:pt idx="198">
                  <c:v>673.31</c:v>
                </c:pt>
                <c:pt idx="199">
                  <c:v>681.02</c:v>
                </c:pt>
                <c:pt idx="200">
                  <c:v>687.43999999999949</c:v>
                </c:pt>
                <c:pt idx="201">
                  <c:v>705.43000000000006</c:v>
                </c:pt>
                <c:pt idx="202">
                  <c:v>720.84999999999798</c:v>
                </c:pt>
                <c:pt idx="203">
                  <c:v>741.41000000000008</c:v>
                </c:pt>
                <c:pt idx="204">
                  <c:v>759.40000000000009</c:v>
                </c:pt>
                <c:pt idx="205">
                  <c:v>781.25</c:v>
                </c:pt>
                <c:pt idx="206">
                  <c:v>804.36999999999796</c:v>
                </c:pt>
                <c:pt idx="207">
                  <c:v>827.5</c:v>
                </c:pt>
                <c:pt idx="208">
                  <c:v>853.2</c:v>
                </c:pt>
                <c:pt idx="209">
                  <c:v>886.6099999999999</c:v>
                </c:pt>
                <c:pt idx="210">
                  <c:v>914.88000000000011</c:v>
                </c:pt>
                <c:pt idx="211">
                  <c:v>950.85999999999797</c:v>
                </c:pt>
                <c:pt idx="212">
                  <c:v>984.27000000000055</c:v>
                </c:pt>
                <c:pt idx="213">
                  <c:v>1016.39</c:v>
                </c:pt>
                <c:pt idx="214">
                  <c:v>1049.8</c:v>
                </c:pt>
                <c:pt idx="215">
                  <c:v>1088.3499999999999</c:v>
                </c:pt>
                <c:pt idx="216">
                  <c:v>1129.47</c:v>
                </c:pt>
                <c:pt idx="217">
                  <c:v>1171.8699999999999</c:v>
                </c:pt>
                <c:pt idx="218">
                  <c:v>1216.8399999999999</c:v>
                </c:pt>
                <c:pt idx="219">
                  <c:v>1257.96</c:v>
                </c:pt>
                <c:pt idx="220">
                  <c:v>1304.22</c:v>
                </c:pt>
                <c:pt idx="221">
                  <c:v>1355.62</c:v>
                </c:pt>
                <c:pt idx="222">
                  <c:v>1412.1599999999999</c:v>
                </c:pt>
                <c:pt idx="223">
                  <c:v>1472.55</c:v>
                </c:pt>
                <c:pt idx="224">
                  <c:v>1538.08</c:v>
                </c:pt>
                <c:pt idx="225">
                  <c:v>1607.47</c:v>
                </c:pt>
                <c:pt idx="226">
                  <c:v>1684.57</c:v>
                </c:pt>
                <c:pt idx="227">
                  <c:v>1769.37</c:v>
                </c:pt>
                <c:pt idx="228">
                  <c:v>1859.32</c:v>
                </c:pt>
                <c:pt idx="229">
                  <c:v>1950.55</c:v>
                </c:pt>
                <c:pt idx="230">
                  <c:v>2052.06</c:v>
                </c:pt>
                <c:pt idx="231">
                  <c:v>2156.14</c:v>
                </c:pt>
                <c:pt idx="232">
                  <c:v>2262.79</c:v>
                </c:pt>
                <c:pt idx="233">
                  <c:v>2373.3000000000002</c:v>
                </c:pt>
                <c:pt idx="234">
                  <c:v>2483.8100000000022</c:v>
                </c:pt>
                <c:pt idx="235">
                  <c:v>2599.4499999999998</c:v>
                </c:pt>
                <c:pt idx="236">
                  <c:v>2716.38</c:v>
                </c:pt>
                <c:pt idx="237">
                  <c:v>2828.17</c:v>
                </c:pt>
                <c:pt idx="238">
                  <c:v>2897.56</c:v>
                </c:pt>
                <c:pt idx="239">
                  <c:v>2939.96</c:v>
                </c:pt>
                <c:pt idx="240">
                  <c:v>2973.3700000000022</c:v>
                </c:pt>
                <c:pt idx="241">
                  <c:v>3009.3500000000022</c:v>
                </c:pt>
                <c:pt idx="242">
                  <c:v>3044.04</c:v>
                </c:pt>
                <c:pt idx="243">
                  <c:v>3082.59</c:v>
                </c:pt>
                <c:pt idx="244">
                  <c:v>3117.29</c:v>
                </c:pt>
                <c:pt idx="245">
                  <c:v>3151.98</c:v>
                </c:pt>
                <c:pt idx="246">
                  <c:v>3186.67</c:v>
                </c:pt>
                <c:pt idx="247">
                  <c:v>3221.3700000000022</c:v>
                </c:pt>
                <c:pt idx="248">
                  <c:v>3258.63</c:v>
                </c:pt>
                <c:pt idx="249">
                  <c:v>3288.1800000000003</c:v>
                </c:pt>
                <c:pt idx="250">
                  <c:v>3326.73</c:v>
                </c:pt>
                <c:pt idx="251">
                  <c:v>3357.5699999999997</c:v>
                </c:pt>
                <c:pt idx="252">
                  <c:v>3388.4100000000012</c:v>
                </c:pt>
                <c:pt idx="253">
                  <c:v>3416.6800000000003</c:v>
                </c:pt>
                <c:pt idx="254">
                  <c:v>3447.52</c:v>
                </c:pt>
                <c:pt idx="255">
                  <c:v>3477.0699999999997</c:v>
                </c:pt>
                <c:pt idx="256">
                  <c:v>3505.34</c:v>
                </c:pt>
                <c:pt idx="257">
                  <c:v>3531.04</c:v>
                </c:pt>
                <c:pt idx="258">
                  <c:v>3560.59</c:v>
                </c:pt>
                <c:pt idx="259">
                  <c:v>3581.15</c:v>
                </c:pt>
                <c:pt idx="260">
                  <c:v>3608.1400000000003</c:v>
                </c:pt>
                <c:pt idx="261">
                  <c:v>3629.98</c:v>
                </c:pt>
                <c:pt idx="262">
                  <c:v>3650.54</c:v>
                </c:pt>
                <c:pt idx="263">
                  <c:v>3668.5299999999997</c:v>
                </c:pt>
                <c:pt idx="264">
                  <c:v>3687.8</c:v>
                </c:pt>
                <c:pt idx="265">
                  <c:v>3703.2200000000003</c:v>
                </c:pt>
                <c:pt idx="266">
                  <c:v>3714.79</c:v>
                </c:pt>
                <c:pt idx="267">
                  <c:v>3727.6400000000003</c:v>
                </c:pt>
                <c:pt idx="268">
                  <c:v>3740.4900000000002</c:v>
                </c:pt>
                <c:pt idx="269">
                  <c:v>3746.9100000000012</c:v>
                </c:pt>
                <c:pt idx="270">
                  <c:v>3750.77</c:v>
                </c:pt>
                <c:pt idx="271">
                  <c:v>3753.34</c:v>
                </c:pt>
                <c:pt idx="272">
                  <c:v>3749.48</c:v>
                </c:pt>
                <c:pt idx="273">
                  <c:v>3749.48</c:v>
                </c:pt>
                <c:pt idx="274">
                  <c:v>3739.2</c:v>
                </c:pt>
                <c:pt idx="275">
                  <c:v>3734.06</c:v>
                </c:pt>
                <c:pt idx="276">
                  <c:v>3728.92</c:v>
                </c:pt>
                <c:pt idx="277">
                  <c:v>3718.6400000000003</c:v>
                </c:pt>
                <c:pt idx="278">
                  <c:v>3708.36</c:v>
                </c:pt>
                <c:pt idx="279">
                  <c:v>3705.79</c:v>
                </c:pt>
                <c:pt idx="280">
                  <c:v>3698.08</c:v>
                </c:pt>
                <c:pt idx="281">
                  <c:v>3691.66</c:v>
                </c:pt>
                <c:pt idx="282">
                  <c:v>3676.24</c:v>
                </c:pt>
                <c:pt idx="283">
                  <c:v>3662.1099999999997</c:v>
                </c:pt>
                <c:pt idx="284">
                  <c:v>3653.1099999999997</c:v>
                </c:pt>
                <c:pt idx="285">
                  <c:v>3640.2599999999998</c:v>
                </c:pt>
                <c:pt idx="286">
                  <c:v>3628.7</c:v>
                </c:pt>
                <c:pt idx="287">
                  <c:v>3614.56</c:v>
                </c:pt>
                <c:pt idx="288">
                  <c:v>3597.86</c:v>
                </c:pt>
                <c:pt idx="289">
                  <c:v>3583.7200000000003</c:v>
                </c:pt>
                <c:pt idx="290">
                  <c:v>3568.3</c:v>
                </c:pt>
                <c:pt idx="291">
                  <c:v>3552.88</c:v>
                </c:pt>
                <c:pt idx="292">
                  <c:v>3524.62</c:v>
                </c:pt>
                <c:pt idx="293">
                  <c:v>3406.4</c:v>
                </c:pt>
                <c:pt idx="294">
                  <c:v>3288.1800000000003</c:v>
                </c:pt>
                <c:pt idx="295">
                  <c:v>3167.4</c:v>
                </c:pt>
                <c:pt idx="296">
                  <c:v>3051.75</c:v>
                </c:pt>
                <c:pt idx="297">
                  <c:v>2928.4</c:v>
                </c:pt>
                <c:pt idx="298">
                  <c:v>2807.61</c:v>
                </c:pt>
                <c:pt idx="299">
                  <c:v>2685.54</c:v>
                </c:pt>
                <c:pt idx="300">
                  <c:v>2563.4700000000012</c:v>
                </c:pt>
                <c:pt idx="301">
                  <c:v>2432.4100000000012</c:v>
                </c:pt>
                <c:pt idx="302">
                  <c:v>2300.06</c:v>
                </c:pt>
                <c:pt idx="303">
                  <c:v>2166.42</c:v>
                </c:pt>
                <c:pt idx="304">
                  <c:v>2025.08</c:v>
                </c:pt>
                <c:pt idx="305">
                  <c:v>1876.02</c:v>
                </c:pt>
                <c:pt idx="306">
                  <c:v>1721.83</c:v>
                </c:pt>
                <c:pt idx="307">
                  <c:v>1563.78</c:v>
                </c:pt>
                <c:pt idx="308">
                  <c:v>1404.45</c:v>
                </c:pt>
                <c:pt idx="309">
                  <c:v>1243.83</c:v>
                </c:pt>
                <c:pt idx="310">
                  <c:v>1097.3399999999999</c:v>
                </c:pt>
                <c:pt idx="311">
                  <c:v>963.71</c:v>
                </c:pt>
                <c:pt idx="312">
                  <c:v>841.6400000000001</c:v>
                </c:pt>
                <c:pt idx="313">
                  <c:v>728.56</c:v>
                </c:pt>
                <c:pt idx="314">
                  <c:v>614.20000000000005</c:v>
                </c:pt>
                <c:pt idx="315">
                  <c:v>499.83999999999969</c:v>
                </c:pt>
                <c:pt idx="316">
                  <c:v>386.77</c:v>
                </c:pt>
                <c:pt idx="317">
                  <c:v>282.68000000000006</c:v>
                </c:pt>
                <c:pt idx="318">
                  <c:v>214.57999999999993</c:v>
                </c:pt>
                <c:pt idx="319">
                  <c:v>172.18000000000006</c:v>
                </c:pt>
                <c:pt idx="320">
                  <c:v>138.76999999999998</c:v>
                </c:pt>
                <c:pt idx="321">
                  <c:v>111.78999999999996</c:v>
                </c:pt>
                <c:pt idx="322">
                  <c:v>89.940000000000097</c:v>
                </c:pt>
                <c:pt idx="323">
                  <c:v>68.099999999999923</c:v>
                </c:pt>
                <c:pt idx="324">
                  <c:v>46.25</c:v>
                </c:pt>
                <c:pt idx="325">
                  <c:v>29.549999999999926</c:v>
                </c:pt>
                <c:pt idx="326">
                  <c:v>15.420000000000073</c:v>
                </c:pt>
                <c:pt idx="327">
                  <c:v>8.9900000000000091</c:v>
                </c:pt>
                <c:pt idx="328">
                  <c:v>2.5699999999999372</c:v>
                </c:pt>
                <c:pt idx="329">
                  <c:v>5.1400000000001</c:v>
                </c:pt>
                <c:pt idx="330">
                  <c:v>5.1400000000001</c:v>
                </c:pt>
                <c:pt idx="331">
                  <c:v>2.5699999999999372</c:v>
                </c:pt>
                <c:pt idx="332">
                  <c:v>3.8499999999999077</c:v>
                </c:pt>
                <c:pt idx="333">
                  <c:v>5.1400000000001</c:v>
                </c:pt>
                <c:pt idx="334">
                  <c:v>6.4200000000000728</c:v>
                </c:pt>
                <c:pt idx="335">
                  <c:v>2.5699999999999372</c:v>
                </c:pt>
                <c:pt idx="336">
                  <c:v>5.1400000000001</c:v>
                </c:pt>
                <c:pt idx="337">
                  <c:v>3.8499999999999077</c:v>
                </c:pt>
                <c:pt idx="338">
                  <c:v>6.4200000000000728</c:v>
                </c:pt>
                <c:pt idx="339">
                  <c:v>2.5699999999999372</c:v>
                </c:pt>
                <c:pt idx="340">
                  <c:v>5.1400000000001</c:v>
                </c:pt>
                <c:pt idx="341">
                  <c:v>2.5699999999999372</c:v>
                </c:pt>
                <c:pt idx="342">
                  <c:v>3.8499999999999077</c:v>
                </c:pt>
                <c:pt idx="343">
                  <c:v>5.1400000000001</c:v>
                </c:pt>
                <c:pt idx="344">
                  <c:v>3.8499999999999077</c:v>
                </c:pt>
                <c:pt idx="345">
                  <c:v>3.8499999999999077</c:v>
                </c:pt>
                <c:pt idx="346">
                  <c:v>3.8499999999999077</c:v>
                </c:pt>
                <c:pt idx="347">
                  <c:v>2.5699999999999372</c:v>
                </c:pt>
                <c:pt idx="348">
                  <c:v>3.8499999999999077</c:v>
                </c:pt>
                <c:pt idx="349">
                  <c:v>1.2799999999999538</c:v>
                </c:pt>
                <c:pt idx="350">
                  <c:v>3.8499999999999077</c:v>
                </c:pt>
                <c:pt idx="351">
                  <c:v>1.2799999999999538</c:v>
                </c:pt>
                <c:pt idx="352">
                  <c:v>3.8499999999999077</c:v>
                </c:pt>
                <c:pt idx="353">
                  <c:v>2.5699999999999372</c:v>
                </c:pt>
                <c:pt idx="354">
                  <c:v>1.2799999999999538</c:v>
                </c:pt>
                <c:pt idx="355">
                  <c:v>2.5699999999999372</c:v>
                </c:pt>
                <c:pt idx="356">
                  <c:v>1.2799999999999538</c:v>
                </c:pt>
                <c:pt idx="357">
                  <c:v>5.1400000000001</c:v>
                </c:pt>
                <c:pt idx="358">
                  <c:v>3.8499999999999077</c:v>
                </c:pt>
                <c:pt idx="359">
                  <c:v>2.5699999999999372</c:v>
                </c:pt>
                <c:pt idx="360">
                  <c:v>3.8499999999999077</c:v>
                </c:pt>
                <c:pt idx="361">
                  <c:v>1.2799999999999538</c:v>
                </c:pt>
                <c:pt idx="362">
                  <c:v>3.8499999999999077</c:v>
                </c:pt>
                <c:pt idx="363">
                  <c:v>1.2799999999999538</c:v>
                </c:pt>
                <c:pt idx="364">
                  <c:v>3.8499999999999077</c:v>
                </c:pt>
                <c:pt idx="365">
                  <c:v>2.5699999999999372</c:v>
                </c:pt>
                <c:pt idx="366">
                  <c:v>5.1400000000001</c:v>
                </c:pt>
                <c:pt idx="367">
                  <c:v>2.5699999999999372</c:v>
                </c:pt>
                <c:pt idx="368">
                  <c:v>5.1400000000001</c:v>
                </c:pt>
                <c:pt idx="369">
                  <c:v>3.8499999999999077</c:v>
                </c:pt>
                <c:pt idx="370">
                  <c:v>0</c:v>
                </c:pt>
                <c:pt idx="371">
                  <c:v>5.1400000000001</c:v>
                </c:pt>
                <c:pt idx="372">
                  <c:v>3.8499999999999077</c:v>
                </c:pt>
                <c:pt idx="373">
                  <c:v>3.8499999999999077</c:v>
                </c:pt>
                <c:pt idx="374">
                  <c:v>1.2799999999999538</c:v>
                </c:pt>
                <c:pt idx="375">
                  <c:v>3.8499999999999077</c:v>
                </c:pt>
                <c:pt idx="376">
                  <c:v>3.8499999999999077</c:v>
                </c:pt>
                <c:pt idx="377">
                  <c:v>3.8499999999999077</c:v>
                </c:pt>
                <c:pt idx="378">
                  <c:v>6.4200000000000728</c:v>
                </c:pt>
                <c:pt idx="379">
                  <c:v>3.8499999999999077</c:v>
                </c:pt>
                <c:pt idx="380">
                  <c:v>2.5699999999999372</c:v>
                </c:pt>
                <c:pt idx="381">
                  <c:v>2.5699999999999372</c:v>
                </c:pt>
                <c:pt idx="382">
                  <c:v>3.8499999999999077</c:v>
                </c:pt>
                <c:pt idx="383">
                  <c:v>6.4200000000000728</c:v>
                </c:pt>
                <c:pt idx="384">
                  <c:v>2.5699999999999372</c:v>
                </c:pt>
                <c:pt idx="385">
                  <c:v>3.8499999999999077</c:v>
                </c:pt>
                <c:pt idx="386">
                  <c:v>2.5699999999999372</c:v>
                </c:pt>
                <c:pt idx="387">
                  <c:v>5.1400000000001</c:v>
                </c:pt>
                <c:pt idx="388">
                  <c:v>3.8499999999999077</c:v>
                </c:pt>
                <c:pt idx="389">
                  <c:v>3.8499999999999077</c:v>
                </c:pt>
                <c:pt idx="390">
                  <c:v>2.5699999999999372</c:v>
                </c:pt>
                <c:pt idx="391">
                  <c:v>2.5699999999999372</c:v>
                </c:pt>
                <c:pt idx="392">
                  <c:v>1.2799999999999538</c:v>
                </c:pt>
                <c:pt idx="393">
                  <c:v>0</c:v>
                </c:pt>
                <c:pt idx="394">
                  <c:v>2.5699999999999372</c:v>
                </c:pt>
                <c:pt idx="395">
                  <c:v>1.2799999999999538</c:v>
                </c:pt>
                <c:pt idx="396">
                  <c:v>5.1400000000001</c:v>
                </c:pt>
                <c:pt idx="397">
                  <c:v>2.5699999999999372</c:v>
                </c:pt>
                <c:pt idx="398">
                  <c:v>3.8499999999999077</c:v>
                </c:pt>
                <c:pt idx="399">
                  <c:v>1.2799999999999538</c:v>
                </c:pt>
                <c:pt idx="400">
                  <c:v>3.8499999999999077</c:v>
                </c:pt>
                <c:pt idx="401">
                  <c:v>1.2799999999999538</c:v>
                </c:pt>
                <c:pt idx="402">
                  <c:v>3.8499999999999077</c:v>
                </c:pt>
                <c:pt idx="403">
                  <c:v>3.8499999999999077</c:v>
                </c:pt>
                <c:pt idx="404">
                  <c:v>1.2799999999999538</c:v>
                </c:pt>
                <c:pt idx="405">
                  <c:v>3.8499999999999077</c:v>
                </c:pt>
                <c:pt idx="406">
                  <c:v>3.8499999999999077</c:v>
                </c:pt>
                <c:pt idx="407">
                  <c:v>1.2799999999999538</c:v>
                </c:pt>
                <c:pt idx="408">
                  <c:v>1.2799999999999538</c:v>
                </c:pt>
                <c:pt idx="409">
                  <c:v>2.5699999999999372</c:v>
                </c:pt>
                <c:pt idx="410">
                  <c:v>1.2799999999999538</c:v>
                </c:pt>
                <c:pt idx="411">
                  <c:v>3.8499999999999077</c:v>
                </c:pt>
                <c:pt idx="412">
                  <c:v>1.2799999999999538</c:v>
                </c:pt>
                <c:pt idx="413">
                  <c:v>0</c:v>
                </c:pt>
                <c:pt idx="414">
                  <c:v>3.8499999999999077</c:v>
                </c:pt>
                <c:pt idx="415">
                  <c:v>3.8499999999999077</c:v>
                </c:pt>
                <c:pt idx="416">
                  <c:v>2.5699999999999372</c:v>
                </c:pt>
                <c:pt idx="417">
                  <c:v>1.2799999999999538</c:v>
                </c:pt>
                <c:pt idx="418">
                  <c:v>2.5699999999999372</c:v>
                </c:pt>
                <c:pt idx="419">
                  <c:v>1.2799999999999538</c:v>
                </c:pt>
                <c:pt idx="420">
                  <c:v>2.5699999999999372</c:v>
                </c:pt>
                <c:pt idx="421">
                  <c:v>2.5699999999999372</c:v>
                </c:pt>
                <c:pt idx="422">
                  <c:v>2.5699999999999372</c:v>
                </c:pt>
                <c:pt idx="423">
                  <c:v>2.5699999999999372</c:v>
                </c:pt>
                <c:pt idx="424">
                  <c:v>3.8499999999999077</c:v>
                </c:pt>
                <c:pt idx="425">
                  <c:v>2.5699999999999372</c:v>
                </c:pt>
                <c:pt idx="426">
                  <c:v>1.2799999999999538</c:v>
                </c:pt>
                <c:pt idx="427">
                  <c:v>5.1400000000001</c:v>
                </c:pt>
                <c:pt idx="428">
                  <c:v>1.2799999999999538</c:v>
                </c:pt>
                <c:pt idx="429">
                  <c:v>2.5699999999999372</c:v>
                </c:pt>
                <c:pt idx="430">
                  <c:v>2.5699999999999372</c:v>
                </c:pt>
                <c:pt idx="431">
                  <c:v>2.5699999999999372</c:v>
                </c:pt>
                <c:pt idx="432">
                  <c:v>2.5699999999999372</c:v>
                </c:pt>
                <c:pt idx="433">
                  <c:v>2.5699999999999372</c:v>
                </c:pt>
                <c:pt idx="434">
                  <c:v>2.5699999999999372</c:v>
                </c:pt>
                <c:pt idx="435">
                  <c:v>2.5699999999999372</c:v>
                </c:pt>
                <c:pt idx="436">
                  <c:v>2.5699999999999372</c:v>
                </c:pt>
                <c:pt idx="437">
                  <c:v>3.8499999999999077</c:v>
                </c:pt>
                <c:pt idx="438">
                  <c:v>1.2799999999999538</c:v>
                </c:pt>
                <c:pt idx="439">
                  <c:v>2.5699999999999372</c:v>
                </c:pt>
                <c:pt idx="440">
                  <c:v>3.8499999999999077</c:v>
                </c:pt>
                <c:pt idx="441">
                  <c:v>0</c:v>
                </c:pt>
                <c:pt idx="442">
                  <c:v>2.5699999999999372</c:v>
                </c:pt>
                <c:pt idx="443">
                  <c:v>2.5699999999999372</c:v>
                </c:pt>
                <c:pt idx="444">
                  <c:v>0</c:v>
                </c:pt>
                <c:pt idx="445">
                  <c:v>2.5699999999999372</c:v>
                </c:pt>
                <c:pt idx="446">
                  <c:v>0</c:v>
                </c:pt>
                <c:pt idx="447">
                  <c:v>1.2799999999999538</c:v>
                </c:pt>
                <c:pt idx="448">
                  <c:v>1.2799999999999538</c:v>
                </c:pt>
                <c:pt idx="449">
                  <c:v>0</c:v>
                </c:pt>
                <c:pt idx="450">
                  <c:v>5.1400000000001</c:v>
                </c:pt>
                <c:pt idx="451">
                  <c:v>2.5699999999999372</c:v>
                </c:pt>
                <c:pt idx="452">
                  <c:v>1.2799999999999538</c:v>
                </c:pt>
                <c:pt idx="453">
                  <c:v>3.8499999999999077</c:v>
                </c:pt>
                <c:pt idx="454">
                  <c:v>3.8499999999999077</c:v>
                </c:pt>
                <c:pt idx="455">
                  <c:v>2.5699999999999372</c:v>
                </c:pt>
                <c:pt idx="456">
                  <c:v>3.8499999999999077</c:v>
                </c:pt>
                <c:pt idx="457">
                  <c:v>1.2799999999999538</c:v>
                </c:pt>
                <c:pt idx="458">
                  <c:v>1.2799999999999538</c:v>
                </c:pt>
                <c:pt idx="459">
                  <c:v>3.8499999999999077</c:v>
                </c:pt>
                <c:pt idx="460">
                  <c:v>1.2799999999999538</c:v>
                </c:pt>
                <c:pt idx="461">
                  <c:v>2.5699999999999372</c:v>
                </c:pt>
                <c:pt idx="462">
                  <c:v>2.5699999999999372</c:v>
                </c:pt>
                <c:pt idx="463">
                  <c:v>3.8499999999999077</c:v>
                </c:pt>
                <c:pt idx="464">
                  <c:v>1.2799999999999538</c:v>
                </c:pt>
                <c:pt idx="465">
                  <c:v>2.5699999999999372</c:v>
                </c:pt>
                <c:pt idx="466">
                  <c:v>2.5699999999999372</c:v>
                </c:pt>
                <c:pt idx="467">
                  <c:v>1.2799999999999538</c:v>
                </c:pt>
                <c:pt idx="468">
                  <c:v>1.2799999999999538</c:v>
                </c:pt>
                <c:pt idx="469">
                  <c:v>2.5699999999999372</c:v>
                </c:pt>
                <c:pt idx="470">
                  <c:v>1.2799999999999538</c:v>
                </c:pt>
                <c:pt idx="471">
                  <c:v>1.2799999999999538</c:v>
                </c:pt>
                <c:pt idx="472">
                  <c:v>0</c:v>
                </c:pt>
                <c:pt idx="473">
                  <c:v>1.2799999999999538</c:v>
                </c:pt>
                <c:pt idx="474">
                  <c:v>3.8499999999999077</c:v>
                </c:pt>
                <c:pt idx="475">
                  <c:v>2.5699999999999372</c:v>
                </c:pt>
                <c:pt idx="476">
                  <c:v>2.5699999999999372</c:v>
                </c:pt>
                <c:pt idx="477">
                  <c:v>1.2799999999999538</c:v>
                </c:pt>
                <c:pt idx="478">
                  <c:v>1.2799999999999538</c:v>
                </c:pt>
                <c:pt idx="479">
                  <c:v>1.2799999999999538</c:v>
                </c:pt>
                <c:pt idx="480">
                  <c:v>3.8499999999999077</c:v>
                </c:pt>
                <c:pt idx="481">
                  <c:v>2.5699999999999372</c:v>
                </c:pt>
                <c:pt idx="482">
                  <c:v>1.2799999999999538</c:v>
                </c:pt>
                <c:pt idx="483">
                  <c:v>2.5699999999999372</c:v>
                </c:pt>
                <c:pt idx="484">
                  <c:v>1.2799999999999538</c:v>
                </c:pt>
                <c:pt idx="485">
                  <c:v>2.5699999999999372</c:v>
                </c:pt>
                <c:pt idx="486">
                  <c:v>0</c:v>
                </c:pt>
                <c:pt idx="487">
                  <c:v>3.8499999999999077</c:v>
                </c:pt>
                <c:pt idx="488">
                  <c:v>1.2799999999999538</c:v>
                </c:pt>
                <c:pt idx="489">
                  <c:v>1.2799999999999538</c:v>
                </c:pt>
                <c:pt idx="490">
                  <c:v>2.5699999999999372</c:v>
                </c:pt>
                <c:pt idx="491">
                  <c:v>1.2799999999999538</c:v>
                </c:pt>
                <c:pt idx="492">
                  <c:v>3.8499999999999077</c:v>
                </c:pt>
                <c:pt idx="493">
                  <c:v>1.2799999999999538</c:v>
                </c:pt>
                <c:pt idx="494">
                  <c:v>3.8499999999999077</c:v>
                </c:pt>
                <c:pt idx="495">
                  <c:v>2.5699999999999372</c:v>
                </c:pt>
                <c:pt idx="496">
                  <c:v>0</c:v>
                </c:pt>
                <c:pt idx="497">
                  <c:v>3.8499999999999077</c:v>
                </c:pt>
                <c:pt idx="498">
                  <c:v>2.5699999999999372</c:v>
                </c:pt>
                <c:pt idx="499">
                  <c:v>1.2799999999999538</c:v>
                </c:pt>
                <c:pt idx="500">
                  <c:v>3.8499999999999077</c:v>
                </c:pt>
                <c:pt idx="501">
                  <c:v>0</c:v>
                </c:pt>
                <c:pt idx="502">
                  <c:v>3.8499999999999077</c:v>
                </c:pt>
                <c:pt idx="503">
                  <c:v>1.2799999999999538</c:v>
                </c:pt>
                <c:pt idx="504">
                  <c:v>5.1400000000001</c:v>
                </c:pt>
                <c:pt idx="505">
                  <c:v>2.5699999999999372</c:v>
                </c:pt>
                <c:pt idx="506">
                  <c:v>2.5699999999999372</c:v>
                </c:pt>
                <c:pt idx="507">
                  <c:v>1.2799999999999538</c:v>
                </c:pt>
                <c:pt idx="508">
                  <c:v>1.2799999999999538</c:v>
                </c:pt>
                <c:pt idx="509">
                  <c:v>1.2799999999999538</c:v>
                </c:pt>
                <c:pt idx="510">
                  <c:v>1.2799999999999538</c:v>
                </c:pt>
                <c:pt idx="511">
                  <c:v>2.5699999999999372</c:v>
                </c:pt>
                <c:pt idx="512">
                  <c:v>1.2799999999999538</c:v>
                </c:pt>
                <c:pt idx="513">
                  <c:v>2.5699999999999372</c:v>
                </c:pt>
                <c:pt idx="514">
                  <c:v>2.5699999999999372</c:v>
                </c:pt>
                <c:pt idx="515">
                  <c:v>2.5699999999999372</c:v>
                </c:pt>
                <c:pt idx="516">
                  <c:v>3.8499999999999077</c:v>
                </c:pt>
                <c:pt idx="517">
                  <c:v>0</c:v>
                </c:pt>
                <c:pt idx="518">
                  <c:v>2.5699999999999372</c:v>
                </c:pt>
                <c:pt idx="519">
                  <c:v>2.5699999999999372</c:v>
                </c:pt>
                <c:pt idx="520">
                  <c:v>0</c:v>
                </c:pt>
                <c:pt idx="521">
                  <c:v>2.5699999999999372</c:v>
                </c:pt>
                <c:pt idx="522">
                  <c:v>3.8499999999999077</c:v>
                </c:pt>
                <c:pt idx="523">
                  <c:v>3.8499999999999077</c:v>
                </c:pt>
                <c:pt idx="524">
                  <c:v>0</c:v>
                </c:pt>
                <c:pt idx="525">
                  <c:v>1.2799999999999538</c:v>
                </c:pt>
                <c:pt idx="526">
                  <c:v>0</c:v>
                </c:pt>
                <c:pt idx="527">
                  <c:v>0</c:v>
                </c:pt>
                <c:pt idx="528">
                  <c:v>0</c:v>
                </c:pt>
                <c:pt idx="529">
                  <c:v>0</c:v>
                </c:pt>
                <c:pt idx="530">
                  <c:v>2.5699999999999372</c:v>
                </c:pt>
                <c:pt idx="531">
                  <c:v>1.2799999999999538</c:v>
                </c:pt>
                <c:pt idx="532">
                  <c:v>1.2799999999999538</c:v>
                </c:pt>
                <c:pt idx="533">
                  <c:v>1.2799999999999538</c:v>
                </c:pt>
                <c:pt idx="534">
                  <c:v>2.5699999999999372</c:v>
                </c:pt>
                <c:pt idx="535">
                  <c:v>3.8499999999999077</c:v>
                </c:pt>
                <c:pt idx="536">
                  <c:v>1.2799999999999538</c:v>
                </c:pt>
                <c:pt idx="537">
                  <c:v>1.2799999999999538</c:v>
                </c:pt>
                <c:pt idx="538">
                  <c:v>2.5699999999999372</c:v>
                </c:pt>
                <c:pt idx="539">
                  <c:v>0</c:v>
                </c:pt>
                <c:pt idx="540">
                  <c:v>1.2799999999999538</c:v>
                </c:pt>
                <c:pt idx="541">
                  <c:v>3.8499999999999077</c:v>
                </c:pt>
                <c:pt idx="542">
                  <c:v>1.2799999999999538</c:v>
                </c:pt>
                <c:pt idx="543">
                  <c:v>1.2799999999999538</c:v>
                </c:pt>
                <c:pt idx="544">
                  <c:v>0</c:v>
                </c:pt>
                <c:pt idx="545">
                  <c:v>1.2799999999999538</c:v>
                </c:pt>
                <c:pt idx="546">
                  <c:v>2.5699999999999372</c:v>
                </c:pt>
                <c:pt idx="547">
                  <c:v>2.5699999999999372</c:v>
                </c:pt>
                <c:pt idx="548">
                  <c:v>1.2799999999999538</c:v>
                </c:pt>
                <c:pt idx="549">
                  <c:v>1.2799999999999538</c:v>
                </c:pt>
                <c:pt idx="550">
                  <c:v>0</c:v>
                </c:pt>
                <c:pt idx="551">
                  <c:v>0</c:v>
                </c:pt>
                <c:pt idx="552">
                  <c:v>0</c:v>
                </c:pt>
                <c:pt idx="553">
                  <c:v>2.5699999999999372</c:v>
                </c:pt>
                <c:pt idx="554">
                  <c:v>1.2799999999999538</c:v>
                </c:pt>
                <c:pt idx="555">
                  <c:v>2.5699999999999372</c:v>
                </c:pt>
                <c:pt idx="556">
                  <c:v>0</c:v>
                </c:pt>
                <c:pt idx="557">
                  <c:v>2.5699999999999372</c:v>
                </c:pt>
                <c:pt idx="558">
                  <c:v>1.2799999999999538</c:v>
                </c:pt>
                <c:pt idx="559">
                  <c:v>0</c:v>
                </c:pt>
                <c:pt idx="560">
                  <c:v>0</c:v>
                </c:pt>
                <c:pt idx="561">
                  <c:v>0</c:v>
                </c:pt>
                <c:pt idx="562">
                  <c:v>1.2799999999999538</c:v>
                </c:pt>
                <c:pt idx="563">
                  <c:v>2.5699999999999372</c:v>
                </c:pt>
                <c:pt idx="564">
                  <c:v>1.2799999999999538</c:v>
                </c:pt>
                <c:pt idx="565">
                  <c:v>1.2799999999999538</c:v>
                </c:pt>
                <c:pt idx="566">
                  <c:v>1.2799999999999538</c:v>
                </c:pt>
                <c:pt idx="567">
                  <c:v>1.2799999999999538</c:v>
                </c:pt>
                <c:pt idx="568">
                  <c:v>1.2799999999999538</c:v>
                </c:pt>
                <c:pt idx="569">
                  <c:v>2.5699999999999372</c:v>
                </c:pt>
                <c:pt idx="570">
                  <c:v>1.2799999999999538</c:v>
                </c:pt>
                <c:pt idx="571">
                  <c:v>1.2799999999999538</c:v>
                </c:pt>
                <c:pt idx="572">
                  <c:v>1.2799999999999538</c:v>
                </c:pt>
                <c:pt idx="573">
                  <c:v>3.8499999999999077</c:v>
                </c:pt>
                <c:pt idx="574">
                  <c:v>1.2799999999999538</c:v>
                </c:pt>
                <c:pt idx="575">
                  <c:v>2.5699999999999372</c:v>
                </c:pt>
                <c:pt idx="576">
                  <c:v>1.2799999999999538</c:v>
                </c:pt>
                <c:pt idx="577">
                  <c:v>5.1400000000001</c:v>
                </c:pt>
                <c:pt idx="578">
                  <c:v>0</c:v>
                </c:pt>
                <c:pt idx="579">
                  <c:v>2.5699999999999372</c:v>
                </c:pt>
                <c:pt idx="580">
                  <c:v>2.5699999999999372</c:v>
                </c:pt>
                <c:pt idx="581">
                  <c:v>2.5699999999999372</c:v>
                </c:pt>
                <c:pt idx="582">
                  <c:v>3.8499999999999077</c:v>
                </c:pt>
                <c:pt idx="583">
                  <c:v>2.5699999999999372</c:v>
                </c:pt>
                <c:pt idx="584">
                  <c:v>1.2799999999999538</c:v>
                </c:pt>
                <c:pt idx="585">
                  <c:v>2.5699999999999372</c:v>
                </c:pt>
                <c:pt idx="586">
                  <c:v>1.2799999999999538</c:v>
                </c:pt>
                <c:pt idx="587">
                  <c:v>104.07999999999993</c:v>
                </c:pt>
                <c:pt idx="588">
                  <c:v>102.78999999999996</c:v>
                </c:pt>
                <c:pt idx="589">
                  <c:v>172.18000000000006</c:v>
                </c:pt>
                <c:pt idx="590">
                  <c:v>218.44000000000005</c:v>
                </c:pt>
                <c:pt idx="591">
                  <c:v>292.96000000000004</c:v>
                </c:pt>
                <c:pt idx="592">
                  <c:v>462.57999999999993</c:v>
                </c:pt>
                <c:pt idx="593">
                  <c:v>681.02</c:v>
                </c:pt>
                <c:pt idx="594">
                  <c:v>828.79000000000053</c:v>
                </c:pt>
                <c:pt idx="595">
                  <c:v>962.42</c:v>
                </c:pt>
                <c:pt idx="596">
                  <c:v>1138.46</c:v>
                </c:pt>
                <c:pt idx="597">
                  <c:v>1347.91</c:v>
                </c:pt>
                <c:pt idx="598">
                  <c:v>1553.5</c:v>
                </c:pt>
                <c:pt idx="599">
                  <c:v>1774.51</c:v>
                </c:pt>
                <c:pt idx="600">
                  <c:v>2120.16</c:v>
                </c:pt>
                <c:pt idx="601">
                  <c:v>2593.0299999999997</c:v>
                </c:pt>
                <c:pt idx="602">
                  <c:v>2788.34</c:v>
                </c:pt>
                <c:pt idx="603">
                  <c:v>2939.96</c:v>
                </c:pt>
                <c:pt idx="604">
                  <c:v>2999.07</c:v>
                </c:pt>
                <c:pt idx="605">
                  <c:v>2997.79</c:v>
                </c:pt>
                <c:pt idx="606">
                  <c:v>2988.79</c:v>
                </c:pt>
                <c:pt idx="607">
                  <c:v>3011.92</c:v>
                </c:pt>
                <c:pt idx="608">
                  <c:v>3065.8900000000012</c:v>
                </c:pt>
                <c:pt idx="609">
                  <c:v>3123.71</c:v>
                </c:pt>
                <c:pt idx="610">
                  <c:v>3175.1099999999997</c:v>
                </c:pt>
                <c:pt idx="611">
                  <c:v>3103.15</c:v>
                </c:pt>
                <c:pt idx="612">
                  <c:v>3078.74</c:v>
                </c:pt>
                <c:pt idx="613">
                  <c:v>3139.13</c:v>
                </c:pt>
                <c:pt idx="614">
                  <c:v>3212.3700000000022</c:v>
                </c:pt>
                <c:pt idx="615">
                  <c:v>3304.8900000000012</c:v>
                </c:pt>
                <c:pt idx="616">
                  <c:v>3325.4500000000012</c:v>
                </c:pt>
                <c:pt idx="617">
                  <c:v>3365.2799999999997</c:v>
                </c:pt>
                <c:pt idx="618">
                  <c:v>3403.8300000000022</c:v>
                </c:pt>
                <c:pt idx="619">
                  <c:v>3430.8100000000022</c:v>
                </c:pt>
                <c:pt idx="620">
                  <c:v>3442.38</c:v>
                </c:pt>
                <c:pt idx="621">
                  <c:v>3457.8</c:v>
                </c:pt>
                <c:pt idx="622">
                  <c:v>3477.0699999999997</c:v>
                </c:pt>
                <c:pt idx="623">
                  <c:v>3493.7799999999997</c:v>
                </c:pt>
                <c:pt idx="624">
                  <c:v>3504.06</c:v>
                </c:pt>
                <c:pt idx="625">
                  <c:v>3513.05</c:v>
                </c:pt>
                <c:pt idx="626">
                  <c:v>3525.9</c:v>
                </c:pt>
                <c:pt idx="627">
                  <c:v>3533.6099999999997</c:v>
                </c:pt>
                <c:pt idx="628">
                  <c:v>3542.6</c:v>
                </c:pt>
                <c:pt idx="629">
                  <c:v>3555.4500000000012</c:v>
                </c:pt>
                <c:pt idx="630">
                  <c:v>3567.02</c:v>
                </c:pt>
                <c:pt idx="631">
                  <c:v>3578.58</c:v>
                </c:pt>
                <c:pt idx="632">
                  <c:v>3587.58</c:v>
                </c:pt>
                <c:pt idx="633">
                  <c:v>3596.5699999999997</c:v>
                </c:pt>
                <c:pt idx="634">
                  <c:v>3609.42</c:v>
                </c:pt>
                <c:pt idx="635">
                  <c:v>3628.7</c:v>
                </c:pt>
                <c:pt idx="636">
                  <c:v>3640.2599999999998</c:v>
                </c:pt>
                <c:pt idx="637">
                  <c:v>3654.4</c:v>
                </c:pt>
                <c:pt idx="638">
                  <c:v>3665.96</c:v>
                </c:pt>
                <c:pt idx="639">
                  <c:v>3678.8100000000022</c:v>
                </c:pt>
                <c:pt idx="640">
                  <c:v>3689.09</c:v>
                </c:pt>
                <c:pt idx="641">
                  <c:v>3700.65</c:v>
                </c:pt>
                <c:pt idx="642">
                  <c:v>3705.79</c:v>
                </c:pt>
                <c:pt idx="643">
                  <c:v>3709.65</c:v>
                </c:pt>
                <c:pt idx="644">
                  <c:v>3717.36</c:v>
                </c:pt>
                <c:pt idx="645">
                  <c:v>3722.5</c:v>
                </c:pt>
                <c:pt idx="646">
                  <c:v>3723.7799999999997</c:v>
                </c:pt>
                <c:pt idx="647">
                  <c:v>3725.0699999999997</c:v>
                </c:pt>
                <c:pt idx="648">
                  <c:v>3722.5</c:v>
                </c:pt>
                <c:pt idx="649">
                  <c:v>3725.0699999999997</c:v>
                </c:pt>
                <c:pt idx="650">
                  <c:v>3726.3500000000022</c:v>
                </c:pt>
                <c:pt idx="651">
                  <c:v>3719.9300000000012</c:v>
                </c:pt>
                <c:pt idx="652">
                  <c:v>3721.21</c:v>
                </c:pt>
                <c:pt idx="653">
                  <c:v>3714.79</c:v>
                </c:pt>
                <c:pt idx="654">
                  <c:v>3713.5</c:v>
                </c:pt>
                <c:pt idx="655">
                  <c:v>3708.36</c:v>
                </c:pt>
                <c:pt idx="656">
                  <c:v>3698.08</c:v>
                </c:pt>
                <c:pt idx="657">
                  <c:v>3691.66</c:v>
                </c:pt>
                <c:pt idx="658">
                  <c:v>3686.52</c:v>
                </c:pt>
                <c:pt idx="659">
                  <c:v>3676.24</c:v>
                </c:pt>
                <c:pt idx="660">
                  <c:v>3622.27</c:v>
                </c:pt>
                <c:pt idx="661">
                  <c:v>3552.88</c:v>
                </c:pt>
                <c:pt idx="662">
                  <c:v>3492.4900000000002</c:v>
                </c:pt>
                <c:pt idx="663">
                  <c:v>3430.8100000000022</c:v>
                </c:pt>
                <c:pt idx="664">
                  <c:v>3364</c:v>
                </c:pt>
                <c:pt idx="665">
                  <c:v>3292.04</c:v>
                </c:pt>
                <c:pt idx="666">
                  <c:v>3217.51</c:v>
                </c:pt>
                <c:pt idx="667">
                  <c:v>3148.13</c:v>
                </c:pt>
                <c:pt idx="668">
                  <c:v>3073.6</c:v>
                </c:pt>
                <c:pt idx="669">
                  <c:v>2997.79</c:v>
                </c:pt>
                <c:pt idx="670">
                  <c:v>2920.69</c:v>
                </c:pt>
                <c:pt idx="671">
                  <c:v>2842.3100000000022</c:v>
                </c:pt>
                <c:pt idx="672">
                  <c:v>2769.06</c:v>
                </c:pt>
                <c:pt idx="673">
                  <c:v>2695.82</c:v>
                </c:pt>
                <c:pt idx="674">
                  <c:v>2616.16</c:v>
                </c:pt>
                <c:pt idx="675">
                  <c:v>2539.06</c:v>
                </c:pt>
                <c:pt idx="676">
                  <c:v>2463.25</c:v>
                </c:pt>
                <c:pt idx="677">
                  <c:v>2384.86</c:v>
                </c:pt>
                <c:pt idx="678">
                  <c:v>2312.9100000000012</c:v>
                </c:pt>
                <c:pt idx="679">
                  <c:v>2238.38</c:v>
                </c:pt>
                <c:pt idx="680">
                  <c:v>2165.14</c:v>
                </c:pt>
                <c:pt idx="681">
                  <c:v>2089.3300000000022</c:v>
                </c:pt>
                <c:pt idx="682">
                  <c:v>2014.8</c:v>
                </c:pt>
                <c:pt idx="683">
                  <c:v>1944.1299999999999</c:v>
                </c:pt>
                <c:pt idx="684">
                  <c:v>1874.74</c:v>
                </c:pt>
                <c:pt idx="685">
                  <c:v>1805.35</c:v>
                </c:pt>
                <c:pt idx="686">
                  <c:v>1735.96</c:v>
                </c:pt>
                <c:pt idx="687">
                  <c:v>1667.86</c:v>
                </c:pt>
                <c:pt idx="688">
                  <c:v>1603.61</c:v>
                </c:pt>
                <c:pt idx="689">
                  <c:v>1541.94</c:v>
                </c:pt>
                <c:pt idx="690">
                  <c:v>1478.97</c:v>
                </c:pt>
                <c:pt idx="691">
                  <c:v>1416.01</c:v>
                </c:pt>
                <c:pt idx="692">
                  <c:v>1358.1899999999998</c:v>
                </c:pt>
                <c:pt idx="693">
                  <c:v>1301.6499999999999</c:v>
                </c:pt>
                <c:pt idx="694">
                  <c:v>1246.4000000000001</c:v>
                </c:pt>
                <c:pt idx="695">
                  <c:v>1195</c:v>
                </c:pt>
                <c:pt idx="696">
                  <c:v>1142.3200000000002</c:v>
                </c:pt>
                <c:pt idx="697">
                  <c:v>1092.2</c:v>
                </c:pt>
                <c:pt idx="698">
                  <c:v>1040.81</c:v>
                </c:pt>
                <c:pt idx="699">
                  <c:v>995.82999999999947</c:v>
                </c:pt>
                <c:pt idx="700">
                  <c:v>947</c:v>
                </c:pt>
                <c:pt idx="701">
                  <c:v>904.59999999999991</c:v>
                </c:pt>
                <c:pt idx="702">
                  <c:v>860.91000000000008</c:v>
                </c:pt>
                <c:pt idx="703">
                  <c:v>822.35999999999797</c:v>
                </c:pt>
                <c:pt idx="704">
                  <c:v>786.3900000000001</c:v>
                </c:pt>
                <c:pt idx="705">
                  <c:v>749.11999999999989</c:v>
                </c:pt>
                <c:pt idx="706">
                  <c:v>714.43000000000006</c:v>
                </c:pt>
                <c:pt idx="707">
                  <c:v>682.3</c:v>
                </c:pt>
                <c:pt idx="708">
                  <c:v>654.04</c:v>
                </c:pt>
                <c:pt idx="709">
                  <c:v>627.04999999999939</c:v>
                </c:pt>
                <c:pt idx="710">
                  <c:v>600.06999999999948</c:v>
                </c:pt>
                <c:pt idx="711">
                  <c:v>573.07999999999993</c:v>
                </c:pt>
                <c:pt idx="712">
                  <c:v>548.67000000000053</c:v>
                </c:pt>
                <c:pt idx="713">
                  <c:v>529.40000000000009</c:v>
                </c:pt>
                <c:pt idx="714">
                  <c:v>503.70000000000005</c:v>
                </c:pt>
                <c:pt idx="715">
                  <c:v>483.14000000000038</c:v>
                </c:pt>
                <c:pt idx="716">
                  <c:v>461.28999999999894</c:v>
                </c:pt>
                <c:pt idx="717">
                  <c:v>439.45000000000005</c:v>
                </c:pt>
                <c:pt idx="718">
                  <c:v>416.31999999999994</c:v>
                </c:pt>
                <c:pt idx="719">
                  <c:v>399.61999999999989</c:v>
                </c:pt>
                <c:pt idx="720">
                  <c:v>377.77</c:v>
                </c:pt>
                <c:pt idx="721">
                  <c:v>359.78</c:v>
                </c:pt>
                <c:pt idx="722">
                  <c:v>340.51</c:v>
                </c:pt>
                <c:pt idx="723">
                  <c:v>323.79999999999899</c:v>
                </c:pt>
                <c:pt idx="724">
                  <c:v>309.67000000000007</c:v>
                </c:pt>
                <c:pt idx="725">
                  <c:v>294.25</c:v>
                </c:pt>
                <c:pt idx="726">
                  <c:v>280.1099999999999</c:v>
                </c:pt>
                <c:pt idx="727">
                  <c:v>268.54999999999995</c:v>
                </c:pt>
                <c:pt idx="728">
                  <c:v>258.27</c:v>
                </c:pt>
                <c:pt idx="729">
                  <c:v>250.55999999999997</c:v>
                </c:pt>
                <c:pt idx="730">
                  <c:v>241.56999999999994</c:v>
                </c:pt>
                <c:pt idx="731">
                  <c:v>231.28999999999996</c:v>
                </c:pt>
                <c:pt idx="732">
                  <c:v>224.86</c:v>
                </c:pt>
                <c:pt idx="733">
                  <c:v>221.01</c:v>
                </c:pt>
                <c:pt idx="734">
                  <c:v>215.86999999999989</c:v>
                </c:pt>
                <c:pt idx="735">
                  <c:v>210.73000000000002</c:v>
                </c:pt>
                <c:pt idx="736">
                  <c:v>208.16000000000008</c:v>
                </c:pt>
                <c:pt idx="737">
                  <c:v>204.29999999999995</c:v>
                </c:pt>
                <c:pt idx="738">
                  <c:v>201.73000000000002</c:v>
                </c:pt>
                <c:pt idx="739">
                  <c:v>200.45000000000007</c:v>
                </c:pt>
                <c:pt idx="740">
                  <c:v>197.88000000000127</c:v>
                </c:pt>
                <c:pt idx="741">
                  <c:v>196.58999999999997</c:v>
                </c:pt>
                <c:pt idx="742">
                  <c:v>192.73999999999998</c:v>
                </c:pt>
                <c:pt idx="743">
                  <c:v>192.73999999999998</c:v>
                </c:pt>
                <c:pt idx="744">
                  <c:v>190.17000000000002</c:v>
                </c:pt>
                <c:pt idx="745">
                  <c:v>190.17000000000002</c:v>
                </c:pt>
                <c:pt idx="746">
                  <c:v>188.88000000000127</c:v>
                </c:pt>
                <c:pt idx="747">
                  <c:v>191.45000000000007</c:v>
                </c:pt>
                <c:pt idx="748">
                  <c:v>188.88000000000127</c:v>
                </c:pt>
                <c:pt idx="749">
                  <c:v>188.88000000000127</c:v>
                </c:pt>
                <c:pt idx="750">
                  <c:v>186.30999999999997</c:v>
                </c:pt>
                <c:pt idx="751">
                  <c:v>183.73999999999998</c:v>
                </c:pt>
                <c:pt idx="752">
                  <c:v>187.59999999999991</c:v>
                </c:pt>
                <c:pt idx="753">
                  <c:v>187.59999999999991</c:v>
                </c:pt>
                <c:pt idx="754">
                  <c:v>185.02999999999997</c:v>
                </c:pt>
                <c:pt idx="755">
                  <c:v>190.17000000000002</c:v>
                </c:pt>
                <c:pt idx="756">
                  <c:v>188.88000000000127</c:v>
                </c:pt>
                <c:pt idx="757">
                  <c:v>190.17000000000002</c:v>
                </c:pt>
                <c:pt idx="758">
                  <c:v>188.88000000000127</c:v>
                </c:pt>
                <c:pt idx="759">
                  <c:v>191.45000000000007</c:v>
                </c:pt>
                <c:pt idx="760">
                  <c:v>191.45000000000007</c:v>
                </c:pt>
                <c:pt idx="761">
                  <c:v>191.45000000000007</c:v>
                </c:pt>
                <c:pt idx="762">
                  <c:v>194.01999999999998</c:v>
                </c:pt>
                <c:pt idx="763">
                  <c:v>197.88000000000127</c:v>
                </c:pt>
                <c:pt idx="764">
                  <c:v>199.16000000000008</c:v>
                </c:pt>
                <c:pt idx="765">
                  <c:v>200.45000000000007</c:v>
                </c:pt>
                <c:pt idx="766">
                  <c:v>203.01999999999998</c:v>
                </c:pt>
                <c:pt idx="767">
                  <c:v>208.16000000000008</c:v>
                </c:pt>
                <c:pt idx="768">
                  <c:v>208.16000000000008</c:v>
                </c:pt>
                <c:pt idx="769">
                  <c:v>210.73000000000002</c:v>
                </c:pt>
                <c:pt idx="770">
                  <c:v>215.86999999999989</c:v>
                </c:pt>
                <c:pt idx="771">
                  <c:v>217.15000000000009</c:v>
                </c:pt>
                <c:pt idx="772">
                  <c:v>219.72000000000003</c:v>
                </c:pt>
                <c:pt idx="773">
                  <c:v>222.28999999999996</c:v>
                </c:pt>
                <c:pt idx="774">
                  <c:v>223.57999999999993</c:v>
                </c:pt>
                <c:pt idx="775">
                  <c:v>227.43000000000006</c:v>
                </c:pt>
                <c:pt idx="776">
                  <c:v>230</c:v>
                </c:pt>
                <c:pt idx="777">
                  <c:v>235.1400000000001</c:v>
                </c:pt>
                <c:pt idx="778">
                  <c:v>237.70999999999998</c:v>
                </c:pt>
                <c:pt idx="779">
                  <c:v>241.56999999999994</c:v>
                </c:pt>
                <c:pt idx="780">
                  <c:v>246.70999999999998</c:v>
                </c:pt>
                <c:pt idx="781">
                  <c:v>251.84999999999991</c:v>
                </c:pt>
                <c:pt idx="782">
                  <c:v>256.98999999999899</c:v>
                </c:pt>
                <c:pt idx="783">
                  <c:v>262.13000000000011</c:v>
                </c:pt>
                <c:pt idx="784">
                  <c:v>269.83999999999969</c:v>
                </c:pt>
                <c:pt idx="785">
                  <c:v>274.97999999999894</c:v>
                </c:pt>
                <c:pt idx="786">
                  <c:v>282.68000000000006</c:v>
                </c:pt>
                <c:pt idx="787">
                  <c:v>289.1099999999999</c:v>
                </c:pt>
                <c:pt idx="788">
                  <c:v>295.52999999999969</c:v>
                </c:pt>
                <c:pt idx="789">
                  <c:v>303.24</c:v>
                </c:pt>
                <c:pt idx="790">
                  <c:v>309.67000000000007</c:v>
                </c:pt>
                <c:pt idx="791">
                  <c:v>319.95000000000005</c:v>
                </c:pt>
                <c:pt idx="792">
                  <c:v>326.36999999999989</c:v>
                </c:pt>
                <c:pt idx="793">
                  <c:v>335.36999999999989</c:v>
                </c:pt>
                <c:pt idx="794">
                  <c:v>341.78999999999894</c:v>
                </c:pt>
                <c:pt idx="795">
                  <c:v>349.5</c:v>
                </c:pt>
                <c:pt idx="796">
                  <c:v>362.34999999999991</c:v>
                </c:pt>
                <c:pt idx="797">
                  <c:v>372.63000000000011</c:v>
                </c:pt>
                <c:pt idx="798">
                  <c:v>380.33999999999969</c:v>
                </c:pt>
                <c:pt idx="799">
                  <c:v>391.90999999999963</c:v>
                </c:pt>
                <c:pt idx="800">
                  <c:v>397.04999999999995</c:v>
                </c:pt>
                <c:pt idx="801">
                  <c:v>411.18000000000006</c:v>
                </c:pt>
                <c:pt idx="802">
                  <c:v>422.74</c:v>
                </c:pt>
                <c:pt idx="803">
                  <c:v>435.58999999999969</c:v>
                </c:pt>
                <c:pt idx="804">
                  <c:v>452.29999999999899</c:v>
                </c:pt>
                <c:pt idx="805">
                  <c:v>463.8599999999999</c:v>
                </c:pt>
                <c:pt idx="806">
                  <c:v>480.56999999999994</c:v>
                </c:pt>
                <c:pt idx="807">
                  <c:v>497.27</c:v>
                </c:pt>
                <c:pt idx="808">
                  <c:v>512.69000000000005</c:v>
                </c:pt>
                <c:pt idx="809">
                  <c:v>531.97</c:v>
                </c:pt>
                <c:pt idx="810">
                  <c:v>553.80999999999949</c:v>
                </c:pt>
                <c:pt idx="811">
                  <c:v>569.23</c:v>
                </c:pt>
                <c:pt idx="812">
                  <c:v>591.06999999999948</c:v>
                </c:pt>
                <c:pt idx="813">
                  <c:v>610.34999999999798</c:v>
                </c:pt>
                <c:pt idx="814">
                  <c:v>632.19000000000005</c:v>
                </c:pt>
                <c:pt idx="815">
                  <c:v>655.31999999999948</c:v>
                </c:pt>
                <c:pt idx="816">
                  <c:v>675.88000000000011</c:v>
                </c:pt>
                <c:pt idx="817">
                  <c:v>702.85999999999797</c:v>
                </c:pt>
                <c:pt idx="818">
                  <c:v>727.28000000000054</c:v>
                </c:pt>
                <c:pt idx="819">
                  <c:v>758.11999999999989</c:v>
                </c:pt>
                <c:pt idx="820">
                  <c:v>788.95999999999947</c:v>
                </c:pt>
                <c:pt idx="821">
                  <c:v>817.22</c:v>
                </c:pt>
                <c:pt idx="822">
                  <c:v>851.92000000000007</c:v>
                </c:pt>
                <c:pt idx="823">
                  <c:v>886.6099999999999</c:v>
                </c:pt>
                <c:pt idx="824">
                  <c:v>921.31</c:v>
                </c:pt>
                <c:pt idx="825">
                  <c:v>953.43</c:v>
                </c:pt>
                <c:pt idx="826">
                  <c:v>986.83999999999946</c:v>
                </c:pt>
                <c:pt idx="827">
                  <c:v>1018.9599999999994</c:v>
                </c:pt>
                <c:pt idx="828">
                  <c:v>1048.52</c:v>
                </c:pt>
                <c:pt idx="829">
                  <c:v>1075.5</c:v>
                </c:pt>
                <c:pt idx="830">
                  <c:v>1099.9100000000001</c:v>
                </c:pt>
                <c:pt idx="831">
                  <c:v>1121.76</c:v>
                </c:pt>
                <c:pt idx="832">
                  <c:v>1146.1699999999998</c:v>
                </c:pt>
                <c:pt idx="833">
                  <c:v>1160.31</c:v>
                </c:pt>
                <c:pt idx="834">
                  <c:v>1177.01</c:v>
                </c:pt>
                <c:pt idx="835">
                  <c:v>1191.1499999999999</c:v>
                </c:pt>
                <c:pt idx="836">
                  <c:v>1203.99</c:v>
                </c:pt>
                <c:pt idx="837">
                  <c:v>1214.27</c:v>
                </c:pt>
                <c:pt idx="838">
                  <c:v>1225.8399999999999</c:v>
                </c:pt>
                <c:pt idx="839">
                  <c:v>1237.4000000000001</c:v>
                </c:pt>
                <c:pt idx="840">
                  <c:v>1248.97</c:v>
                </c:pt>
              </c:numCache>
            </c:numRef>
          </c:yVal>
          <c:smooth val="1"/>
        </c:ser>
        <c:dLbls>
          <c:showLegendKey val="0"/>
          <c:showVal val="0"/>
          <c:showCatName val="0"/>
          <c:showSerName val="0"/>
          <c:showPercent val="0"/>
          <c:showBubbleSize val="0"/>
        </c:dLbls>
        <c:axId val="218443712"/>
        <c:axId val="218444288"/>
      </c:scatterChart>
      <c:valAx>
        <c:axId val="218443712"/>
        <c:scaling>
          <c:orientation val="minMax"/>
          <c:max val="1000"/>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hu-HU"/>
          </a:p>
        </c:txPr>
        <c:crossAx val="218444288"/>
        <c:crosses val="autoZero"/>
        <c:crossBetween val="midCat"/>
      </c:valAx>
      <c:valAx>
        <c:axId val="218444288"/>
        <c:scaling>
          <c:orientation val="minMax"/>
          <c:min val="0"/>
        </c:scaling>
        <c:delete val="0"/>
        <c:axPos val="l"/>
        <c:numFmt formatCode="General" sourceLinked="1"/>
        <c:majorTickMark val="out"/>
        <c:minorTickMark val="none"/>
        <c:tickLblPos val="nextTo"/>
        <c:crossAx val="218443712"/>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emf"/><Relationship Id="rId4" Type="http://schemas.openxmlformats.org/officeDocument/2006/relationships/image" Target="../media/image10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10.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image" Target="../media/image11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1.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image" Target="../media/image13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image" Target="../media/image143.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image" Target="../media/image14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0D02A1-9C44-4101-A5A1-11B898AA96FC}" type="datetimeFigureOut">
              <a:rPr lang="en-US" smtClean="0"/>
              <a:t>3/21/2013</a:t>
            </a:fld>
            <a:endParaRPr lang="en-US"/>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FE0A45-D512-4C34-A58C-A8A7A5B821CA}" type="slidenum">
              <a:rPr lang="en-US" smtClean="0"/>
              <a:t>‹#›</a:t>
            </a:fld>
            <a:endParaRPr lang="en-US"/>
          </a:p>
        </p:txBody>
      </p:sp>
    </p:spTree>
    <p:extLst>
      <p:ext uri="{BB962C8B-B14F-4D97-AF65-F5344CB8AC3E}">
        <p14:creationId xmlns:p14="http://schemas.microsoft.com/office/powerpoint/2010/main" val="2982540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EEEFAF-FAD0-4975-B874-E5CAFAC93C86}" type="slidenum">
              <a:rPr lang="en-GB"/>
              <a:pPr/>
              <a:t>17</a:t>
            </a:fld>
            <a:endParaRPr lang="en-GB"/>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553CB8-6756-473D-B695-F5141B1F6842}" type="slidenum">
              <a:rPr lang="en-GB"/>
              <a:pPr/>
              <a:t>18</a:t>
            </a:fld>
            <a:endParaRPr lang="en-GB"/>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609A3C-A8BB-4C44-89AF-9909F96C088A}" type="slidenum">
              <a:rPr lang="en-GB"/>
              <a:pPr/>
              <a:t>19</a:t>
            </a:fld>
            <a:endParaRPr lang="en-GB"/>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en-US" dirty="0"/>
          </a:p>
        </p:txBody>
      </p:sp>
      <p:sp>
        <p:nvSpPr>
          <p:cNvPr id="4" name="Dia számának helye 3"/>
          <p:cNvSpPr>
            <a:spLocks noGrp="1"/>
          </p:cNvSpPr>
          <p:nvPr>
            <p:ph type="sldNum" sz="quarter" idx="10"/>
          </p:nvPr>
        </p:nvSpPr>
        <p:spPr/>
        <p:txBody>
          <a:bodyPr/>
          <a:lstStyle/>
          <a:p>
            <a:fld id="{52DA525B-EA89-48B1-B4A0-6C50E3F07E46}" type="slidenum">
              <a:rPr lang="en-US" smtClean="0"/>
              <a:pPr/>
              <a:t>35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en-US" dirty="0"/>
          </a:p>
        </p:txBody>
      </p:sp>
      <p:sp>
        <p:nvSpPr>
          <p:cNvPr id="4" name="Dia számának helye 3"/>
          <p:cNvSpPr>
            <a:spLocks noGrp="1"/>
          </p:cNvSpPr>
          <p:nvPr>
            <p:ph type="sldNum" sz="quarter" idx="10"/>
          </p:nvPr>
        </p:nvSpPr>
        <p:spPr/>
        <p:txBody>
          <a:bodyPr/>
          <a:lstStyle/>
          <a:p>
            <a:fld id="{5C09D311-C362-4654-87CB-23A23394BE10}" type="slidenum">
              <a:rPr lang="en-US" smtClean="0"/>
              <a:pPr/>
              <a:t>50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4171E2F-A8BC-4AF4-9862-4338B8124F76}" type="slidenum">
              <a:rPr lang="en-US" smtClean="0">
                <a:latin typeface="Arial" pitchFamily="34" charset="0"/>
              </a:rPr>
              <a:pPr/>
              <a:t>56</a:t>
            </a:fld>
            <a:endParaRPr lang="en-US" smtClean="0">
              <a:latin typeface="Arial"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en-US" dirty="0"/>
          </a:p>
        </p:txBody>
      </p:sp>
      <p:sp>
        <p:nvSpPr>
          <p:cNvPr id="4" name="Dia számának helye 3"/>
          <p:cNvSpPr>
            <a:spLocks noGrp="1"/>
          </p:cNvSpPr>
          <p:nvPr>
            <p:ph type="sldNum" sz="quarter" idx="10"/>
          </p:nvPr>
        </p:nvSpPr>
        <p:spPr/>
        <p:txBody>
          <a:bodyPr/>
          <a:lstStyle/>
          <a:p>
            <a:fld id="{52DA525B-EA89-48B1-B4A0-6C50E3F07E46}" type="slidenum">
              <a:rPr lang="en-US" smtClean="0"/>
              <a:pPr/>
              <a:t>106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8071D20-C9DC-4246-B6F2-8068415184EF}" type="slidenum">
              <a:rPr lang="en-US" smtClean="0"/>
              <a:pPr/>
              <a:t>113</a:t>
            </a:fld>
            <a:endParaRPr lang="en-US" smtClean="0"/>
          </a:p>
        </p:txBody>
      </p:sp>
      <p:sp>
        <p:nvSpPr>
          <p:cNvPr id="9625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96260"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C7AA6F-FA96-43D7-83E7-494048F3E05A}" type="slidenum">
              <a:rPr lang="en-US"/>
              <a:pPr/>
              <a:t>114</a:t>
            </a:fld>
            <a:endParaRPr lang="en-US"/>
          </a:p>
        </p:txBody>
      </p:sp>
      <p:sp>
        <p:nvSpPr>
          <p:cNvPr id="62466"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a:noFill/>
              </a14:hiddenFill>
            </a:ext>
          </a:extLst>
        </p:spPr>
      </p:sp>
      <p:sp>
        <p:nvSpPr>
          <p:cNvPr id="6246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2F904576-3023-457B-A7EA-75AD42E77C93}" type="datetimeFigureOut">
              <a:rPr lang="en-US" smtClean="0"/>
              <a:t>3/21/2013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2F904576-3023-457B-A7EA-75AD42E77C93}" type="datetimeFigureOut">
              <a:rPr lang="en-US" smtClean="0"/>
              <a:t>3/21/2013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2F904576-3023-457B-A7EA-75AD42E77C93}" type="datetimeFigureOut">
              <a:rPr lang="en-US" smtClean="0"/>
              <a:t>3/21/2013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1066800" y="304800"/>
            <a:ext cx="7543800" cy="1431925"/>
          </a:xfrm>
        </p:spPr>
        <p:txBody>
          <a:bodyPr/>
          <a:lstStyle/>
          <a:p>
            <a:r>
              <a:rPr lang="hu-HU" smtClean="0"/>
              <a:t>Mintacím szerkesztése</a:t>
            </a:r>
            <a:endParaRPr lang="hu-HU"/>
          </a:p>
        </p:txBody>
      </p:sp>
      <p:sp>
        <p:nvSpPr>
          <p:cNvPr id="3" name="Szöveg helye 2"/>
          <p:cNvSpPr>
            <a:spLocks noGrp="1"/>
          </p:cNvSpPr>
          <p:nvPr>
            <p:ph type="body" sz="half" idx="1"/>
          </p:nvPr>
        </p:nvSpPr>
        <p:spPr>
          <a:xfrm>
            <a:off x="1066800" y="1981200"/>
            <a:ext cx="36957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914900" y="1981200"/>
            <a:ext cx="36957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17"/>
          <p:cNvSpPr>
            <a:spLocks noGrp="1" noChangeArrowheads="1"/>
          </p:cNvSpPr>
          <p:nvPr>
            <p:ph type="dt" sz="half" idx="10"/>
          </p:nvPr>
        </p:nvSpPr>
        <p:spPr>
          <a:ln/>
        </p:spPr>
        <p:txBody>
          <a:bodyPr/>
          <a:lstStyle>
            <a:lvl1pPr>
              <a:defRPr/>
            </a:lvl1pPr>
          </a:lstStyle>
          <a:p>
            <a:pPr>
              <a:defRPr/>
            </a:pPr>
            <a:endParaRPr lang="hu-HU"/>
          </a:p>
        </p:txBody>
      </p:sp>
      <p:sp>
        <p:nvSpPr>
          <p:cNvPr id="6" name="Rectangle 18"/>
          <p:cNvSpPr>
            <a:spLocks noGrp="1" noChangeArrowheads="1"/>
          </p:cNvSpPr>
          <p:nvPr>
            <p:ph type="ftr" sz="quarter" idx="11"/>
          </p:nvPr>
        </p:nvSpPr>
        <p:spPr>
          <a:ln/>
        </p:spPr>
        <p:txBody>
          <a:bodyPr/>
          <a:lstStyle>
            <a:lvl1pPr>
              <a:defRPr/>
            </a:lvl1pPr>
          </a:lstStyle>
          <a:p>
            <a:pPr>
              <a:defRPr/>
            </a:pPr>
            <a:endParaRPr lang="hu-HU"/>
          </a:p>
        </p:txBody>
      </p:sp>
      <p:sp>
        <p:nvSpPr>
          <p:cNvPr id="7" name="Rectangle 19"/>
          <p:cNvSpPr>
            <a:spLocks noGrp="1" noChangeArrowheads="1"/>
          </p:cNvSpPr>
          <p:nvPr>
            <p:ph type="sldNum" sz="quarter" idx="12"/>
          </p:nvPr>
        </p:nvSpPr>
        <p:spPr>
          <a:ln/>
        </p:spPr>
        <p:txBody>
          <a:bodyPr/>
          <a:lstStyle>
            <a:lvl1pPr>
              <a:defRPr/>
            </a:lvl1pPr>
          </a:lstStyle>
          <a:p>
            <a:pPr>
              <a:defRPr/>
            </a:pPr>
            <a:fld id="{73AF449D-35C2-4B74-ABD7-79FB0106C005}" type="slidenum">
              <a:rPr lang="hu-HU"/>
              <a:pPr>
                <a:defRPr/>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1066800" y="304800"/>
            <a:ext cx="7543800" cy="579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17"/>
          <p:cNvSpPr>
            <a:spLocks noGrp="1" noChangeArrowheads="1"/>
          </p:cNvSpPr>
          <p:nvPr>
            <p:ph type="dt" sz="half" idx="10"/>
          </p:nvPr>
        </p:nvSpPr>
        <p:spPr>
          <a:ln/>
        </p:spPr>
        <p:txBody>
          <a:bodyPr/>
          <a:lstStyle>
            <a:lvl1pPr>
              <a:defRPr/>
            </a:lvl1pPr>
          </a:lstStyle>
          <a:p>
            <a:pPr>
              <a:defRPr/>
            </a:pPr>
            <a:endParaRPr lang="hu-HU"/>
          </a:p>
        </p:txBody>
      </p:sp>
      <p:sp>
        <p:nvSpPr>
          <p:cNvPr id="4" name="Rectangle 18"/>
          <p:cNvSpPr>
            <a:spLocks noGrp="1" noChangeArrowheads="1"/>
          </p:cNvSpPr>
          <p:nvPr>
            <p:ph type="ftr" sz="quarter" idx="11"/>
          </p:nvPr>
        </p:nvSpPr>
        <p:spPr>
          <a:ln/>
        </p:spPr>
        <p:txBody>
          <a:bodyPr/>
          <a:lstStyle>
            <a:lvl1pPr>
              <a:defRPr/>
            </a:lvl1pPr>
          </a:lstStyle>
          <a:p>
            <a:pPr>
              <a:defRPr/>
            </a:pPr>
            <a:endParaRPr lang="hu-HU"/>
          </a:p>
        </p:txBody>
      </p:sp>
      <p:sp>
        <p:nvSpPr>
          <p:cNvPr id="5" name="Rectangle 19"/>
          <p:cNvSpPr>
            <a:spLocks noGrp="1" noChangeArrowheads="1"/>
          </p:cNvSpPr>
          <p:nvPr>
            <p:ph type="sldNum" sz="quarter" idx="12"/>
          </p:nvPr>
        </p:nvSpPr>
        <p:spPr>
          <a:ln/>
        </p:spPr>
        <p:txBody>
          <a:bodyPr/>
          <a:lstStyle>
            <a:lvl1pPr>
              <a:defRPr/>
            </a:lvl1pPr>
          </a:lstStyle>
          <a:p>
            <a:pPr>
              <a:defRPr/>
            </a:pPr>
            <a:fld id="{4C4B2527-FA4F-4AB8-B834-822C0079ABF8}"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2F904576-3023-457B-A7EA-75AD42E77C93}" type="datetimeFigureOut">
              <a:rPr lang="en-US" smtClean="0"/>
              <a:t>3/21/2013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2F904576-3023-457B-A7EA-75AD42E77C93}" type="datetimeFigureOut">
              <a:rPr lang="en-US" smtClean="0"/>
              <a:t>3/21/2013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2F904576-3023-457B-A7EA-75AD42E77C93}" type="datetimeFigureOut">
              <a:rPr lang="en-US" smtClean="0"/>
              <a:t>3/21/2013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2F904576-3023-457B-A7EA-75AD42E77C93}" type="datetimeFigureOut">
              <a:rPr lang="en-US" smtClean="0"/>
              <a:t>3/21/2013</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2F904576-3023-457B-A7EA-75AD42E77C93}" type="datetimeFigureOut">
              <a:rPr lang="en-US" smtClean="0"/>
              <a:t>3/21/2013</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2F904576-3023-457B-A7EA-75AD42E77C93}" type="datetimeFigureOut">
              <a:rPr lang="en-US" smtClean="0"/>
              <a:t>3/21/2013</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2F904576-3023-457B-A7EA-75AD42E77C93}" type="datetimeFigureOut">
              <a:rPr lang="en-US" smtClean="0"/>
              <a:t>3/21/2013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2F904576-3023-457B-A7EA-75AD42E77C93}" type="datetimeFigureOut">
              <a:rPr lang="en-US" smtClean="0"/>
              <a:t>3/21/2013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81F09A4-7693-4813-AB3B-50FCAD65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04576-3023-457B-A7EA-75AD42E77C93}" type="datetimeFigureOut">
              <a:rPr lang="en-US" smtClean="0"/>
              <a:t>3/21/2013</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F09A4-7693-4813-AB3B-50FCAD65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130.emf"/><Relationship Id="rId4" Type="http://schemas.openxmlformats.org/officeDocument/2006/relationships/oleObject" Target="../embeddings/Microsoft_Excel_97-2003_Worksheet22.xls"/></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32.wmf"/><Relationship Id="rId5" Type="http://schemas.openxmlformats.org/officeDocument/2006/relationships/oleObject" Target="../embeddings/oleObject28.bin"/><Relationship Id="rId4" Type="http://schemas.openxmlformats.org/officeDocument/2006/relationships/image" Target="../media/image131.w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34.wmf"/><Relationship Id="rId5" Type="http://schemas.openxmlformats.org/officeDocument/2006/relationships/oleObject" Target="../embeddings/oleObject30.bin"/><Relationship Id="rId4" Type="http://schemas.openxmlformats.org/officeDocument/2006/relationships/image" Target="../media/image133.w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136.wmf"/><Relationship Id="rId5" Type="http://schemas.openxmlformats.org/officeDocument/2006/relationships/oleObject" Target="../embeddings/oleObject32.bin"/><Relationship Id="rId4" Type="http://schemas.openxmlformats.org/officeDocument/2006/relationships/image" Target="../media/image135.wmf"/></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8.gif"/><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hyperlink" Target="http://www.exrx.net/index.html" TargetMode="External"/><Relationship Id="rId5" Type="http://schemas.openxmlformats.org/officeDocument/2006/relationships/image" Target="../media/image137.wmf"/><Relationship Id="rId4" Type="http://schemas.openxmlformats.org/officeDocument/2006/relationships/oleObject" Target="../embeddings/oleObject33.bin"/></Relationships>
</file>

<file path=ppt/slides/_rels/slide107.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7.xml"/><Relationship Id="rId1" Type="http://schemas.openxmlformats.org/officeDocument/2006/relationships/video" Target="file:///C:\Users\Tihanyi%20J&#243;zsef\Documents\powerpoint\anim&#225;ci&#243;k,%20filmek\filmanim&#225;ci&#243;\filmanim&#225;ci&#243;\F-Vsarc.mpg" TargetMode="External"/><Relationship Id="rId6" Type="http://schemas.openxmlformats.org/officeDocument/2006/relationships/image" Target="../media/image36.png"/><Relationship Id="rId5" Type="http://schemas.openxmlformats.org/officeDocument/2006/relationships/image" Target="../media/image140.png"/><Relationship Id="rId4" Type="http://schemas.openxmlformats.org/officeDocument/2006/relationships/image" Target="../media/image37.jpeg"/></Relationships>
</file>

<file path=ppt/slides/_rels/slide11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1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audio" Target="../media/audio9.wav"/><Relationship Id="rId4" Type="http://schemas.openxmlformats.org/officeDocument/2006/relationships/audio" Target="../media/audio8.wav"/></Relationships>
</file>

<file path=ppt/slides/_rels/slide1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audio" Target="../media/audio2.wav"/><Relationship Id="rId4" Type="http://schemas.openxmlformats.org/officeDocument/2006/relationships/audio" Target="../media/audio7.wav"/></Relationships>
</file>

<file path=ppt/slides/_rels/slide11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44.emf"/><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Microsoft_Excel_97-2003_Worksheet24.xls"/><Relationship Id="rId5" Type="http://schemas.openxmlformats.org/officeDocument/2006/relationships/image" Target="../media/image143.emf"/><Relationship Id="rId4" Type="http://schemas.openxmlformats.org/officeDocument/2006/relationships/oleObject" Target="../embeddings/Microsoft_Excel_97-2003_Worksheet23.xls"/></Relationships>
</file>

<file path=ppt/slides/_rels/slide119.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46.e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oleObject" Target="../embeddings/Microsoft_Excel_97-2003_Worksheet26.xls"/><Relationship Id="rId5" Type="http://schemas.openxmlformats.org/officeDocument/2006/relationships/image" Target="../media/image145.emf"/><Relationship Id="rId4" Type="http://schemas.openxmlformats.org/officeDocument/2006/relationships/oleObject" Target="../embeddings/Microsoft_Excel_97-2003_Worksheet25.xls"/></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file:///C:\Users\Tihanyi%20J&#243;zsef\Documents\powerpoint\anim&#225;ci&#243;k,%20filmek\filmanim&#225;ci&#243;\ssc.mpg"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Microsoft_Excel_97-2003_Worksheet4.xls"/><Relationship Id="rId5" Type="http://schemas.openxmlformats.org/officeDocument/2006/relationships/image" Target="../media/image9.emf"/><Relationship Id="rId4" Type="http://schemas.openxmlformats.org/officeDocument/2006/relationships/oleObject" Target="../embeddings/Microsoft_Excel_97-2003_Worksheet3.xls"/></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1.emf"/><Relationship Id="rId4" Type="http://schemas.openxmlformats.org/officeDocument/2006/relationships/oleObject" Target="../embeddings/Microsoft_Excel_97-2003_Worksheet5.xls"/></Relationships>
</file>

<file path=ppt/slides/_rels/slide19.xml.rels><?xml version="1.0" encoding="UTF-8" standalone="yes"?>
<Relationships xmlns="http://schemas.openxmlformats.org/package/2006/relationships"><Relationship Id="rId8" Type="http://schemas.openxmlformats.org/officeDocument/2006/relationships/oleObject" Target="../embeddings/Microsoft_Excel_97-2003_Worksheet8.xls"/><Relationship Id="rId3" Type="http://schemas.openxmlformats.org/officeDocument/2006/relationships/notesSlide" Target="../notesSlides/notesSlide3.xml"/><Relationship Id="rId7" Type="http://schemas.openxmlformats.org/officeDocument/2006/relationships/image" Target="../media/image13.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Microsoft_Excel_97-2003_Worksheet7.xls"/><Relationship Id="rId5" Type="http://schemas.openxmlformats.org/officeDocument/2006/relationships/image" Target="../media/image12.emf"/><Relationship Id="rId10" Type="http://schemas.openxmlformats.org/officeDocument/2006/relationships/chart" Target="../charts/chart2.xml"/><Relationship Id="rId4" Type="http://schemas.openxmlformats.org/officeDocument/2006/relationships/oleObject" Target="../embeddings/Microsoft_Excel_97-2003_Worksheet6.xls"/><Relationship Id="rId9"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images.google.hu/imgres?imgurl=http://www.uberreview.com/wp-content/uploads/talking-digital-hand-grip.jpg&amp;imgrefurl=http://www.uberreview.com/search/talking+grip&amp;usg=__Twove2MB1bBebjzLwrZemLNSbwI=&amp;h=600&amp;w=600&amp;sz=41&amp;hl=hu&amp;start=1&amp;tbnid=U66TJIV6kPvUCM:&amp;tbnh=135&amp;tbnw=135&amp;prev=/images?q=grip+force&amp;gbv=2&amp;hl=hu&amp;sa=G" TargetMode="External"/><Relationship Id="rId1" Type="http://schemas.openxmlformats.org/officeDocument/2006/relationships/slideLayout" Target="../slideLayouts/slideLayout7.xml"/><Relationship Id="rId6" Type="http://schemas.openxmlformats.org/officeDocument/2006/relationships/hyperlink" Target="http://images.google.hu/imgres?imgurl=http://www.tekscan.com/images/grip-hand.jpg&amp;imgrefurl=http://www.tekscan.com/industrial/grip-system.html&amp;usg=__QO98JSDY_uPw0jcHcDECWauhOY4=&amp;h=188&amp;w=223&amp;sz=13&amp;hl=hu&amp;start=7&amp;tbnid=3GJ8r8pbREUv0M:&amp;tbnh=90&amp;tbnw=107&amp;prev=/images?q=grip+force&amp;gbv=2&amp;hl=hu&amp;sa=G" TargetMode="External"/><Relationship Id="rId5" Type="http://schemas.openxmlformats.org/officeDocument/2006/relationships/image" Target="../media/image18.jpeg"/><Relationship Id="rId4" Type="http://schemas.openxmlformats.org/officeDocument/2006/relationships/hyperlink" Target="http://images.google.hu/imgres?imgurl=http://www.abledata.com/product_images/images/006056.jpg&amp;imgrefurl=http://www.abledata.com/abledata.cfm?pageid=19327&amp;ksectionid=19327&amp;top=13604&amp;usg=__U32pqdBYYQqIwp8RcV1P18PuAuM=&amp;h=543&amp;w=402&amp;sz=36&amp;hl=hu&amp;start=2&amp;tbnid=Pi4tBx-t0dHcVM:&amp;tbnh=132&amp;tbnw=98&amp;prev=/images?q=grip+force&amp;gbv=2&amp;hl=hu&amp;sa=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ideo" Target="file:///C:\Users\Tihanyi%20J&#243;zsef\Documents\powerpoint\anim&#225;ci&#243;k,%20filmek\multimovi\09.avi" TargetMode="Externa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ideo" Target="file:///E:\EGYETEM\TF\filmek\izomer&#337;,%20weight%20lift\Chelsea%20Kyle%20max%20snatch%20-%20YouTube.mp4"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video" Target="file:///C:\Users\Tihanyi%20J&#243;zsef\Documents\powerpoint\anim&#225;ci&#243;k,%20filmek\multimovi\12.avi" TargetMode="External"/><Relationship Id="rId7" Type="http://schemas.openxmlformats.org/officeDocument/2006/relationships/image" Target="../media/image31.png"/><Relationship Id="rId2" Type="http://schemas.openxmlformats.org/officeDocument/2006/relationships/video" Target="file:///C:\Users\Tihanyi%20J&#243;zsef\Documents\powerpoint\anim&#225;ci&#243;k,%20filmek\multimovi\11.avi" TargetMode="External"/><Relationship Id="rId1" Type="http://schemas.openxmlformats.org/officeDocument/2006/relationships/video" Target="file:///C:\Users\Tihanyi%20J&#243;zsef\Documents\powerpoint\anim&#225;ci&#243;k,%20filmek\multimovi\10.avi"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file:///C:\Users\Tihanyi%20J&#243;zsef\Documents\powerpoint\anim&#225;ci&#243;k,%20filmek\filmanim&#225;ci&#243;\filmanim&#225;ci&#243;\Filmek\013.av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ideo" Target="file:///E:\EGYETEM\TF\filmek\anim&#225;ci&#243;k%20&#233;s%20filmek\filmanim&#225;ci&#243;\F-Vsarc.mpg" TargetMode="External"/><Relationship Id="rId5" Type="http://schemas.openxmlformats.org/officeDocument/2006/relationships/image" Target="../media/image37.jpe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9.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3.bin"/><Relationship Id="rId5" Type="http://schemas.openxmlformats.org/officeDocument/2006/relationships/image" Target="../media/image40.png"/><Relationship Id="rId4" Type="http://schemas.openxmlformats.org/officeDocument/2006/relationships/image" Target="../media/image38.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42.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5.bin"/><Relationship Id="rId5" Type="http://schemas.openxmlformats.org/officeDocument/2006/relationships/image" Target="../media/image43.png"/><Relationship Id="rId4" Type="http://schemas.openxmlformats.org/officeDocument/2006/relationships/image" Target="../media/image41.wmf"/></Relationships>
</file>

<file path=ppt/slides/_rels/slide48.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5.wmf"/><Relationship Id="rId5" Type="http://schemas.openxmlformats.org/officeDocument/2006/relationships/oleObject" Target="../embeddings/oleObject7.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7.wmf"/><Relationship Id="rId5" Type="http://schemas.openxmlformats.org/officeDocument/2006/relationships/oleObject" Target="../embeddings/oleObject10.bin"/><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oleObject" Target="../embeddings/oleObject15.bin"/><Relationship Id="rId18" Type="http://schemas.openxmlformats.org/officeDocument/2006/relationships/image" Target="../media/image69.emf"/><Relationship Id="rId3" Type="http://schemas.openxmlformats.org/officeDocument/2006/relationships/notesSlide" Target="../notesSlides/notesSlide6.xml"/><Relationship Id="rId7" Type="http://schemas.openxmlformats.org/officeDocument/2006/relationships/oleObject" Target="../embeddings/oleObject12.bin"/><Relationship Id="rId12" Type="http://schemas.openxmlformats.org/officeDocument/2006/relationships/image" Target="../media/image67.png"/><Relationship Id="rId17" Type="http://schemas.openxmlformats.org/officeDocument/2006/relationships/oleObject" Target="../embeddings/Microsoft_Excel_97-2003_Worksheet10.xls"/><Relationship Id="rId2" Type="http://schemas.openxmlformats.org/officeDocument/2006/relationships/slideLayout" Target="../slideLayouts/slideLayout7.xml"/><Relationship Id="rId16" Type="http://schemas.openxmlformats.org/officeDocument/2006/relationships/image" Target="../media/image68.emf"/><Relationship Id="rId1" Type="http://schemas.openxmlformats.org/officeDocument/2006/relationships/vmlDrawing" Target="../drawings/vmlDrawing11.vml"/><Relationship Id="rId6" Type="http://schemas.openxmlformats.org/officeDocument/2006/relationships/image" Target="../media/image64.png"/><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Microsoft_Excel_97-2003_Worksheet9.xls"/><Relationship Id="rId10" Type="http://schemas.openxmlformats.org/officeDocument/2006/relationships/image" Target="../media/image66.png"/><Relationship Id="rId4" Type="http://schemas.openxmlformats.org/officeDocument/2006/relationships/audio" Target="../media/audio1.wav"/><Relationship Id="rId9" Type="http://schemas.openxmlformats.org/officeDocument/2006/relationships/oleObject" Target="../embeddings/oleObject13.bin"/><Relationship Id="rId14" Type="http://schemas.openxmlformats.org/officeDocument/2006/relationships/oleObject" Target="../embeddings/oleObject16.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Tihanyi%20J&#243;zsef\Documents\powerpoint\anim&#225;ci&#243;k,%20filmek\filmanim&#225;ci&#243;\eccentr.mpg" TargetMode="External"/><Relationship Id="rId1" Type="http://schemas.openxmlformats.org/officeDocument/2006/relationships/vmlDrawing" Target="../drawings/vmlDrawing12.v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oleObject" Target="../embeddings/Microsoft_Excel_97-2003_Worksheet11.xls"/></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74.emf"/><Relationship Id="rId5" Type="http://schemas.openxmlformats.org/officeDocument/2006/relationships/oleObject" Target="../embeddings/Microsoft_Excel_97-2003_Worksheet12.xls"/><Relationship Id="rId4" Type="http://schemas.openxmlformats.org/officeDocument/2006/relationships/audio" Target="../media/audio2.wav"/></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7.xml"/><Relationship Id="rId7" Type="http://schemas.openxmlformats.org/officeDocument/2006/relationships/audio" Target="../media/audio4.wav"/><Relationship Id="rId12" Type="http://schemas.openxmlformats.org/officeDocument/2006/relationships/image" Target="../media/image76.png"/><Relationship Id="rId2" Type="http://schemas.openxmlformats.org/officeDocument/2006/relationships/video" Target="file:///C:\Users\Tihanyi%20J&#243;zsef\Documents\filmanim&#225;ci&#243;\isometric.mpg" TargetMode="External"/><Relationship Id="rId1" Type="http://schemas.openxmlformats.org/officeDocument/2006/relationships/vmlDrawing" Target="../drawings/vmlDrawing14.vml"/><Relationship Id="rId6" Type="http://schemas.openxmlformats.org/officeDocument/2006/relationships/audio" Target="../media/audio3.wav"/><Relationship Id="rId11" Type="http://schemas.openxmlformats.org/officeDocument/2006/relationships/image" Target="../media/image75.emf"/><Relationship Id="rId5" Type="http://schemas.openxmlformats.org/officeDocument/2006/relationships/audio" Target="../media/audio2.wav"/><Relationship Id="rId10" Type="http://schemas.openxmlformats.org/officeDocument/2006/relationships/oleObject" Target="../embeddings/Microsoft_Excel_97-2003_Worksheet13.xls"/><Relationship Id="rId4" Type="http://schemas.openxmlformats.org/officeDocument/2006/relationships/audio" Target="../media/audio1.wav"/><Relationship Id="rId9" Type="http://schemas.openxmlformats.org/officeDocument/2006/relationships/audio" Target="../media/audio6.wav"/></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hyperlink" Target="http://www.topendsports.com/testing/store-vertical-jump.ht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astore.amazon.com/fitness-testing-20/images/B001CCKGW2" TargetMode="External"/><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Tihanyi%20J&#243;zsef\Documents\powerpoint\KONFERENCIA\2006\Belgrade\clips\7.wmv" TargetMode="External"/><Relationship Id="rId1" Type="http://schemas.openxmlformats.org/officeDocument/2006/relationships/video" Target="file:///C:\Users\Tihanyi%20J&#243;zsef\Documents\powerpoint\anim&#225;ci&#243;k,%20filmek\filmanim&#225;ci&#243;\Bosco.mpg"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slideLayout" Target="../slideLayouts/slideLayout7.xml"/><Relationship Id="rId7" Type="http://schemas.openxmlformats.org/officeDocument/2006/relationships/image" Target="../media/image83.wmf"/><Relationship Id="rId12" Type="http://schemas.openxmlformats.org/officeDocument/2006/relationships/image" Target="../media/image85.wmf"/><Relationship Id="rId2" Type="http://schemas.openxmlformats.org/officeDocument/2006/relationships/video" Target="file:///E:\EGYETEM\TF\filmek\anim&#225;ci&#243;k%20&#233;s%20filmek\filmanim&#225;ci&#243;\folyamatos%20felugr&#225;s%20s&#250;llyal.mpg" TargetMode="External"/><Relationship Id="rId1" Type="http://schemas.openxmlformats.org/officeDocument/2006/relationships/vmlDrawing" Target="../drawings/vmlDrawing15.vml"/><Relationship Id="rId6" Type="http://schemas.openxmlformats.org/officeDocument/2006/relationships/oleObject" Target="../embeddings/oleObject17.bin"/><Relationship Id="rId11" Type="http://schemas.openxmlformats.org/officeDocument/2006/relationships/oleObject" Target="../embeddings/oleObject19.bin"/><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86.png"/><Relationship Id="rId9" Type="http://schemas.openxmlformats.org/officeDocument/2006/relationships/image" Target="../media/image84.wmf"/></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slideLayout" Target="../slideLayouts/slideLayout7.xml"/><Relationship Id="rId7" Type="http://schemas.openxmlformats.org/officeDocument/2006/relationships/image" Target="../media/image83.wmf"/><Relationship Id="rId2" Type="http://schemas.openxmlformats.org/officeDocument/2006/relationships/video" Target="file:///C:\Users\Tihanyi%20J&#243;zsef\Documents\powerpoint\anim&#225;ci&#243;k,%20filmek\squatsafar\cmj2p.mpg" TargetMode="External"/><Relationship Id="rId1" Type="http://schemas.openxmlformats.org/officeDocument/2006/relationships/vmlDrawing" Target="../drawings/vmlDrawing16.vml"/><Relationship Id="rId6" Type="http://schemas.openxmlformats.org/officeDocument/2006/relationships/oleObject" Target="../embeddings/oleObject20.bin"/><Relationship Id="rId11" Type="http://schemas.openxmlformats.org/officeDocument/2006/relationships/image" Target="../media/image85.wmf"/><Relationship Id="rId5" Type="http://schemas.openxmlformats.org/officeDocument/2006/relationships/chart" Target="../charts/chart5.xml"/><Relationship Id="rId10" Type="http://schemas.openxmlformats.org/officeDocument/2006/relationships/oleObject" Target="../embeddings/oleObject22.bin"/><Relationship Id="rId4" Type="http://schemas.openxmlformats.org/officeDocument/2006/relationships/image" Target="../media/image96.png"/><Relationship Id="rId9" Type="http://schemas.openxmlformats.org/officeDocument/2006/relationships/image" Target="../media/image84.wmf"/></Relationships>
</file>

<file path=ppt/slides/_rels/slide82.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Microsoft_Excel_97-2003_Worksheet14.xls"/><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98.wmf"/><Relationship Id="rId5" Type="http://schemas.openxmlformats.org/officeDocument/2006/relationships/oleObject" Target="../embeddings/oleObject23.bin"/><Relationship Id="rId10" Type="http://schemas.openxmlformats.org/officeDocument/2006/relationships/image" Target="../media/image100.wmf"/><Relationship Id="rId4" Type="http://schemas.openxmlformats.org/officeDocument/2006/relationships/image" Target="../media/image97.emf"/><Relationship Id="rId9" Type="http://schemas.openxmlformats.org/officeDocument/2006/relationships/oleObject" Target="../embeddings/oleObject25.bin"/></Relationships>
</file>

<file path=ppt/slides/_rels/slide8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video" Target="file:///E:\EGYETEM\TF\filmek\anim&#225;ci&#243;k%20&#233;s%20filmek\squatsafar\cmj2p.mpg" TargetMode="External"/><Relationship Id="rId7" Type="http://schemas.openxmlformats.org/officeDocument/2006/relationships/image" Target="../media/image101.emf"/><Relationship Id="rId2" Type="http://schemas.openxmlformats.org/officeDocument/2006/relationships/video" Target="file:///E:\EGYETEM\TF\filmek\anim&#225;ci&#243;k%20&#233;s%20filmek\squatsafar\sj2p.mpg" TargetMode="External"/><Relationship Id="rId1" Type="http://schemas.openxmlformats.org/officeDocument/2006/relationships/vmlDrawing" Target="../drawings/vmlDrawing18.vml"/><Relationship Id="rId6" Type="http://schemas.openxmlformats.org/officeDocument/2006/relationships/oleObject" Target="../embeddings/Microsoft_Excel_97-2003_Worksheet15.xls"/><Relationship Id="rId5" Type="http://schemas.openxmlformats.org/officeDocument/2006/relationships/audio" Target="../media/audio7.wav"/><Relationship Id="rId10" Type="http://schemas.openxmlformats.org/officeDocument/2006/relationships/chart" Target="../charts/chart6.xml"/><Relationship Id="rId4" Type="http://schemas.openxmlformats.org/officeDocument/2006/relationships/slideLayout" Target="../slideLayouts/slideLayout7.xml"/><Relationship Id="rId9"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Tihanyi%20J&#243;zsef\Documents\powerpoint\anim&#225;ci&#243;k,%20filmek\squatsafar\cmj1p.mpg" TargetMode="External"/><Relationship Id="rId1" Type="http://schemas.openxmlformats.org/officeDocument/2006/relationships/video" Target="file:///C:\Users\Tihanyi%20J&#243;zsef\Documents\powerpoint\anim&#225;ci&#243;k,%20filmek\squatsafar\sj1p.mpg" TargetMode="Externa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chart" Target="../charts/chart7.xml"/></Relationships>
</file>

<file path=ppt/slides/_rels/slide8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video" Target="file:///C:\Users\Tihanyi%20J&#243;zsef\Documents\powerpoint\anim&#225;ci&#243;k,%20filmek\squatsafar\sj1p.mpg" TargetMode="External"/><Relationship Id="rId7" Type="http://schemas.openxmlformats.org/officeDocument/2006/relationships/image" Target="../media/image106.emf"/><Relationship Id="rId2" Type="http://schemas.openxmlformats.org/officeDocument/2006/relationships/video" Target="file:///C:\Users\Tihanyi%20J&#243;zsef\Documents\powerpoint\anim&#225;ci&#243;k,%20filmek\squatsafar\sj2p.mpg" TargetMode="External"/><Relationship Id="rId1" Type="http://schemas.openxmlformats.org/officeDocument/2006/relationships/vmlDrawing" Target="../drawings/vmlDrawing19.vml"/><Relationship Id="rId6" Type="http://schemas.openxmlformats.org/officeDocument/2006/relationships/oleObject" Target="../embeddings/Microsoft_Excel_97-2003_Worksheet16.xls"/><Relationship Id="rId11" Type="http://schemas.openxmlformats.org/officeDocument/2006/relationships/image" Target="../media/image107.wmf"/><Relationship Id="rId5" Type="http://schemas.openxmlformats.org/officeDocument/2006/relationships/image" Target="../media/image108.jpeg"/><Relationship Id="rId10" Type="http://schemas.openxmlformats.org/officeDocument/2006/relationships/oleObject" Target="../embeddings/oleObject26.bin"/><Relationship Id="rId4" Type="http://schemas.openxmlformats.org/officeDocument/2006/relationships/slideLayout" Target="../slideLayouts/slideLayout7.xml"/><Relationship Id="rId9" Type="http://schemas.openxmlformats.org/officeDocument/2006/relationships/image" Target="../media/image104.png"/></Relationships>
</file>

<file path=ppt/slides/_rels/slide86.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video" Target="file:///C:\Users\Tihanyi%20J&#243;zsef\Documents\powerpoint\anim&#225;ci&#243;k,%20filmek\squatsafar\cmj2p.mpg" TargetMode="External"/><Relationship Id="rId7" Type="http://schemas.openxmlformats.org/officeDocument/2006/relationships/oleObject" Target="../embeddings/Microsoft_Excel_97-2003_Worksheet17.xls"/><Relationship Id="rId12" Type="http://schemas.openxmlformats.org/officeDocument/2006/relationships/image" Target="../media/image96.png"/><Relationship Id="rId2" Type="http://schemas.openxmlformats.org/officeDocument/2006/relationships/video" Target="file:///C:\Users\Tihanyi%20J&#243;zsef\Documents\powerpoint\anim&#225;ci&#243;k,%20filmek\squatsafar\cmj1p.mpg" TargetMode="External"/><Relationship Id="rId1" Type="http://schemas.openxmlformats.org/officeDocument/2006/relationships/vmlDrawing" Target="../drawings/vmlDrawing20.vml"/><Relationship Id="rId6" Type="http://schemas.openxmlformats.org/officeDocument/2006/relationships/image" Target="../media/image108.jpeg"/><Relationship Id="rId11" Type="http://schemas.openxmlformats.org/officeDocument/2006/relationships/image" Target="../media/image105.png"/><Relationship Id="rId5" Type="http://schemas.openxmlformats.org/officeDocument/2006/relationships/audio" Target="../media/audio7.wav"/><Relationship Id="rId10" Type="http://schemas.openxmlformats.org/officeDocument/2006/relationships/image" Target="../media/image111.emf"/><Relationship Id="rId4" Type="http://schemas.openxmlformats.org/officeDocument/2006/relationships/slideLayout" Target="../slideLayouts/slideLayout7.xml"/><Relationship Id="rId9" Type="http://schemas.openxmlformats.org/officeDocument/2006/relationships/oleObject" Target="../embeddings/Microsoft_Excel_97-2003_Worksheet18.xls"/></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hyperlink" Target="http://www.vicon.com/standard/_archives/2001no2/sports-studies-gather-speed/sportstudiesgatherspeed_figure3.htm" TargetMode="External"/><Relationship Id="rId3" Type="http://schemas.openxmlformats.org/officeDocument/2006/relationships/image" Target="../media/image113.jpeg"/><Relationship Id="rId7" Type="http://schemas.openxmlformats.org/officeDocument/2006/relationships/image" Target="../media/image115.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hyperlink" Target="http://www.vicon.com/standard/_archives/2001no2/sports-studies-gather-speed/sportstudiesgatherspeed_figure2.htm" TargetMode="External"/><Relationship Id="rId5" Type="http://schemas.openxmlformats.org/officeDocument/2006/relationships/image" Target="../media/image114.jpeg"/><Relationship Id="rId4" Type="http://schemas.openxmlformats.org/officeDocument/2006/relationships/hyperlink" Target="http://www.vicon.com/standard/_archives/2001no2/sports-studies-gather-speed/sportstudiesgatherspeed_figure1.htm" TargetMode="External"/><Relationship Id="rId9" Type="http://schemas.openxmlformats.org/officeDocument/2006/relationships/image" Target="../media/image116.jpeg"/></Relationships>
</file>

<file path=ppt/slides/_rels/slide8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Microsoft_Excel_97-2003_Worksheet19.xls"/><Relationship Id="rId2" Type="http://schemas.openxmlformats.org/officeDocument/2006/relationships/slideLayout" Target="../slideLayouts/slideLayout12.xml"/><Relationship Id="rId1" Type="http://schemas.openxmlformats.org/officeDocument/2006/relationships/vmlDrawing" Target="../drawings/vmlDrawing21.vml"/><Relationship Id="rId6" Type="http://schemas.openxmlformats.org/officeDocument/2006/relationships/image" Target="../media/image119.emf"/><Relationship Id="rId5" Type="http://schemas.openxmlformats.org/officeDocument/2006/relationships/oleObject" Target="../embeddings/Microsoft_Excel_97-2003_Worksheet20.xls"/><Relationship Id="rId4" Type="http://schemas.openxmlformats.org/officeDocument/2006/relationships/image" Target="../media/image118.emf"/></Relationships>
</file>

<file path=ppt/slides/_rels/slide9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21.emf"/><Relationship Id="rId3" Type="http://schemas.openxmlformats.org/officeDocument/2006/relationships/video" Target="file:///C:\Users\Tihanyi%20J&#243;zsef\Documents\powerpoint\anim&#225;ci&#243;k,%20filmek\squatsafar\sj1p.mpg" TargetMode="External"/><Relationship Id="rId7" Type="http://schemas.openxmlformats.org/officeDocument/2006/relationships/oleObject" Target="../embeddings/Microsoft_Excel_97-2003_Worksheet21.xls"/><Relationship Id="rId12" Type="http://schemas.openxmlformats.org/officeDocument/2006/relationships/image" Target="../media/image105.png"/><Relationship Id="rId2" Type="http://schemas.openxmlformats.org/officeDocument/2006/relationships/video" Target="file:///C:\Users\Tihanyi%20J&#243;zsef\Documents\powerpoint\anim&#225;ci&#243;k,%20filmek\squatsafar\cmj2p.mpg" TargetMode="External"/><Relationship Id="rId1" Type="http://schemas.openxmlformats.org/officeDocument/2006/relationships/vmlDrawing" Target="../drawings/vmlDrawing22.vml"/><Relationship Id="rId6" Type="http://schemas.openxmlformats.org/officeDocument/2006/relationships/slideLayout" Target="../slideLayouts/slideLayout13.xml"/><Relationship Id="rId11" Type="http://schemas.openxmlformats.org/officeDocument/2006/relationships/image" Target="../media/image109.png"/><Relationship Id="rId5" Type="http://schemas.openxmlformats.org/officeDocument/2006/relationships/video" Target="file:///C:\Users\Tihanyi%20J&#243;zsef\Documents\powerpoint\anim&#225;ci&#243;k,%20filmek\squatsafar\cmj1p.mpg" TargetMode="External"/><Relationship Id="rId10" Type="http://schemas.openxmlformats.org/officeDocument/2006/relationships/image" Target="../media/image104.png"/><Relationship Id="rId4" Type="http://schemas.openxmlformats.org/officeDocument/2006/relationships/video" Target="file:///C:\Users\Tihanyi%20J&#243;zsef\Documents\powerpoint\anim&#225;ci&#243;k,%20filmek\squatsafar\sj2p.mpg" TargetMode="External"/><Relationship Id="rId9" Type="http://schemas.openxmlformats.org/officeDocument/2006/relationships/image" Target="../media/image96.png"/></Relationships>
</file>

<file path=ppt/slides/_rels/slide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419872" y="332656"/>
            <a:ext cx="2600455" cy="523220"/>
          </a:xfrm>
          <a:prstGeom prst="rect">
            <a:avLst/>
          </a:prstGeom>
          <a:noFill/>
        </p:spPr>
        <p:txBody>
          <a:bodyPr wrap="none" rtlCol="0">
            <a:spAutoFit/>
          </a:bodyPr>
          <a:lstStyle/>
          <a:p>
            <a:r>
              <a:rPr lang="hu-HU" sz="2800" dirty="0" smtClean="0"/>
              <a:t>2. félév tematika</a:t>
            </a:r>
            <a:endParaRPr lang="hu-HU" sz="2800" dirty="0"/>
          </a:p>
        </p:txBody>
      </p:sp>
      <p:sp>
        <p:nvSpPr>
          <p:cNvPr id="3" name="Téglalap 2"/>
          <p:cNvSpPr/>
          <p:nvPr/>
        </p:nvSpPr>
        <p:spPr>
          <a:xfrm>
            <a:off x="124673" y="1252419"/>
            <a:ext cx="8640960" cy="5324535"/>
          </a:xfrm>
          <a:prstGeom prst="rect">
            <a:avLst/>
          </a:prstGeom>
        </p:spPr>
        <p:txBody>
          <a:bodyPr wrap="square">
            <a:spAutoFit/>
          </a:bodyPr>
          <a:lstStyle/>
          <a:p>
            <a:r>
              <a:rPr lang="hu-HU" sz="2000" b="1" dirty="0" smtClean="0"/>
              <a:t>Előadások :</a:t>
            </a:r>
            <a:endParaRPr lang="hu-HU" sz="2000" dirty="0"/>
          </a:p>
          <a:p>
            <a:r>
              <a:rPr lang="hu-HU" sz="2000" dirty="0" smtClean="0"/>
              <a:t>1. Erő, maximális erő, robbanékony erő, 1RM, erő állóképesség</a:t>
            </a:r>
            <a:endParaRPr lang="hu-HU" sz="2000" dirty="0"/>
          </a:p>
          <a:p>
            <a:r>
              <a:rPr lang="hu-HU" sz="2000" dirty="0"/>
              <a:t>2</a:t>
            </a:r>
            <a:r>
              <a:rPr lang="hu-HU" sz="2000" dirty="0" smtClean="0"/>
              <a:t>. </a:t>
            </a:r>
            <a:r>
              <a:rPr lang="hu-HU" sz="2000" dirty="0"/>
              <a:t>Állóképesség (</a:t>
            </a:r>
            <a:r>
              <a:rPr lang="hu-HU" sz="2000" dirty="0" err="1"/>
              <a:t>Bosco</a:t>
            </a:r>
            <a:r>
              <a:rPr lang="hu-HU" sz="2000" dirty="0"/>
              <a:t>, </a:t>
            </a:r>
            <a:r>
              <a:rPr lang="hu-HU" sz="2000" dirty="0" err="1"/>
              <a:t>Wingate</a:t>
            </a:r>
            <a:r>
              <a:rPr lang="hu-HU" sz="2000" dirty="0"/>
              <a:t>, Harvard </a:t>
            </a:r>
            <a:r>
              <a:rPr lang="hu-HU" sz="2000" dirty="0" err="1"/>
              <a:t>step</a:t>
            </a:r>
            <a:r>
              <a:rPr lang="hu-HU" sz="2000" dirty="0"/>
              <a:t>, Blake </a:t>
            </a:r>
            <a:r>
              <a:rPr lang="hu-HU" sz="2000" dirty="0" err="1"/>
              <a:t>step</a:t>
            </a:r>
            <a:r>
              <a:rPr lang="hu-HU" sz="2000" dirty="0"/>
              <a:t>, </a:t>
            </a:r>
            <a:r>
              <a:rPr lang="hu-HU" sz="2000" dirty="0" err="1"/>
              <a:t>Astrand</a:t>
            </a:r>
            <a:r>
              <a:rPr lang="hu-HU" sz="2000" dirty="0"/>
              <a:t> kerékpár/futószalag, Bruce </a:t>
            </a:r>
            <a:r>
              <a:rPr lang="hu-HU" sz="2000" dirty="0" err="1"/>
              <a:t>stress</a:t>
            </a:r>
            <a:r>
              <a:rPr lang="hu-HU" sz="2000" dirty="0"/>
              <a:t>) </a:t>
            </a:r>
            <a:endParaRPr lang="hu-HU" sz="2000" dirty="0" smtClean="0"/>
          </a:p>
          <a:p>
            <a:r>
              <a:rPr lang="hu-HU" sz="2000" dirty="0" smtClean="0"/>
              <a:t>3. </a:t>
            </a:r>
            <a:r>
              <a:rPr lang="hu-HU" sz="2000" dirty="0" err="1" smtClean="0"/>
              <a:t>Eurofit</a:t>
            </a:r>
            <a:r>
              <a:rPr lang="hu-HU" sz="2000" dirty="0" smtClean="0"/>
              <a:t>, </a:t>
            </a:r>
            <a:r>
              <a:rPr lang="hu-HU" sz="2000" dirty="0" err="1"/>
              <a:t>Hungarofit</a:t>
            </a:r>
            <a:r>
              <a:rPr lang="hu-HU" sz="2000" dirty="0"/>
              <a:t>, NHL </a:t>
            </a:r>
            <a:r>
              <a:rPr lang="hu-HU" sz="2000" dirty="0" err="1"/>
              <a:t>Draft</a:t>
            </a:r>
            <a:r>
              <a:rPr lang="hu-HU" sz="2000" dirty="0"/>
              <a:t> </a:t>
            </a:r>
            <a:r>
              <a:rPr lang="hu-HU" sz="2000" dirty="0" err="1"/>
              <a:t>Combine</a:t>
            </a:r>
            <a:r>
              <a:rPr lang="hu-HU" sz="2000" dirty="0"/>
              <a:t> </a:t>
            </a:r>
            <a:r>
              <a:rPr lang="hu-HU" sz="2000" dirty="0" smtClean="0"/>
              <a:t>Testing</a:t>
            </a:r>
            <a:endParaRPr lang="hu-HU" sz="2000" dirty="0"/>
          </a:p>
          <a:p>
            <a:r>
              <a:rPr lang="hu-HU" sz="2000" dirty="0" smtClean="0"/>
              <a:t>4. Flexibilitás </a:t>
            </a:r>
            <a:endParaRPr lang="hu-HU" sz="2000" dirty="0"/>
          </a:p>
          <a:p>
            <a:r>
              <a:rPr lang="hu-HU" sz="2000" dirty="0"/>
              <a:t>5</a:t>
            </a:r>
            <a:r>
              <a:rPr lang="hu-HU" sz="2000" dirty="0" smtClean="0"/>
              <a:t>. Mozgékonyság</a:t>
            </a:r>
            <a:endParaRPr lang="hu-HU" sz="2000" dirty="0"/>
          </a:p>
          <a:p>
            <a:r>
              <a:rPr lang="hu-HU" sz="2000" dirty="0"/>
              <a:t> </a:t>
            </a:r>
          </a:p>
          <a:p>
            <a:r>
              <a:rPr lang="hu-HU" sz="2000" b="1" dirty="0"/>
              <a:t> </a:t>
            </a:r>
            <a:endParaRPr lang="hu-HU" sz="2000" dirty="0"/>
          </a:p>
          <a:p>
            <a:r>
              <a:rPr lang="hu-HU" sz="2000" b="1" dirty="0"/>
              <a:t>Mérések:</a:t>
            </a:r>
            <a:endParaRPr lang="hu-HU" sz="2000" dirty="0"/>
          </a:p>
          <a:p>
            <a:r>
              <a:rPr lang="hu-HU" sz="2000" dirty="0"/>
              <a:t>Illinois </a:t>
            </a:r>
            <a:r>
              <a:rPr lang="hu-HU" sz="2000" dirty="0" err="1"/>
              <a:t>agility</a:t>
            </a:r>
            <a:r>
              <a:rPr lang="hu-HU" sz="2000" dirty="0"/>
              <a:t> test</a:t>
            </a:r>
          </a:p>
          <a:p>
            <a:r>
              <a:rPr lang="hu-HU" sz="2000" dirty="0" smtClean="0"/>
              <a:t>Tapping teszt, reakcióidő, koordinációs teszt (Pszichológia </a:t>
            </a:r>
            <a:r>
              <a:rPr lang="hu-HU" sz="2000" dirty="0"/>
              <a:t>tanszék) </a:t>
            </a:r>
          </a:p>
          <a:p>
            <a:r>
              <a:rPr lang="hu-HU" sz="2000" dirty="0"/>
              <a:t>Mozgékonyság teszt, </a:t>
            </a:r>
            <a:r>
              <a:rPr lang="hu-HU" sz="2000" dirty="0" err="1"/>
              <a:t>quadrant</a:t>
            </a:r>
            <a:r>
              <a:rPr lang="hu-HU" sz="2000" dirty="0"/>
              <a:t>, </a:t>
            </a:r>
            <a:r>
              <a:rPr lang="hu-HU" sz="2000" dirty="0" err="1"/>
              <a:t>sidestep</a:t>
            </a:r>
            <a:endParaRPr lang="hu-HU" sz="2000" dirty="0"/>
          </a:p>
          <a:p>
            <a:r>
              <a:rPr lang="hu-HU" sz="2000" dirty="0" err="1"/>
              <a:t>Astrand</a:t>
            </a:r>
            <a:r>
              <a:rPr lang="hu-HU" sz="2000" dirty="0"/>
              <a:t> féle kerékpár </a:t>
            </a:r>
            <a:r>
              <a:rPr lang="hu-HU" sz="2000" dirty="0" err="1"/>
              <a:t>ergométer</a:t>
            </a:r>
            <a:r>
              <a:rPr lang="hu-HU" sz="2000" dirty="0"/>
              <a:t> teszt állóképességi teszt (</a:t>
            </a:r>
            <a:r>
              <a:rPr lang="hu-HU" sz="2000" dirty="0" err="1"/>
              <a:t>Balke</a:t>
            </a:r>
            <a:r>
              <a:rPr lang="hu-HU" sz="2000" dirty="0"/>
              <a:t> </a:t>
            </a:r>
            <a:r>
              <a:rPr lang="hu-HU" sz="2000" dirty="0" err="1" smtClean="0"/>
              <a:t>teszt</a:t>
            </a:r>
            <a:r>
              <a:rPr lang="hu-HU" sz="2000" dirty="0" smtClean="0"/>
              <a:t>)</a:t>
            </a:r>
            <a:endParaRPr lang="hu-HU" sz="2000" dirty="0"/>
          </a:p>
          <a:p>
            <a:r>
              <a:rPr lang="hu-HU" sz="2000" dirty="0" err="1"/>
              <a:t>Bosco</a:t>
            </a:r>
            <a:r>
              <a:rPr lang="hu-HU" sz="2000" dirty="0"/>
              <a:t> függőleges felugrás teszt</a:t>
            </a:r>
          </a:p>
          <a:p>
            <a:r>
              <a:rPr lang="hu-HU" sz="2000" dirty="0" err="1"/>
              <a:t>Sit</a:t>
            </a:r>
            <a:r>
              <a:rPr lang="hu-HU" sz="2000" dirty="0"/>
              <a:t> and </a:t>
            </a:r>
            <a:r>
              <a:rPr lang="hu-HU" sz="2000" dirty="0" err="1"/>
              <a:t>reach</a:t>
            </a:r>
            <a:r>
              <a:rPr lang="hu-HU" sz="2000" dirty="0"/>
              <a:t>, Schober teszt</a:t>
            </a:r>
          </a:p>
          <a:p>
            <a:r>
              <a:rPr lang="hu-HU" sz="2000" dirty="0"/>
              <a:t> </a:t>
            </a:r>
          </a:p>
        </p:txBody>
      </p:sp>
    </p:spTree>
    <p:extLst>
      <p:ext uri="{BB962C8B-B14F-4D97-AF65-F5344CB8AC3E}">
        <p14:creationId xmlns:p14="http://schemas.microsoft.com/office/powerpoint/2010/main" val="683322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6520" y="836712"/>
            <a:ext cx="9217024" cy="5509200"/>
          </a:xfrm>
          <a:prstGeom prst="rect">
            <a:avLst/>
          </a:prstGeom>
          <a:noFill/>
        </p:spPr>
        <p:txBody>
          <a:bodyPr wrap="square" rtlCol="0">
            <a:spAutoFit/>
          </a:bodyPr>
          <a:lstStyle/>
          <a:p>
            <a:pPr lvl="2"/>
            <a:r>
              <a:rPr lang="hu-HU" sz="3200" b="1" dirty="0" smtClean="0"/>
              <a:t>Statikus erőmérés jellegzetességei:</a:t>
            </a:r>
          </a:p>
          <a:p>
            <a:pPr lvl="2"/>
            <a:endParaRPr lang="hu-HU" sz="3200" dirty="0" smtClean="0"/>
          </a:p>
          <a:p>
            <a:pPr lvl="3"/>
            <a:r>
              <a:rPr lang="hu-HU" sz="3200" dirty="0" smtClean="0"/>
              <a:t>Egy izom, izomcsoport vizsgálata egy ízületnél </a:t>
            </a:r>
          </a:p>
          <a:p>
            <a:pPr lvl="3"/>
            <a:r>
              <a:rPr lang="hu-HU" sz="3200" dirty="0" smtClean="0"/>
              <a:t>(pl. könyökhajlító, térdfeszítő)</a:t>
            </a:r>
          </a:p>
          <a:p>
            <a:pPr lvl="3"/>
            <a:endParaRPr lang="hu-HU" sz="3200" dirty="0"/>
          </a:p>
          <a:p>
            <a:pPr lvl="3"/>
            <a:r>
              <a:rPr lang="hu-HU" sz="3200" dirty="0" err="1" smtClean="0"/>
              <a:t>Agonista-antagonista</a:t>
            </a:r>
            <a:r>
              <a:rPr lang="hu-HU" sz="3200" dirty="0" smtClean="0"/>
              <a:t> erőarány megállapítása</a:t>
            </a:r>
          </a:p>
          <a:p>
            <a:pPr lvl="3"/>
            <a:r>
              <a:rPr lang="hu-HU" sz="3200" dirty="0" smtClean="0"/>
              <a:t>(adott esetben EMG alkalmazása)</a:t>
            </a:r>
          </a:p>
          <a:p>
            <a:pPr lvl="3"/>
            <a:endParaRPr lang="hu-HU" sz="3200" dirty="0" smtClean="0"/>
          </a:p>
          <a:p>
            <a:pPr lvl="3"/>
            <a:r>
              <a:rPr lang="hu-HU" sz="3200" dirty="0" smtClean="0"/>
              <a:t>Több izomcsoport együttes erőkifejtése </a:t>
            </a:r>
          </a:p>
          <a:p>
            <a:pPr lvl="3"/>
            <a:r>
              <a:rPr lang="hu-HU" sz="3200" dirty="0" smtClean="0"/>
              <a:t>(pl. </a:t>
            </a:r>
            <a:r>
              <a:rPr lang="hu-HU" sz="3200" dirty="0" err="1" smtClean="0"/>
              <a:t>markolóerő</a:t>
            </a:r>
            <a:r>
              <a:rPr lang="hu-HU" sz="3200" dirty="0" smtClean="0"/>
              <a:t>)</a:t>
            </a:r>
          </a:p>
          <a:p>
            <a:endParaRPr lang="en-US" sz="32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zövegdoboz 2"/>
          <p:cNvSpPr txBox="1">
            <a:spLocks noChangeArrowheads="1"/>
          </p:cNvSpPr>
          <p:nvPr/>
        </p:nvSpPr>
        <p:spPr bwMode="auto">
          <a:xfrm>
            <a:off x="1143000" y="428625"/>
            <a:ext cx="6500813" cy="523220"/>
          </a:xfrm>
          <a:prstGeom prst="rect">
            <a:avLst/>
          </a:prstGeom>
          <a:solidFill>
            <a:srgbClr val="FFC000"/>
          </a:solidFill>
          <a:ln w="9525">
            <a:noFill/>
            <a:miter lim="800000"/>
            <a:headEnd/>
            <a:tailEnd/>
          </a:ln>
        </p:spPr>
        <p:txBody>
          <a:bodyPr>
            <a:spAutoFit/>
          </a:bodyPr>
          <a:lstStyle/>
          <a:p>
            <a:pPr algn="ctr"/>
            <a:r>
              <a:rPr lang="hu-HU" sz="2800" dirty="0" smtClean="0"/>
              <a:t>Erőfelfutási meredekség</a:t>
            </a:r>
            <a:endParaRPr lang="en-US" sz="2800" dirty="0"/>
          </a:p>
        </p:txBody>
      </p:sp>
      <p:graphicFrame>
        <p:nvGraphicFramePr>
          <p:cNvPr id="4" name="Diagram 3"/>
          <p:cNvGraphicFramePr>
            <a:graphicFrameLocks/>
          </p:cNvGraphicFramePr>
          <p:nvPr>
            <p:extLst>
              <p:ext uri="{D42A27DB-BD31-4B8C-83A1-F6EECF244321}">
                <p14:modId xmlns:p14="http://schemas.microsoft.com/office/powerpoint/2010/main" val="2607002822"/>
              </p:ext>
            </p:extLst>
          </p:nvPr>
        </p:nvGraphicFramePr>
        <p:xfrm>
          <a:off x="971600" y="2000240"/>
          <a:ext cx="5886400" cy="3805024"/>
        </p:xfrm>
        <a:graphic>
          <a:graphicData uri="http://schemas.openxmlformats.org/drawingml/2006/chart">
            <c:chart xmlns:c="http://schemas.openxmlformats.org/drawingml/2006/chart" xmlns:r="http://schemas.openxmlformats.org/officeDocument/2006/relationships" r:id="rId2"/>
          </a:graphicData>
        </a:graphic>
      </p:graphicFrame>
      <p:sp>
        <p:nvSpPr>
          <p:cNvPr id="13" name="Szövegdoboz 12"/>
          <p:cNvSpPr txBox="1"/>
          <p:nvPr/>
        </p:nvSpPr>
        <p:spPr>
          <a:xfrm>
            <a:off x="3282325" y="1556792"/>
            <a:ext cx="785813" cy="369887"/>
          </a:xfrm>
          <a:prstGeom prst="rect">
            <a:avLst/>
          </a:prstGeom>
          <a:solidFill>
            <a:schemeClr val="bg1">
              <a:lumMod val="85000"/>
            </a:schemeClr>
          </a:solidFill>
        </p:spPr>
        <p:txBody>
          <a:bodyPr>
            <a:spAutoFit/>
          </a:bodyPr>
          <a:lstStyle/>
          <a:p>
            <a:pPr algn="ctr">
              <a:defRPr/>
            </a:pPr>
            <a:r>
              <a:rPr lang="hu-HU" b="1" i="1" dirty="0">
                <a:solidFill>
                  <a:srgbClr val="FF0000"/>
                </a:solidFill>
                <a:latin typeface="Arial" charset="0"/>
                <a:cs typeface="Arial" charset="0"/>
              </a:rPr>
              <a:t>CMJ</a:t>
            </a:r>
            <a:endParaRPr lang="en-US" b="1" i="1" dirty="0">
              <a:solidFill>
                <a:srgbClr val="FF0000"/>
              </a:solidFill>
              <a:latin typeface="Arial" charset="0"/>
              <a:cs typeface="Arial" charset="0"/>
            </a:endParaRPr>
          </a:p>
        </p:txBody>
      </p:sp>
      <p:sp>
        <p:nvSpPr>
          <p:cNvPr id="14" name="Szövegdoboz 13"/>
          <p:cNvSpPr txBox="1"/>
          <p:nvPr/>
        </p:nvSpPr>
        <p:spPr>
          <a:xfrm>
            <a:off x="5143500" y="2928938"/>
            <a:ext cx="571500" cy="369887"/>
          </a:xfrm>
          <a:prstGeom prst="rect">
            <a:avLst/>
          </a:prstGeom>
          <a:solidFill>
            <a:schemeClr val="bg1">
              <a:lumMod val="85000"/>
            </a:schemeClr>
          </a:solidFill>
        </p:spPr>
        <p:txBody>
          <a:bodyPr>
            <a:spAutoFit/>
          </a:bodyPr>
          <a:lstStyle/>
          <a:p>
            <a:pPr algn="ctr">
              <a:defRPr/>
            </a:pPr>
            <a:r>
              <a:rPr lang="hu-HU" b="1" i="1" dirty="0">
                <a:solidFill>
                  <a:schemeClr val="accent2">
                    <a:lumMod val="75000"/>
                  </a:schemeClr>
                </a:solidFill>
                <a:latin typeface="Arial" charset="0"/>
                <a:cs typeface="Arial" charset="0"/>
              </a:rPr>
              <a:t>SJ</a:t>
            </a:r>
            <a:endParaRPr lang="en-US" b="1" i="1" dirty="0">
              <a:solidFill>
                <a:schemeClr val="accent2">
                  <a:lumMod val="75000"/>
                </a:schemeClr>
              </a:solidFill>
              <a:latin typeface="Arial" charset="0"/>
              <a:cs typeface="Arial" charset="0"/>
            </a:endParaRPr>
          </a:p>
        </p:txBody>
      </p:sp>
      <p:cxnSp>
        <p:nvCxnSpPr>
          <p:cNvPr id="3" name="Egyenes összekötő 2"/>
          <p:cNvCxnSpPr/>
          <p:nvPr/>
        </p:nvCxnSpPr>
        <p:spPr>
          <a:xfrm flipV="1">
            <a:off x="3282325" y="2132856"/>
            <a:ext cx="281563" cy="3096344"/>
          </a:xfrm>
          <a:prstGeom prst="line">
            <a:avLst/>
          </a:prstGeom>
          <a:ln w="28575">
            <a:solidFill>
              <a:srgbClr val="002060"/>
            </a:solidFill>
            <a:prstDash val="solid"/>
          </a:ln>
        </p:spPr>
        <p:style>
          <a:lnRef idx="1">
            <a:schemeClr val="accent1"/>
          </a:lnRef>
          <a:fillRef idx="0">
            <a:schemeClr val="accent1"/>
          </a:fillRef>
          <a:effectRef idx="0">
            <a:schemeClr val="accent1"/>
          </a:effectRef>
          <a:fontRef idx="minor">
            <a:schemeClr val="tx1"/>
          </a:fontRef>
        </p:style>
      </p:cxnSp>
      <p:cxnSp>
        <p:nvCxnSpPr>
          <p:cNvPr id="15" name="Egyenes összekötő 14"/>
          <p:cNvCxnSpPr/>
          <p:nvPr/>
        </p:nvCxnSpPr>
        <p:spPr>
          <a:xfrm flipV="1">
            <a:off x="3786575" y="2217244"/>
            <a:ext cx="606831" cy="3096344"/>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04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15616" y="1412776"/>
            <a:ext cx="7056784" cy="1077218"/>
          </a:xfrm>
          <a:prstGeom prst="rect">
            <a:avLst/>
          </a:prstGeom>
          <a:solidFill>
            <a:srgbClr val="FFC000"/>
          </a:solidFill>
          <a:ln>
            <a:solidFill>
              <a:schemeClr val="bg1"/>
            </a:solid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3200" b="1" dirty="0" smtClean="0"/>
              <a:t>A teljesítmény kiszámítás függőleges felugrás alatt</a:t>
            </a:r>
            <a:endParaRPr lang="en-US" sz="3200" b="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extLst>
              <p:ext uri="{D42A27DB-BD31-4B8C-83A1-F6EECF244321}">
                <p14:modId xmlns:p14="http://schemas.microsoft.com/office/powerpoint/2010/main" val="2489512592"/>
              </p:ext>
            </p:extLst>
          </p:nvPr>
        </p:nvGraphicFramePr>
        <p:xfrm>
          <a:off x="4427984" y="3068960"/>
          <a:ext cx="316835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3" name="Szövegdoboz 2"/>
          <p:cNvSpPr txBox="1"/>
          <p:nvPr/>
        </p:nvSpPr>
        <p:spPr>
          <a:xfrm>
            <a:off x="852717" y="359078"/>
            <a:ext cx="721672" cy="523220"/>
          </a:xfrm>
          <a:prstGeom prst="rect">
            <a:avLst/>
          </a:prstGeom>
          <a:noFill/>
        </p:spPr>
        <p:txBody>
          <a:bodyPr wrap="none" rtlCol="0">
            <a:spAutoFit/>
          </a:bodyPr>
          <a:lstStyle/>
          <a:p>
            <a:r>
              <a:rPr lang="hu-HU" sz="2800" b="1" dirty="0" smtClean="0"/>
              <a:t>P=?</a:t>
            </a:r>
            <a:endParaRPr lang="hu-HU" sz="2800" b="1" dirty="0"/>
          </a:p>
        </p:txBody>
      </p:sp>
      <p:sp>
        <p:nvSpPr>
          <p:cNvPr id="4" name="Szövegdoboz 3"/>
          <p:cNvSpPr txBox="1"/>
          <p:nvPr/>
        </p:nvSpPr>
        <p:spPr>
          <a:xfrm>
            <a:off x="759637" y="1048262"/>
            <a:ext cx="992579" cy="461665"/>
          </a:xfrm>
          <a:prstGeom prst="rect">
            <a:avLst/>
          </a:prstGeom>
          <a:noFill/>
        </p:spPr>
        <p:txBody>
          <a:bodyPr wrap="none" rtlCol="0">
            <a:spAutoFit/>
          </a:bodyPr>
          <a:lstStyle/>
          <a:p>
            <a:r>
              <a:rPr lang="hu-HU" sz="2400" dirty="0" smtClean="0"/>
              <a:t>P=W/t</a:t>
            </a:r>
            <a:endParaRPr lang="hu-HU" sz="2400" dirty="0"/>
          </a:p>
        </p:txBody>
      </p:sp>
      <p:sp>
        <p:nvSpPr>
          <p:cNvPr id="5" name="Szövegdoboz 4"/>
          <p:cNvSpPr txBox="1"/>
          <p:nvPr/>
        </p:nvSpPr>
        <p:spPr>
          <a:xfrm>
            <a:off x="763847" y="1558906"/>
            <a:ext cx="1319592" cy="461665"/>
          </a:xfrm>
          <a:prstGeom prst="rect">
            <a:avLst/>
          </a:prstGeom>
          <a:noFill/>
        </p:spPr>
        <p:txBody>
          <a:bodyPr wrap="none" rtlCol="0">
            <a:spAutoFit/>
          </a:bodyPr>
          <a:lstStyle/>
          <a:p>
            <a:r>
              <a:rPr lang="hu-HU" sz="2400" dirty="0" smtClean="0"/>
              <a:t>P=(F•s)/t</a:t>
            </a:r>
            <a:endParaRPr lang="hu-HU" sz="2400" dirty="0"/>
          </a:p>
        </p:txBody>
      </p:sp>
      <p:sp>
        <p:nvSpPr>
          <p:cNvPr id="7" name="Szövegdoboz 6"/>
          <p:cNvSpPr txBox="1"/>
          <p:nvPr/>
        </p:nvSpPr>
        <p:spPr>
          <a:xfrm>
            <a:off x="763847" y="2020198"/>
            <a:ext cx="1388522" cy="461665"/>
          </a:xfrm>
          <a:prstGeom prst="rect">
            <a:avLst/>
          </a:prstGeom>
          <a:noFill/>
        </p:spPr>
        <p:txBody>
          <a:bodyPr wrap="none" rtlCol="0">
            <a:spAutoFit/>
          </a:bodyPr>
          <a:lstStyle/>
          <a:p>
            <a:r>
              <a:rPr lang="hu-HU" sz="2400" dirty="0" smtClean="0"/>
              <a:t>P=F• (s/t)</a:t>
            </a:r>
            <a:endParaRPr lang="hu-HU" sz="2400" dirty="0"/>
          </a:p>
        </p:txBody>
      </p:sp>
      <p:sp>
        <p:nvSpPr>
          <p:cNvPr id="8" name="Szövegdoboz 7"/>
          <p:cNvSpPr txBox="1"/>
          <p:nvPr/>
        </p:nvSpPr>
        <p:spPr>
          <a:xfrm>
            <a:off x="759637" y="2555612"/>
            <a:ext cx="931665" cy="461665"/>
          </a:xfrm>
          <a:prstGeom prst="rect">
            <a:avLst/>
          </a:prstGeom>
          <a:noFill/>
        </p:spPr>
        <p:txBody>
          <a:bodyPr wrap="none" rtlCol="0">
            <a:spAutoFit/>
          </a:bodyPr>
          <a:lstStyle/>
          <a:p>
            <a:r>
              <a:rPr lang="hu-HU" sz="2400" dirty="0" smtClean="0"/>
              <a:t>P=F•v</a:t>
            </a:r>
            <a:endParaRPr lang="hu-HU" sz="2400" dirty="0"/>
          </a:p>
        </p:txBody>
      </p:sp>
      <p:graphicFrame>
        <p:nvGraphicFramePr>
          <p:cNvPr id="9" name="Objektum 8"/>
          <p:cNvGraphicFramePr>
            <a:graphicFrameLocks noChangeAspect="1"/>
          </p:cNvGraphicFramePr>
          <p:nvPr>
            <p:extLst>
              <p:ext uri="{D42A27DB-BD31-4B8C-83A1-F6EECF244321}">
                <p14:modId xmlns:p14="http://schemas.microsoft.com/office/powerpoint/2010/main" val="1871590728"/>
              </p:ext>
            </p:extLst>
          </p:nvPr>
        </p:nvGraphicFramePr>
        <p:xfrm>
          <a:off x="3724275" y="525463"/>
          <a:ext cx="4386263" cy="2517775"/>
        </p:xfrm>
        <a:graphic>
          <a:graphicData uri="http://schemas.openxmlformats.org/presentationml/2006/ole">
            <mc:AlternateContent xmlns:mc="http://schemas.openxmlformats.org/markup-compatibility/2006">
              <mc:Choice xmlns:v="urn:schemas-microsoft-com:vml" Requires="v">
                <p:oleObj spid="_x0000_s30731" name="Munkalap" r:id="rId4" imgW="2788813" imgH="1645947" progId="Excel.Sheet.8">
                  <p:embed/>
                </p:oleObj>
              </mc:Choice>
              <mc:Fallback>
                <p:oleObj name="Munkalap" r:id="rId4" imgW="2788813" imgH="1645947" progId="Excel.Sheet.8">
                  <p:embed/>
                  <p:pic>
                    <p:nvPicPr>
                      <p:cNvPr id="0" name="Object 7"/>
                      <p:cNvPicPr>
                        <a:picLocks noChangeAspect="1" noChangeArrowheads="1"/>
                      </p:cNvPicPr>
                      <p:nvPr/>
                    </p:nvPicPr>
                    <p:blipFill>
                      <a:blip r:embed="rId5"/>
                      <a:srcRect/>
                      <a:stretch>
                        <a:fillRect/>
                      </a:stretch>
                    </p:blipFill>
                    <p:spPr bwMode="auto">
                      <a:xfrm>
                        <a:off x="3724275" y="525463"/>
                        <a:ext cx="4386263" cy="2517775"/>
                      </a:xfrm>
                      <a:prstGeom prst="rect">
                        <a:avLst/>
                      </a:prstGeom>
                      <a:noFill/>
                      <a:ln>
                        <a:noFill/>
                      </a:ln>
                    </p:spPr>
                  </p:pic>
                </p:oleObj>
              </mc:Fallback>
            </mc:AlternateContent>
          </a:graphicData>
        </a:graphic>
      </p:graphicFrame>
      <p:cxnSp>
        <p:nvCxnSpPr>
          <p:cNvPr id="11" name="Egyenes összekötő 10"/>
          <p:cNvCxnSpPr/>
          <p:nvPr/>
        </p:nvCxnSpPr>
        <p:spPr>
          <a:xfrm>
            <a:off x="5112060" y="1189574"/>
            <a:ext cx="36004" cy="5479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Egyenes összekötő 11"/>
          <p:cNvCxnSpPr/>
          <p:nvPr/>
        </p:nvCxnSpPr>
        <p:spPr>
          <a:xfrm>
            <a:off x="5677040" y="1189574"/>
            <a:ext cx="72008" cy="5479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Egyenes összekötő 12"/>
          <p:cNvCxnSpPr/>
          <p:nvPr/>
        </p:nvCxnSpPr>
        <p:spPr>
          <a:xfrm>
            <a:off x="6233748" y="1189574"/>
            <a:ext cx="36004" cy="5479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5932512" y="1189574"/>
            <a:ext cx="72008" cy="5479786"/>
          </a:xfrm>
          <a:prstGeom prst="line">
            <a:avLst/>
          </a:prstGeom>
        </p:spPr>
        <p:style>
          <a:lnRef idx="1">
            <a:schemeClr val="accent1"/>
          </a:lnRef>
          <a:fillRef idx="0">
            <a:schemeClr val="accent1"/>
          </a:fillRef>
          <a:effectRef idx="0">
            <a:schemeClr val="accent1"/>
          </a:effectRef>
          <a:fontRef idx="minor">
            <a:schemeClr val="tx1"/>
          </a:fontRef>
        </p:style>
      </p:cxnSp>
      <p:sp>
        <p:nvSpPr>
          <p:cNvPr id="19" name="Szövegdoboz 18"/>
          <p:cNvSpPr txBox="1"/>
          <p:nvPr/>
        </p:nvSpPr>
        <p:spPr>
          <a:xfrm>
            <a:off x="759637" y="3094318"/>
            <a:ext cx="2146161" cy="461665"/>
          </a:xfrm>
          <a:prstGeom prst="rect">
            <a:avLst/>
          </a:prstGeom>
          <a:noFill/>
        </p:spPr>
        <p:txBody>
          <a:bodyPr wrap="square" rtlCol="0">
            <a:spAutoFit/>
          </a:bodyPr>
          <a:lstStyle/>
          <a:p>
            <a:r>
              <a:rPr lang="hu-HU" sz="2400" dirty="0" smtClean="0"/>
              <a:t>A: v=0, F=mg</a:t>
            </a:r>
            <a:endParaRPr lang="hu-HU" sz="2400" dirty="0"/>
          </a:p>
        </p:txBody>
      </p:sp>
      <p:sp>
        <p:nvSpPr>
          <p:cNvPr id="20" name="Szövegdoboz 19"/>
          <p:cNvSpPr txBox="1"/>
          <p:nvPr/>
        </p:nvSpPr>
        <p:spPr>
          <a:xfrm>
            <a:off x="757133" y="3555983"/>
            <a:ext cx="2148665" cy="461665"/>
          </a:xfrm>
          <a:prstGeom prst="rect">
            <a:avLst/>
          </a:prstGeom>
          <a:noFill/>
        </p:spPr>
        <p:txBody>
          <a:bodyPr wrap="none" rtlCol="0">
            <a:spAutoFit/>
          </a:bodyPr>
          <a:lstStyle/>
          <a:p>
            <a:r>
              <a:rPr lang="hu-HU" sz="2400" dirty="0" smtClean="0"/>
              <a:t>B: v=</a:t>
            </a:r>
            <a:r>
              <a:rPr lang="hu-HU" sz="2400" dirty="0" err="1" smtClean="0"/>
              <a:t>max</a:t>
            </a:r>
            <a:r>
              <a:rPr lang="hu-HU" sz="2400" dirty="0" smtClean="0"/>
              <a:t>, F=mg</a:t>
            </a:r>
            <a:endParaRPr lang="hu-HU" sz="2400" dirty="0"/>
          </a:p>
        </p:txBody>
      </p:sp>
      <p:sp>
        <p:nvSpPr>
          <p:cNvPr id="21" name="Szövegdoboz 20"/>
          <p:cNvSpPr txBox="1"/>
          <p:nvPr/>
        </p:nvSpPr>
        <p:spPr>
          <a:xfrm>
            <a:off x="765730" y="3998959"/>
            <a:ext cx="1911421" cy="461665"/>
          </a:xfrm>
          <a:prstGeom prst="rect">
            <a:avLst/>
          </a:prstGeom>
          <a:noFill/>
        </p:spPr>
        <p:txBody>
          <a:bodyPr wrap="none" rtlCol="0">
            <a:spAutoFit/>
          </a:bodyPr>
          <a:lstStyle/>
          <a:p>
            <a:r>
              <a:rPr lang="hu-HU" sz="2400" dirty="0" smtClean="0"/>
              <a:t>C: v=0, F=</a:t>
            </a:r>
            <a:r>
              <a:rPr lang="hu-HU" sz="2400" dirty="0" err="1" smtClean="0"/>
              <a:t>max</a:t>
            </a:r>
            <a:endParaRPr lang="hu-HU" sz="2400" dirty="0"/>
          </a:p>
        </p:txBody>
      </p:sp>
      <p:sp>
        <p:nvSpPr>
          <p:cNvPr id="22" name="Szövegdoboz 21"/>
          <p:cNvSpPr txBox="1"/>
          <p:nvPr/>
        </p:nvSpPr>
        <p:spPr>
          <a:xfrm>
            <a:off x="765730" y="4457148"/>
            <a:ext cx="1937069" cy="461665"/>
          </a:xfrm>
          <a:prstGeom prst="rect">
            <a:avLst/>
          </a:prstGeom>
          <a:noFill/>
        </p:spPr>
        <p:txBody>
          <a:bodyPr wrap="none" rtlCol="0">
            <a:spAutoFit/>
          </a:bodyPr>
          <a:lstStyle/>
          <a:p>
            <a:r>
              <a:rPr lang="hu-HU" sz="2400" dirty="0" smtClean="0"/>
              <a:t>D: v=</a:t>
            </a:r>
            <a:r>
              <a:rPr lang="hu-HU" sz="2400" dirty="0" err="1" smtClean="0"/>
              <a:t>max</a:t>
            </a:r>
            <a:r>
              <a:rPr lang="hu-HU" sz="2400" dirty="0" smtClean="0"/>
              <a:t>, F=0</a:t>
            </a:r>
            <a:endParaRPr lang="hu-HU" sz="2400" dirty="0"/>
          </a:p>
        </p:txBody>
      </p:sp>
      <p:sp>
        <p:nvSpPr>
          <p:cNvPr id="23" name="Szövegdoboz 22"/>
          <p:cNvSpPr txBox="1"/>
          <p:nvPr/>
        </p:nvSpPr>
        <p:spPr>
          <a:xfrm>
            <a:off x="4467561" y="2632653"/>
            <a:ext cx="383438" cy="461665"/>
          </a:xfrm>
          <a:prstGeom prst="rect">
            <a:avLst/>
          </a:prstGeom>
          <a:noFill/>
        </p:spPr>
        <p:txBody>
          <a:bodyPr wrap="none" rtlCol="0">
            <a:spAutoFit/>
          </a:bodyPr>
          <a:lstStyle/>
          <a:p>
            <a:r>
              <a:rPr lang="hu-HU" sz="2400" dirty="0" smtClean="0"/>
              <a:t>N</a:t>
            </a:r>
            <a:endParaRPr lang="hu-HU" sz="2400" dirty="0"/>
          </a:p>
        </p:txBody>
      </p:sp>
      <p:sp>
        <p:nvSpPr>
          <p:cNvPr id="24" name="Szövegdoboz 23"/>
          <p:cNvSpPr txBox="1"/>
          <p:nvPr/>
        </p:nvSpPr>
        <p:spPr>
          <a:xfrm>
            <a:off x="4952090" y="678930"/>
            <a:ext cx="362600" cy="461665"/>
          </a:xfrm>
          <a:prstGeom prst="rect">
            <a:avLst/>
          </a:prstGeom>
          <a:noFill/>
        </p:spPr>
        <p:txBody>
          <a:bodyPr wrap="none" rtlCol="0">
            <a:spAutoFit/>
          </a:bodyPr>
          <a:lstStyle/>
          <a:p>
            <a:r>
              <a:rPr lang="hu-HU" sz="2400" dirty="0" smtClean="0"/>
              <a:t>A</a:t>
            </a:r>
            <a:endParaRPr lang="hu-HU" sz="2400" dirty="0"/>
          </a:p>
        </p:txBody>
      </p:sp>
      <p:sp>
        <p:nvSpPr>
          <p:cNvPr id="25" name="Szövegdoboz 24"/>
          <p:cNvSpPr txBox="1"/>
          <p:nvPr/>
        </p:nvSpPr>
        <p:spPr>
          <a:xfrm>
            <a:off x="5522190" y="678930"/>
            <a:ext cx="351378" cy="461665"/>
          </a:xfrm>
          <a:prstGeom prst="rect">
            <a:avLst/>
          </a:prstGeom>
          <a:noFill/>
        </p:spPr>
        <p:txBody>
          <a:bodyPr wrap="none" rtlCol="0">
            <a:spAutoFit/>
          </a:bodyPr>
          <a:lstStyle/>
          <a:p>
            <a:r>
              <a:rPr lang="hu-HU" sz="2400" dirty="0" smtClean="0"/>
              <a:t>B</a:t>
            </a:r>
            <a:endParaRPr lang="hu-HU" sz="2400" dirty="0"/>
          </a:p>
        </p:txBody>
      </p:sp>
      <p:sp>
        <p:nvSpPr>
          <p:cNvPr id="26" name="Szövegdoboz 25"/>
          <p:cNvSpPr txBox="1"/>
          <p:nvPr/>
        </p:nvSpPr>
        <p:spPr>
          <a:xfrm>
            <a:off x="5781765" y="678930"/>
            <a:ext cx="348172" cy="461665"/>
          </a:xfrm>
          <a:prstGeom prst="rect">
            <a:avLst/>
          </a:prstGeom>
          <a:noFill/>
        </p:spPr>
        <p:txBody>
          <a:bodyPr wrap="none" rtlCol="0">
            <a:spAutoFit/>
          </a:bodyPr>
          <a:lstStyle/>
          <a:p>
            <a:r>
              <a:rPr lang="hu-HU" sz="2400" dirty="0" smtClean="0"/>
              <a:t>C</a:t>
            </a:r>
            <a:endParaRPr lang="hu-HU" sz="2400" dirty="0"/>
          </a:p>
        </p:txBody>
      </p:sp>
      <p:sp>
        <p:nvSpPr>
          <p:cNvPr id="27" name="Szövegdoboz 26"/>
          <p:cNvSpPr txBox="1"/>
          <p:nvPr/>
        </p:nvSpPr>
        <p:spPr>
          <a:xfrm>
            <a:off x="6070081" y="678930"/>
            <a:ext cx="373820" cy="461665"/>
          </a:xfrm>
          <a:prstGeom prst="rect">
            <a:avLst/>
          </a:prstGeom>
          <a:noFill/>
        </p:spPr>
        <p:txBody>
          <a:bodyPr wrap="none" rtlCol="0">
            <a:spAutoFit/>
          </a:bodyPr>
          <a:lstStyle/>
          <a:p>
            <a:r>
              <a:rPr lang="hu-HU" sz="2400" dirty="0" smtClean="0"/>
              <a:t>D</a:t>
            </a:r>
            <a:endParaRPr lang="hu-HU" sz="2400" dirty="0"/>
          </a:p>
        </p:txBody>
      </p:sp>
      <p:sp>
        <p:nvSpPr>
          <p:cNvPr id="28" name="Szövegdoboz 27"/>
          <p:cNvSpPr txBox="1"/>
          <p:nvPr/>
        </p:nvSpPr>
        <p:spPr>
          <a:xfrm>
            <a:off x="686967" y="5446672"/>
            <a:ext cx="1830566" cy="461665"/>
          </a:xfrm>
          <a:prstGeom prst="rect">
            <a:avLst/>
          </a:prstGeom>
          <a:noFill/>
        </p:spPr>
        <p:txBody>
          <a:bodyPr wrap="none" rtlCol="0">
            <a:spAutoFit/>
          </a:bodyPr>
          <a:lstStyle/>
          <a:p>
            <a:r>
              <a:rPr lang="hu-HU" sz="2400" dirty="0" smtClean="0"/>
              <a:t>P=(E</a:t>
            </a:r>
            <a:r>
              <a:rPr lang="hu-HU" sz="2400" baseline="-25000" dirty="0" smtClean="0"/>
              <a:t>D</a:t>
            </a:r>
            <a:r>
              <a:rPr lang="hu-HU" sz="2400" dirty="0" smtClean="0"/>
              <a:t>-E</a:t>
            </a:r>
            <a:r>
              <a:rPr lang="hu-HU" sz="2400" baseline="-25000" dirty="0" smtClean="0"/>
              <a:t>C</a:t>
            </a:r>
            <a:r>
              <a:rPr lang="hu-HU" sz="2400" dirty="0" smtClean="0"/>
              <a:t>)/</a:t>
            </a:r>
            <a:r>
              <a:rPr lang="hu-HU" sz="2400" dirty="0" err="1" smtClean="0"/>
              <a:t>t</a:t>
            </a:r>
            <a:r>
              <a:rPr lang="hu-HU" sz="2400" baseline="-25000" dirty="0" err="1" smtClean="0"/>
              <a:t>D-C</a:t>
            </a:r>
            <a:endParaRPr lang="hu-HU" sz="2400" baseline="-25000" dirty="0"/>
          </a:p>
        </p:txBody>
      </p:sp>
      <p:sp>
        <p:nvSpPr>
          <p:cNvPr id="29" name="Szövegdoboz 28"/>
          <p:cNvSpPr txBox="1"/>
          <p:nvPr/>
        </p:nvSpPr>
        <p:spPr>
          <a:xfrm>
            <a:off x="686967" y="4951173"/>
            <a:ext cx="1774845" cy="461665"/>
          </a:xfrm>
          <a:prstGeom prst="rect">
            <a:avLst/>
          </a:prstGeom>
          <a:noFill/>
        </p:spPr>
        <p:txBody>
          <a:bodyPr wrap="none" rtlCol="0">
            <a:spAutoFit/>
          </a:bodyPr>
          <a:lstStyle/>
          <a:p>
            <a:r>
              <a:rPr lang="hu-HU" sz="2400" dirty="0" smtClean="0"/>
              <a:t>P=(W</a:t>
            </a:r>
            <a:r>
              <a:rPr lang="hu-HU" sz="2400" baseline="-25000" dirty="0" smtClean="0"/>
              <a:t>D-C</a:t>
            </a:r>
            <a:r>
              <a:rPr lang="hu-HU" sz="2400" dirty="0" smtClean="0"/>
              <a:t>)/</a:t>
            </a:r>
            <a:r>
              <a:rPr lang="hu-HU" sz="2400" dirty="0" err="1" smtClean="0"/>
              <a:t>t</a:t>
            </a:r>
            <a:r>
              <a:rPr lang="hu-HU" sz="2400" baseline="-25000" dirty="0" err="1" smtClean="0"/>
              <a:t>D-C</a:t>
            </a:r>
            <a:endParaRPr lang="hu-HU" sz="2400" baseline="-25000" dirty="0"/>
          </a:p>
        </p:txBody>
      </p:sp>
      <p:sp>
        <p:nvSpPr>
          <p:cNvPr id="30" name="Szövegdoboz 29"/>
          <p:cNvSpPr txBox="1"/>
          <p:nvPr/>
        </p:nvSpPr>
        <p:spPr>
          <a:xfrm>
            <a:off x="663819" y="5934471"/>
            <a:ext cx="2839239" cy="461665"/>
          </a:xfrm>
          <a:prstGeom prst="rect">
            <a:avLst/>
          </a:prstGeom>
          <a:noFill/>
        </p:spPr>
        <p:txBody>
          <a:bodyPr wrap="none" rtlCol="0">
            <a:spAutoFit/>
          </a:bodyPr>
          <a:lstStyle/>
          <a:p>
            <a:r>
              <a:rPr lang="hu-HU" sz="2400" dirty="0" smtClean="0"/>
              <a:t>P=</a:t>
            </a:r>
            <a:r>
              <a:rPr lang="hu-HU" sz="2400" dirty="0" err="1" smtClean="0"/>
              <a:t>Epot</a:t>
            </a:r>
            <a:r>
              <a:rPr lang="hu-HU" sz="2400" baseline="-25000" dirty="0" err="1" smtClean="0"/>
              <a:t>D</a:t>
            </a:r>
            <a:r>
              <a:rPr lang="hu-HU" sz="2400" dirty="0" smtClean="0"/>
              <a:t>+</a:t>
            </a:r>
            <a:r>
              <a:rPr lang="hu-HU" sz="2400" dirty="0" err="1" smtClean="0"/>
              <a:t>Ekin</a:t>
            </a:r>
            <a:r>
              <a:rPr lang="hu-HU" sz="2400" baseline="-25000" dirty="0" err="1" smtClean="0"/>
              <a:t>D</a:t>
            </a:r>
            <a:r>
              <a:rPr lang="hu-HU" sz="2400" dirty="0" err="1" smtClean="0"/>
              <a:t>-Epot</a:t>
            </a:r>
            <a:r>
              <a:rPr lang="hu-HU" sz="2400" baseline="-25000" dirty="0" err="1" smtClean="0"/>
              <a:t>C</a:t>
            </a:r>
            <a:endParaRPr lang="hu-HU" sz="2400" baseline="-25000" dirty="0"/>
          </a:p>
        </p:txBody>
      </p:sp>
    </p:spTree>
    <p:extLst>
      <p:ext uri="{BB962C8B-B14F-4D97-AF65-F5344CB8AC3E}">
        <p14:creationId xmlns:p14="http://schemas.microsoft.com/office/powerpoint/2010/main" val="12733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900" decel="100000" fill="hold"/>
                                        <p:tgtEl>
                                          <p:spTgt spid="11"/>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42" presetClass="entr" presetSubtype="0" fill="hold" grpId="0" nodeType="afterEffect">
                                  <p:stCondLst>
                                    <p:cond delay="25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62" fill="hold">
                            <p:stCondLst>
                              <p:cond delay="2250"/>
                            </p:stCondLst>
                            <p:childTnLst>
                              <p:par>
                                <p:cTn id="63" presetID="42" presetClass="entr" presetSubtype="0" fill="hold" grpId="0" nodeType="afterEffect">
                                  <p:stCondLst>
                                    <p:cond delay="25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par>
                                <p:cTn id="68" presetID="37"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900" decel="100000" fill="hold"/>
                                        <p:tgtEl>
                                          <p:spTgt spid="14"/>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74" fill="hold">
                            <p:stCondLst>
                              <p:cond delay="3500"/>
                            </p:stCondLst>
                            <p:childTnLst>
                              <p:par>
                                <p:cTn id="75" presetID="42" presetClass="entr" presetSubtype="0" fill="hold" grpId="0" nodeType="afterEffect">
                                  <p:stCondLst>
                                    <p:cond delay="25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par>
                                <p:cTn id="80" presetID="37" presetClass="entr" presetSubtype="0" fill="hold"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900" decel="100000" fill="hold"/>
                                        <p:tgtEl>
                                          <p:spTgt spid="13"/>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86" fill="hold">
                            <p:stCondLst>
                              <p:cond delay="4750"/>
                            </p:stCondLst>
                            <p:childTnLst>
                              <p:par>
                                <p:cTn id="87" presetID="42" presetClass="entr" presetSubtype="0" fill="hold" grpId="0" nodeType="afterEffect">
                                  <p:stCondLst>
                                    <p:cond delay="25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1000"/>
                                        <p:tgtEl>
                                          <p:spTgt spid="19"/>
                                        </p:tgtEl>
                                      </p:cBhvr>
                                    </p:animEffect>
                                    <p:anim calcmode="lin" valueType="num">
                                      <p:cBhvr>
                                        <p:cTn id="97" dur="1000" fill="hold"/>
                                        <p:tgtEl>
                                          <p:spTgt spid="19"/>
                                        </p:tgtEl>
                                        <p:attrNameLst>
                                          <p:attrName>ppt_x</p:attrName>
                                        </p:attrNameLst>
                                      </p:cBhvr>
                                      <p:tavLst>
                                        <p:tav tm="0">
                                          <p:val>
                                            <p:strVal val="#ppt_x"/>
                                          </p:val>
                                        </p:tav>
                                        <p:tav tm="100000">
                                          <p:val>
                                            <p:strVal val="#ppt_x"/>
                                          </p:val>
                                        </p:tav>
                                      </p:tavLst>
                                    </p:anim>
                                    <p:anim calcmode="lin" valueType="num">
                                      <p:cBhvr>
                                        <p:cTn id="9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1000"/>
                                        <p:tgtEl>
                                          <p:spTgt spid="20"/>
                                        </p:tgtEl>
                                      </p:cBhvr>
                                    </p:animEffect>
                                    <p:anim calcmode="lin" valueType="num">
                                      <p:cBhvr>
                                        <p:cTn id="104" dur="1000" fill="hold"/>
                                        <p:tgtEl>
                                          <p:spTgt spid="20"/>
                                        </p:tgtEl>
                                        <p:attrNameLst>
                                          <p:attrName>ppt_x</p:attrName>
                                        </p:attrNameLst>
                                      </p:cBhvr>
                                      <p:tavLst>
                                        <p:tav tm="0">
                                          <p:val>
                                            <p:strVal val="#ppt_x"/>
                                          </p:val>
                                        </p:tav>
                                        <p:tav tm="100000">
                                          <p:val>
                                            <p:strVal val="#ppt_x"/>
                                          </p:val>
                                        </p:tav>
                                      </p:tavLst>
                                    </p:anim>
                                    <p:anim calcmode="lin" valueType="num">
                                      <p:cBhvr>
                                        <p:cTn id="10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1000"/>
                                        <p:tgtEl>
                                          <p:spTgt spid="21"/>
                                        </p:tgtEl>
                                      </p:cBhvr>
                                    </p:animEffect>
                                    <p:anim calcmode="lin" valueType="num">
                                      <p:cBhvr>
                                        <p:cTn id="111" dur="1000" fill="hold"/>
                                        <p:tgtEl>
                                          <p:spTgt spid="21"/>
                                        </p:tgtEl>
                                        <p:attrNameLst>
                                          <p:attrName>ppt_x</p:attrName>
                                        </p:attrNameLst>
                                      </p:cBhvr>
                                      <p:tavLst>
                                        <p:tav tm="0">
                                          <p:val>
                                            <p:strVal val="#ppt_x"/>
                                          </p:val>
                                        </p:tav>
                                        <p:tav tm="100000">
                                          <p:val>
                                            <p:strVal val="#ppt_x"/>
                                          </p:val>
                                        </p:tav>
                                      </p:tavLst>
                                    </p:anim>
                                    <p:anim calcmode="lin" valueType="num">
                                      <p:cBhvr>
                                        <p:cTn id="1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1000"/>
                                        <p:tgtEl>
                                          <p:spTgt spid="22"/>
                                        </p:tgtEl>
                                      </p:cBhvr>
                                    </p:animEffect>
                                    <p:anim calcmode="lin" valueType="num">
                                      <p:cBhvr>
                                        <p:cTn id="118" dur="1000" fill="hold"/>
                                        <p:tgtEl>
                                          <p:spTgt spid="22"/>
                                        </p:tgtEl>
                                        <p:attrNameLst>
                                          <p:attrName>ppt_x</p:attrName>
                                        </p:attrNameLst>
                                      </p:cBhvr>
                                      <p:tavLst>
                                        <p:tav tm="0">
                                          <p:val>
                                            <p:strVal val="#ppt_x"/>
                                          </p:val>
                                        </p:tav>
                                        <p:tav tm="100000">
                                          <p:val>
                                            <p:strVal val="#ppt_x"/>
                                          </p:val>
                                        </p:tav>
                                      </p:tavLst>
                                    </p:anim>
                                    <p:anim calcmode="lin" valueType="num">
                                      <p:cBhvr>
                                        <p:cTn id="1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fade">
                                      <p:cBhvr>
                                        <p:cTn id="124" dur="1000"/>
                                        <p:tgtEl>
                                          <p:spTgt spid="29"/>
                                        </p:tgtEl>
                                      </p:cBhvr>
                                    </p:animEffect>
                                    <p:anim calcmode="lin" valueType="num">
                                      <p:cBhvr>
                                        <p:cTn id="125" dur="1000" fill="hold"/>
                                        <p:tgtEl>
                                          <p:spTgt spid="29"/>
                                        </p:tgtEl>
                                        <p:attrNameLst>
                                          <p:attrName>ppt_x</p:attrName>
                                        </p:attrNameLst>
                                      </p:cBhvr>
                                      <p:tavLst>
                                        <p:tav tm="0">
                                          <p:val>
                                            <p:strVal val="#ppt_x"/>
                                          </p:val>
                                        </p:tav>
                                        <p:tav tm="100000">
                                          <p:val>
                                            <p:strVal val="#ppt_x"/>
                                          </p:val>
                                        </p:tav>
                                      </p:tavLst>
                                    </p:anim>
                                    <p:anim calcmode="lin" valueType="num">
                                      <p:cBhvr>
                                        <p:cTn id="1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1000"/>
                                        <p:tgtEl>
                                          <p:spTgt spid="28"/>
                                        </p:tgtEl>
                                      </p:cBhvr>
                                    </p:animEffect>
                                    <p:anim calcmode="lin" valueType="num">
                                      <p:cBhvr>
                                        <p:cTn id="132" dur="1000" fill="hold"/>
                                        <p:tgtEl>
                                          <p:spTgt spid="28"/>
                                        </p:tgtEl>
                                        <p:attrNameLst>
                                          <p:attrName>ppt_x</p:attrName>
                                        </p:attrNameLst>
                                      </p:cBhvr>
                                      <p:tavLst>
                                        <p:tav tm="0">
                                          <p:val>
                                            <p:strVal val="#ppt_x"/>
                                          </p:val>
                                        </p:tav>
                                        <p:tav tm="100000">
                                          <p:val>
                                            <p:strVal val="#ppt_x"/>
                                          </p:val>
                                        </p:tav>
                                      </p:tavLst>
                                    </p:anim>
                                    <p:anim calcmode="lin" valueType="num">
                                      <p:cBhvr>
                                        <p:cTn id="1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30"/>
                                        </p:tgtEl>
                                        <p:attrNameLst>
                                          <p:attrName>style.visibility</p:attrName>
                                        </p:attrNameLst>
                                      </p:cBhvr>
                                      <p:to>
                                        <p:strVal val="visible"/>
                                      </p:to>
                                    </p:set>
                                    <p:animEffect transition="in" filter="fade">
                                      <p:cBhvr>
                                        <p:cTn id="138" dur="1000"/>
                                        <p:tgtEl>
                                          <p:spTgt spid="30"/>
                                        </p:tgtEl>
                                      </p:cBhvr>
                                    </p:animEffect>
                                    <p:anim calcmode="lin" valueType="num">
                                      <p:cBhvr>
                                        <p:cTn id="139" dur="1000" fill="hold"/>
                                        <p:tgtEl>
                                          <p:spTgt spid="30"/>
                                        </p:tgtEl>
                                        <p:attrNameLst>
                                          <p:attrName>ppt_x</p:attrName>
                                        </p:attrNameLst>
                                      </p:cBhvr>
                                      <p:tavLst>
                                        <p:tav tm="0">
                                          <p:val>
                                            <p:strVal val="#ppt_x"/>
                                          </p:val>
                                        </p:tav>
                                        <p:tav tm="100000">
                                          <p:val>
                                            <p:strVal val="#ppt_x"/>
                                          </p:val>
                                        </p:tav>
                                      </p:tavLst>
                                    </p:anim>
                                    <p:anim calcmode="lin" valueType="num">
                                      <p:cBhvr>
                                        <p:cTn id="14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OleChart spid="9"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187624" y="1171198"/>
            <a:ext cx="7056784" cy="2339102"/>
          </a:xfrm>
          <a:prstGeom prst="rect">
            <a:avLst/>
          </a:prstGeom>
          <a:noFill/>
        </p:spPr>
        <p:txBody>
          <a:bodyPr wrap="square" rtlCol="0">
            <a:spAutoFit/>
          </a:bodyPr>
          <a:lstStyle/>
          <a:p>
            <a:r>
              <a:rPr lang="en-US" sz="2800" b="1" dirty="0" smtClean="0"/>
              <a:t>Lewis </a:t>
            </a:r>
            <a:r>
              <a:rPr lang="en-US" sz="2800" b="1" dirty="0" smtClean="0"/>
              <a:t>Formula</a:t>
            </a:r>
            <a:endParaRPr lang="hu-HU" sz="2800" b="1" dirty="0" smtClean="0"/>
          </a:p>
          <a:p>
            <a:r>
              <a:rPr lang="en-US" sz="2800" b="1" dirty="0" smtClean="0"/>
              <a:t> </a:t>
            </a:r>
            <a:endParaRPr lang="en-US" sz="2800" b="1" dirty="0" smtClean="0"/>
          </a:p>
          <a:p>
            <a:r>
              <a:rPr lang="en-US" dirty="0" smtClean="0"/>
              <a:t>The Lewis formula or </a:t>
            </a:r>
            <a:r>
              <a:rPr lang="en-US" dirty="0" err="1" smtClean="0"/>
              <a:t>nomogram</a:t>
            </a:r>
            <a:r>
              <a:rPr lang="en-US" dirty="0" smtClean="0"/>
              <a:t> (Fox &amp; Mathews, 1974) is a commonly used formula (found in many high school text books). This formula only estimates average power, and is based on a modified falling body equation. The original formula used the units of kg·m·sec.-1. To convert it to Watts, the standard unit for Power, the factor of 9.81 has been added. </a:t>
            </a:r>
          </a:p>
        </p:txBody>
      </p:sp>
      <p:graphicFrame>
        <p:nvGraphicFramePr>
          <p:cNvPr id="4" name="Objektum 3"/>
          <p:cNvGraphicFramePr>
            <a:graphicFrameLocks noChangeAspect="1"/>
          </p:cNvGraphicFramePr>
          <p:nvPr/>
        </p:nvGraphicFramePr>
        <p:xfrm>
          <a:off x="1835696" y="5301208"/>
          <a:ext cx="2304256" cy="215900"/>
        </p:xfrm>
        <a:graphic>
          <a:graphicData uri="http://schemas.openxmlformats.org/presentationml/2006/ole">
            <mc:AlternateContent xmlns:mc="http://schemas.openxmlformats.org/markup-compatibility/2006">
              <mc:Choice xmlns:v="urn:schemas-microsoft-com:vml" Requires="v">
                <p:oleObj spid="_x0000_s19524" name="Equation" r:id="rId3" imgW="914400" imgH="215640" progId="Equation.3">
                  <p:embed/>
                </p:oleObj>
              </mc:Choice>
              <mc:Fallback>
                <p:oleObj name="Equation" r:id="rId3" imgW="914400" imgH="215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5301208"/>
                        <a:ext cx="2304256"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03" name="Object 3"/>
          <p:cNvGraphicFramePr>
            <a:graphicFrameLocks noChangeAspect="1"/>
          </p:cNvGraphicFramePr>
          <p:nvPr/>
        </p:nvGraphicFramePr>
        <p:xfrm>
          <a:off x="539552" y="4929004"/>
          <a:ext cx="8245673" cy="660236"/>
        </p:xfrm>
        <a:graphic>
          <a:graphicData uri="http://schemas.openxmlformats.org/presentationml/2006/ole">
            <mc:AlternateContent xmlns:mc="http://schemas.openxmlformats.org/markup-compatibility/2006">
              <mc:Choice xmlns:v="urn:schemas-microsoft-com:vml" Requires="v">
                <p:oleObj spid="_x0000_s19525" name="Equation" r:id="rId5" imgW="3174840" imgH="253800" progId="Equation.3">
                  <p:embed/>
                </p:oleObj>
              </mc:Choice>
              <mc:Fallback>
                <p:oleObj name="Equation" r:id="rId5" imgW="3174840" imgH="253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929004"/>
                        <a:ext cx="8245673" cy="660236"/>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43608" y="908720"/>
            <a:ext cx="7056784" cy="2185214"/>
          </a:xfrm>
          <a:prstGeom prst="rect">
            <a:avLst/>
          </a:prstGeom>
          <a:noFill/>
        </p:spPr>
        <p:txBody>
          <a:bodyPr wrap="square" rtlCol="0">
            <a:spAutoFit/>
          </a:bodyPr>
          <a:lstStyle/>
          <a:p>
            <a:r>
              <a:rPr lang="en-US" sz="3200" b="1" dirty="0" smtClean="0"/>
              <a:t>Harman Formula</a:t>
            </a:r>
            <a:endParaRPr lang="hu-HU" sz="3200" b="1" dirty="0" smtClean="0"/>
          </a:p>
          <a:p>
            <a:r>
              <a:rPr lang="en-US" sz="3200" b="1" dirty="0" smtClean="0"/>
              <a:t> </a:t>
            </a:r>
          </a:p>
          <a:p>
            <a:r>
              <a:rPr lang="en-US" dirty="0" smtClean="0"/>
              <a:t>To improve on the limitations of the Lewis formula, Harman et al. (1991) established equations for both peak and average power through multiple regression procedures. The two equations are listed below:</a:t>
            </a:r>
          </a:p>
          <a:p>
            <a:endParaRPr lang="en-US" dirty="0"/>
          </a:p>
        </p:txBody>
      </p:sp>
      <p:graphicFrame>
        <p:nvGraphicFramePr>
          <p:cNvPr id="308228" name="Object 4"/>
          <p:cNvGraphicFramePr>
            <a:graphicFrameLocks noChangeAspect="1"/>
          </p:cNvGraphicFramePr>
          <p:nvPr/>
        </p:nvGraphicFramePr>
        <p:xfrm>
          <a:off x="1835696" y="3284984"/>
          <a:ext cx="5468801" cy="552698"/>
        </p:xfrm>
        <a:graphic>
          <a:graphicData uri="http://schemas.openxmlformats.org/presentationml/2006/ole">
            <mc:AlternateContent xmlns:mc="http://schemas.openxmlformats.org/markup-compatibility/2006">
              <mc:Choice xmlns:v="urn:schemas-microsoft-com:vml" Requires="v">
                <p:oleObj spid="_x0000_s20548" name="Equation" r:id="rId3" imgW="2387520" imgH="241200" progId="Equation.3">
                  <p:embed/>
                </p:oleObj>
              </mc:Choice>
              <mc:Fallback>
                <p:oleObj name="Equation" r:id="rId3" imgW="238752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3284984"/>
                        <a:ext cx="5468801" cy="55269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29" name="Object 5"/>
          <p:cNvGraphicFramePr>
            <a:graphicFrameLocks noChangeAspect="1"/>
          </p:cNvGraphicFramePr>
          <p:nvPr/>
        </p:nvGraphicFramePr>
        <p:xfrm>
          <a:off x="1763687" y="4797152"/>
          <a:ext cx="5984665" cy="576064"/>
        </p:xfrm>
        <a:graphic>
          <a:graphicData uri="http://schemas.openxmlformats.org/presentationml/2006/ole">
            <mc:AlternateContent xmlns:mc="http://schemas.openxmlformats.org/markup-compatibility/2006">
              <mc:Choice xmlns:v="urn:schemas-microsoft-com:vml" Requires="v">
                <p:oleObj spid="_x0000_s20549" name="Equation" r:id="rId5" imgW="2374560" imgH="228600" progId="Equation.3">
                  <p:embed/>
                </p:oleObj>
              </mc:Choice>
              <mc:Fallback>
                <p:oleObj name="Equation" r:id="rId5" imgW="2374560" imgH="2286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7" y="4797152"/>
                        <a:ext cx="5984665" cy="57606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539552" y="692696"/>
            <a:ext cx="7704856" cy="2339102"/>
          </a:xfrm>
          <a:prstGeom prst="rect">
            <a:avLst/>
          </a:prstGeom>
          <a:noFill/>
        </p:spPr>
        <p:txBody>
          <a:bodyPr wrap="square" rtlCol="0">
            <a:spAutoFit/>
          </a:bodyPr>
          <a:lstStyle/>
          <a:p>
            <a:r>
              <a:rPr lang="en-US" sz="2800" b="1" dirty="0" smtClean="0"/>
              <a:t>Johnson &amp; </a:t>
            </a:r>
            <a:r>
              <a:rPr lang="en-US" sz="2800" b="1" dirty="0" err="1" smtClean="0"/>
              <a:t>Bahamonde</a:t>
            </a:r>
            <a:r>
              <a:rPr lang="en-US" sz="2800" b="1" dirty="0" smtClean="0"/>
              <a:t> Formula </a:t>
            </a:r>
            <a:endParaRPr lang="hu-HU" sz="2800" b="1" dirty="0" smtClean="0"/>
          </a:p>
          <a:p>
            <a:endParaRPr lang="en-US" sz="2800" b="1" dirty="0" smtClean="0"/>
          </a:p>
          <a:p>
            <a:r>
              <a:rPr lang="en-US" dirty="0" smtClean="0"/>
              <a:t>Johnson and </a:t>
            </a:r>
            <a:r>
              <a:rPr lang="en-US" dirty="0" err="1" smtClean="0"/>
              <a:t>Bahamonde</a:t>
            </a:r>
            <a:r>
              <a:rPr lang="en-US" dirty="0" smtClean="0"/>
              <a:t> (1996) also developed a formula for the calculation of peak and average power from the vertical jump test, using the countermovement jump. These equation use the additional factor of body height.</a:t>
            </a:r>
          </a:p>
          <a:p>
            <a:endParaRPr lang="en-US" dirty="0"/>
          </a:p>
        </p:txBody>
      </p:sp>
      <p:graphicFrame>
        <p:nvGraphicFramePr>
          <p:cNvPr id="309250" name="Object 2"/>
          <p:cNvGraphicFramePr>
            <a:graphicFrameLocks noChangeAspect="1"/>
          </p:cNvGraphicFramePr>
          <p:nvPr/>
        </p:nvGraphicFramePr>
        <p:xfrm>
          <a:off x="698500" y="4581525"/>
          <a:ext cx="7740650" cy="546100"/>
        </p:xfrm>
        <a:graphic>
          <a:graphicData uri="http://schemas.openxmlformats.org/presentationml/2006/ole">
            <mc:AlternateContent xmlns:mc="http://schemas.openxmlformats.org/markup-compatibility/2006">
              <mc:Choice xmlns:v="urn:schemas-microsoft-com:vml" Requires="v">
                <p:oleObj spid="_x0000_s21572" name="Equation" r:id="rId3" imgW="3238200" imgH="228600" progId="Equation.3">
                  <p:embed/>
                </p:oleObj>
              </mc:Choice>
              <mc:Fallback>
                <p:oleObj name="Equation" r:id="rId3" imgW="323820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4581525"/>
                        <a:ext cx="7740650" cy="546100"/>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251" name="Object 3"/>
          <p:cNvGraphicFramePr>
            <a:graphicFrameLocks noChangeAspect="1"/>
          </p:cNvGraphicFramePr>
          <p:nvPr/>
        </p:nvGraphicFramePr>
        <p:xfrm>
          <a:off x="755576" y="3284984"/>
          <a:ext cx="7882982" cy="576064"/>
        </p:xfrm>
        <a:graphic>
          <a:graphicData uri="http://schemas.openxmlformats.org/presentationml/2006/ole">
            <mc:AlternateContent xmlns:mc="http://schemas.openxmlformats.org/markup-compatibility/2006">
              <mc:Choice xmlns:v="urn:schemas-microsoft-com:vml" Requires="v">
                <p:oleObj spid="_x0000_s21573" name="Equation" r:id="rId5" imgW="3301920" imgH="241200" progId="Equation.3">
                  <p:embed/>
                </p:oleObj>
              </mc:Choice>
              <mc:Fallback>
                <p:oleObj name="Equation" r:id="rId5" imgW="3301920" imgH="241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284984"/>
                        <a:ext cx="7882982" cy="576064"/>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27584" y="1052736"/>
            <a:ext cx="7416824" cy="20621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smtClean="0"/>
              <a:t>Sayers Formula</a:t>
            </a:r>
          </a:p>
          <a:p>
            <a:r>
              <a:rPr lang="en-US" sz="2400" dirty="0" smtClean="0"/>
              <a:t>The Sayers Equation (Sayers et al. 1999) also estimates peak power output (Peak Anaerobic Power output or </a:t>
            </a:r>
            <a:r>
              <a:rPr lang="en-US" sz="2400" dirty="0" err="1" smtClean="0"/>
              <a:t>PAPw</a:t>
            </a:r>
            <a:r>
              <a:rPr lang="en-US" sz="2400" dirty="0" smtClean="0"/>
              <a:t>) from the vertical jump.</a:t>
            </a:r>
          </a:p>
          <a:p>
            <a:endParaRPr lang="en-US" sz="2400" dirty="0"/>
          </a:p>
        </p:txBody>
      </p:sp>
      <p:graphicFrame>
        <p:nvGraphicFramePr>
          <p:cNvPr id="310275" name="Object 3"/>
          <p:cNvGraphicFramePr>
            <a:graphicFrameLocks noChangeAspect="1"/>
          </p:cNvGraphicFramePr>
          <p:nvPr/>
        </p:nvGraphicFramePr>
        <p:xfrm>
          <a:off x="1403648" y="3789040"/>
          <a:ext cx="5797359" cy="546348"/>
        </p:xfrm>
        <a:graphic>
          <a:graphicData uri="http://schemas.openxmlformats.org/presentationml/2006/ole">
            <mc:AlternateContent xmlns:mc="http://schemas.openxmlformats.org/markup-compatibility/2006">
              <mc:Choice xmlns:v="urn:schemas-microsoft-com:vml" Requires="v">
                <p:oleObj spid="_x0000_s22563" name="Equation" r:id="rId4" imgW="2425680" imgH="228600" progId="Equation.3">
                  <p:embed/>
                </p:oleObj>
              </mc:Choice>
              <mc:Fallback>
                <p:oleObj name="Equation" r:id="rId4" imgW="242568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3789040"/>
                        <a:ext cx="5797359" cy="54634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10277" name="Picture 5" descr="Runner Animation">
            <a:hlinkClick r:id="rId6"/>
          </p:cNvPr>
          <p:cNvPicPr>
            <a:picLocks noChangeAspect="1" noChangeArrowheads="1" noCrop="1"/>
          </p:cNvPicPr>
          <p:nvPr/>
        </p:nvPicPr>
        <p:blipFill>
          <a:blip r:embed="rId7" cstate="print"/>
          <a:srcRect/>
          <a:stretch>
            <a:fillRect/>
          </a:stretch>
        </p:blipFill>
        <p:spPr bwMode="auto">
          <a:xfrm>
            <a:off x="4932040" y="5013176"/>
            <a:ext cx="361950" cy="4572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nvGraphicFramePr>
        <p:xfrm>
          <a:off x="683568" y="1628800"/>
          <a:ext cx="7848869" cy="4734560"/>
        </p:xfrm>
        <a:graphic>
          <a:graphicData uri="http://schemas.openxmlformats.org/drawingml/2006/table">
            <a:tbl>
              <a:tblPr/>
              <a:tblGrid>
                <a:gridCol w="1121267"/>
                <a:gridCol w="1121267"/>
                <a:gridCol w="1121267"/>
                <a:gridCol w="1121267"/>
                <a:gridCol w="1121267"/>
                <a:gridCol w="1121267"/>
                <a:gridCol w="1121267"/>
              </a:tblGrid>
              <a:tr h="325120">
                <a:tc>
                  <a:txBody>
                    <a:bodyPr/>
                    <a:lstStyle/>
                    <a:p>
                      <a:endParaRPr lang="hu-HU" sz="1800" b="1" dirty="0"/>
                    </a:p>
                  </a:txBody>
                  <a:tcPr marL="81280" marR="81280" marT="40640" marB="40640" anchor="ctr">
                    <a:lnL>
                      <a:noFill/>
                    </a:lnL>
                    <a:lnR>
                      <a:noFill/>
                    </a:lnR>
                    <a:lnT>
                      <a:noFill/>
                    </a:lnT>
                    <a:lnB>
                      <a:noFill/>
                    </a:lnB>
                  </a:tcPr>
                </a:tc>
                <a:tc gridSpan="3">
                  <a:txBody>
                    <a:bodyPr/>
                    <a:lstStyle/>
                    <a:p>
                      <a:pPr algn="ctr"/>
                      <a:r>
                        <a:rPr lang="hu-HU" sz="1800" b="1" dirty="0" err="1"/>
                        <a:t>Men</a:t>
                      </a:r>
                      <a:endParaRPr lang="hu-HU" sz="1800" b="1" dirty="0"/>
                    </a:p>
                  </a:txBody>
                  <a:tcPr marL="81280" marR="81280" marT="40640" marB="4064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a:r>
                        <a:rPr lang="hu-HU" sz="1800" b="1"/>
                        <a:t>Women</a:t>
                      </a:r>
                    </a:p>
                  </a:txBody>
                  <a:tcPr marL="81280" marR="81280" marT="40640" marB="40640" anchor="ctr">
                    <a:lnL>
                      <a:noFill/>
                    </a:lnL>
                    <a:lnR>
                      <a:noFill/>
                    </a:lnR>
                    <a:lnT>
                      <a:noFill/>
                    </a:lnT>
                    <a:lnB>
                      <a:noFill/>
                    </a:lnB>
                  </a:tcPr>
                </a:tc>
                <a:tc hMerge="1">
                  <a:txBody>
                    <a:bodyPr/>
                    <a:lstStyle/>
                    <a:p>
                      <a:endParaRPr lang="en-US"/>
                    </a:p>
                  </a:txBody>
                  <a:tcPr/>
                </a:tc>
                <a:tc hMerge="1">
                  <a:txBody>
                    <a:bodyPr/>
                    <a:lstStyle/>
                    <a:p>
                      <a:endParaRPr lang="en-US"/>
                    </a:p>
                  </a:txBody>
                  <a:tcPr/>
                </a:tc>
              </a:tr>
              <a:tr h="812800">
                <a:tc>
                  <a:txBody>
                    <a:bodyPr/>
                    <a:lstStyle/>
                    <a:p>
                      <a:r>
                        <a:rPr lang="hu-HU" sz="1800" b="1"/>
                        <a:t>Percentile</a:t>
                      </a:r>
                    </a:p>
                  </a:txBody>
                  <a:tcPr marL="81280" marR="81280" marT="40640" marB="40640" anchor="ctr">
                    <a:lnL>
                      <a:noFill/>
                    </a:lnL>
                    <a:lnR>
                      <a:noFill/>
                    </a:lnR>
                    <a:lnT>
                      <a:noFill/>
                    </a:lnT>
                    <a:lnB>
                      <a:noFill/>
                    </a:lnB>
                  </a:tcPr>
                </a:tc>
                <a:tc>
                  <a:txBody>
                    <a:bodyPr/>
                    <a:lstStyle/>
                    <a:p>
                      <a:r>
                        <a:rPr lang="hu-HU" sz="1800" b="1"/>
                        <a:t>Texas Power (Watts)</a:t>
                      </a:r>
                    </a:p>
                  </a:txBody>
                  <a:tcPr marL="81280" marR="81280" marT="40640" marB="40640" anchor="ctr">
                    <a:lnL>
                      <a:noFill/>
                    </a:lnL>
                    <a:lnR>
                      <a:noFill/>
                    </a:lnR>
                    <a:lnT>
                      <a:noFill/>
                    </a:lnT>
                    <a:lnB>
                      <a:noFill/>
                    </a:lnB>
                  </a:tcPr>
                </a:tc>
                <a:tc>
                  <a:txBody>
                    <a:bodyPr/>
                    <a:lstStyle/>
                    <a:p>
                      <a:r>
                        <a:rPr lang="hu-HU" sz="1800" b="1"/>
                        <a:t>Vertical Jump (in)</a:t>
                      </a:r>
                    </a:p>
                  </a:txBody>
                  <a:tcPr marL="81280" marR="81280" marT="40640" marB="40640" anchor="ctr">
                    <a:lnL>
                      <a:noFill/>
                    </a:lnL>
                    <a:lnR>
                      <a:noFill/>
                    </a:lnR>
                    <a:lnT>
                      <a:noFill/>
                    </a:lnT>
                    <a:lnB>
                      <a:noFill/>
                    </a:lnB>
                  </a:tcPr>
                </a:tc>
                <a:tc>
                  <a:txBody>
                    <a:bodyPr/>
                    <a:lstStyle/>
                    <a:p>
                      <a:r>
                        <a:rPr lang="hu-HU" sz="1800" b="1" dirty="0"/>
                        <a:t>VJ </a:t>
                      </a:r>
                      <a:r>
                        <a:rPr lang="hu-HU" sz="1800" b="1" dirty="0" err="1"/>
                        <a:t>Power</a:t>
                      </a:r>
                      <a:r>
                        <a:rPr lang="hu-HU" sz="1800" b="1" dirty="0"/>
                        <a:t> (</a:t>
                      </a:r>
                      <a:r>
                        <a:rPr lang="hu-HU" sz="1800" b="1" dirty="0" err="1"/>
                        <a:t>Watts</a:t>
                      </a:r>
                      <a:r>
                        <a:rPr lang="hu-HU" sz="1800" b="1" dirty="0"/>
                        <a:t>)</a:t>
                      </a:r>
                    </a:p>
                  </a:txBody>
                  <a:tcPr marL="81280" marR="81280" marT="40640" marB="40640" anchor="ctr">
                    <a:lnL>
                      <a:noFill/>
                    </a:lnL>
                    <a:lnR>
                      <a:noFill/>
                    </a:lnR>
                    <a:lnT>
                      <a:noFill/>
                    </a:lnT>
                    <a:lnB>
                      <a:noFill/>
                    </a:lnB>
                  </a:tcPr>
                </a:tc>
                <a:tc>
                  <a:txBody>
                    <a:bodyPr/>
                    <a:lstStyle/>
                    <a:p>
                      <a:r>
                        <a:rPr lang="hu-HU" sz="1800" b="1"/>
                        <a:t>Texas Power (Watts)</a:t>
                      </a:r>
                    </a:p>
                  </a:txBody>
                  <a:tcPr marL="81280" marR="81280" marT="40640" marB="40640" anchor="ctr">
                    <a:lnL>
                      <a:noFill/>
                    </a:lnL>
                    <a:lnR>
                      <a:noFill/>
                    </a:lnR>
                    <a:lnT>
                      <a:noFill/>
                    </a:lnT>
                    <a:lnB>
                      <a:noFill/>
                    </a:lnB>
                  </a:tcPr>
                </a:tc>
                <a:tc>
                  <a:txBody>
                    <a:bodyPr/>
                    <a:lstStyle/>
                    <a:p>
                      <a:r>
                        <a:rPr lang="hu-HU" sz="1800" b="1" dirty="0" err="1"/>
                        <a:t>Vertical</a:t>
                      </a:r>
                      <a:r>
                        <a:rPr lang="hu-HU" sz="1800" b="1" dirty="0"/>
                        <a:t> </a:t>
                      </a:r>
                      <a:r>
                        <a:rPr lang="hu-HU" sz="1800" b="1" dirty="0" err="1"/>
                        <a:t>Jump</a:t>
                      </a:r>
                      <a:r>
                        <a:rPr lang="hu-HU" sz="1800" b="1" dirty="0"/>
                        <a:t> (</a:t>
                      </a:r>
                      <a:r>
                        <a:rPr lang="hu-HU" sz="1800" b="1" dirty="0" err="1"/>
                        <a:t>in</a:t>
                      </a:r>
                      <a:r>
                        <a:rPr lang="hu-HU" sz="1800" b="1" dirty="0"/>
                        <a:t>)</a:t>
                      </a:r>
                    </a:p>
                  </a:txBody>
                  <a:tcPr marL="81280" marR="81280" marT="40640" marB="40640" anchor="ctr">
                    <a:lnL>
                      <a:noFill/>
                    </a:lnL>
                    <a:lnR>
                      <a:noFill/>
                    </a:lnR>
                    <a:lnT>
                      <a:noFill/>
                    </a:lnT>
                    <a:lnB>
                      <a:noFill/>
                    </a:lnB>
                  </a:tcPr>
                </a:tc>
                <a:tc>
                  <a:txBody>
                    <a:bodyPr/>
                    <a:lstStyle/>
                    <a:p>
                      <a:r>
                        <a:rPr lang="hu-HU" sz="1800" b="1"/>
                        <a:t>VJ Power (Watts)</a:t>
                      </a:r>
                    </a:p>
                  </a:txBody>
                  <a:tcPr marL="81280" marR="81280" marT="40640" marB="40640" anchor="ctr">
                    <a:lnL>
                      <a:noFill/>
                    </a:lnL>
                    <a:lnR>
                      <a:noFill/>
                    </a:lnR>
                    <a:lnT>
                      <a:noFill/>
                    </a:lnT>
                    <a:lnB>
                      <a:noFill/>
                    </a:lnB>
                  </a:tcPr>
                </a:tc>
              </a:tr>
              <a:tr h="325120">
                <a:tc>
                  <a:txBody>
                    <a:bodyPr/>
                    <a:lstStyle/>
                    <a:p>
                      <a:r>
                        <a:rPr lang="hu-HU" sz="1800" b="1" dirty="0"/>
                        <a:t>90</a:t>
                      </a:r>
                    </a:p>
                  </a:txBody>
                  <a:tcPr marL="81280" marR="81280" marT="40640" marB="40640" anchor="ctr">
                    <a:lnL>
                      <a:noFill/>
                    </a:lnL>
                    <a:lnR>
                      <a:noFill/>
                    </a:lnR>
                    <a:lnT>
                      <a:noFill/>
                    </a:lnT>
                    <a:lnB>
                      <a:noFill/>
                    </a:lnB>
                  </a:tcPr>
                </a:tc>
                <a:tc>
                  <a:txBody>
                    <a:bodyPr/>
                    <a:lstStyle/>
                    <a:p>
                      <a:r>
                        <a:rPr lang="hu-HU" sz="1800" b="1"/>
                        <a:t>1290</a:t>
                      </a:r>
                    </a:p>
                  </a:txBody>
                  <a:tcPr marL="81280" marR="81280" marT="40640" marB="40640" anchor="ctr">
                    <a:lnL>
                      <a:noFill/>
                    </a:lnL>
                    <a:lnR>
                      <a:noFill/>
                    </a:lnR>
                    <a:lnT>
                      <a:noFill/>
                    </a:lnT>
                    <a:lnB>
                      <a:noFill/>
                    </a:lnB>
                  </a:tcPr>
                </a:tc>
                <a:tc>
                  <a:txBody>
                    <a:bodyPr/>
                    <a:lstStyle/>
                    <a:p>
                      <a:r>
                        <a:rPr lang="hu-HU" sz="2000" b="1" dirty="0">
                          <a:solidFill>
                            <a:srgbClr val="FF0000"/>
                          </a:solidFill>
                        </a:rPr>
                        <a:t>24.4</a:t>
                      </a:r>
                    </a:p>
                  </a:txBody>
                  <a:tcPr marL="81280" marR="81280" marT="40640" marB="40640" anchor="ctr">
                    <a:lnL>
                      <a:noFill/>
                    </a:lnL>
                    <a:lnR>
                      <a:noFill/>
                    </a:lnR>
                    <a:lnT>
                      <a:noFill/>
                    </a:lnT>
                    <a:lnB>
                      <a:noFill/>
                    </a:lnB>
                  </a:tcPr>
                </a:tc>
                <a:tc>
                  <a:txBody>
                    <a:bodyPr/>
                    <a:lstStyle/>
                    <a:p>
                      <a:r>
                        <a:rPr lang="hu-HU" sz="1800" b="1"/>
                        <a:t>5450</a:t>
                      </a:r>
                    </a:p>
                  </a:txBody>
                  <a:tcPr marL="81280" marR="81280" marT="40640" marB="40640" anchor="ctr">
                    <a:lnL>
                      <a:noFill/>
                    </a:lnL>
                    <a:lnR>
                      <a:noFill/>
                    </a:lnR>
                    <a:lnT>
                      <a:noFill/>
                    </a:lnT>
                    <a:lnB>
                      <a:noFill/>
                    </a:lnB>
                  </a:tcPr>
                </a:tc>
                <a:tc>
                  <a:txBody>
                    <a:bodyPr/>
                    <a:lstStyle/>
                    <a:p>
                      <a:r>
                        <a:rPr lang="hu-HU" sz="1800" b="1"/>
                        <a:t>820</a:t>
                      </a:r>
                    </a:p>
                  </a:txBody>
                  <a:tcPr marL="81280" marR="81280" marT="40640" marB="40640" anchor="ctr">
                    <a:lnL>
                      <a:noFill/>
                    </a:lnL>
                    <a:lnR>
                      <a:noFill/>
                    </a:lnR>
                    <a:lnT>
                      <a:noFill/>
                    </a:lnT>
                    <a:lnB>
                      <a:noFill/>
                    </a:lnB>
                  </a:tcPr>
                </a:tc>
                <a:tc>
                  <a:txBody>
                    <a:bodyPr/>
                    <a:lstStyle/>
                    <a:p>
                      <a:r>
                        <a:rPr lang="hu-HU" sz="2000" b="1" dirty="0">
                          <a:solidFill>
                            <a:srgbClr val="FF0000"/>
                          </a:solidFill>
                        </a:rPr>
                        <a:t>16.6</a:t>
                      </a:r>
                    </a:p>
                  </a:txBody>
                  <a:tcPr marL="81280" marR="81280" marT="40640" marB="40640" anchor="ctr">
                    <a:lnL>
                      <a:noFill/>
                    </a:lnL>
                    <a:lnR>
                      <a:noFill/>
                    </a:lnR>
                    <a:lnT>
                      <a:noFill/>
                    </a:lnT>
                    <a:lnB>
                      <a:noFill/>
                    </a:lnB>
                  </a:tcPr>
                </a:tc>
                <a:tc>
                  <a:txBody>
                    <a:bodyPr/>
                    <a:lstStyle/>
                    <a:p>
                      <a:r>
                        <a:rPr lang="hu-HU" sz="1800" b="1"/>
                        <a:t>3350</a:t>
                      </a:r>
                    </a:p>
                  </a:txBody>
                  <a:tcPr marL="81280" marR="81280" marT="40640" marB="40640" anchor="ctr">
                    <a:lnL>
                      <a:noFill/>
                    </a:lnL>
                    <a:lnR>
                      <a:noFill/>
                    </a:lnR>
                    <a:lnT>
                      <a:noFill/>
                    </a:lnT>
                    <a:lnB>
                      <a:noFill/>
                    </a:lnB>
                  </a:tcPr>
                </a:tc>
              </a:tr>
              <a:tr h="325120">
                <a:tc>
                  <a:txBody>
                    <a:bodyPr/>
                    <a:lstStyle/>
                    <a:p>
                      <a:r>
                        <a:rPr lang="hu-HU" sz="1800" b="1"/>
                        <a:t>80</a:t>
                      </a:r>
                    </a:p>
                  </a:txBody>
                  <a:tcPr marL="81280" marR="81280" marT="40640" marB="40640" anchor="ctr">
                    <a:lnL>
                      <a:noFill/>
                    </a:lnL>
                    <a:lnR>
                      <a:noFill/>
                    </a:lnR>
                    <a:lnT>
                      <a:noFill/>
                    </a:lnT>
                    <a:lnB>
                      <a:noFill/>
                    </a:lnB>
                  </a:tcPr>
                </a:tc>
                <a:tc>
                  <a:txBody>
                    <a:bodyPr/>
                    <a:lstStyle/>
                    <a:p>
                      <a:r>
                        <a:rPr lang="hu-HU" sz="1800" b="1"/>
                        <a:t>1245</a:t>
                      </a:r>
                    </a:p>
                  </a:txBody>
                  <a:tcPr marL="81280" marR="81280" marT="40640" marB="40640" anchor="ctr">
                    <a:lnL>
                      <a:noFill/>
                    </a:lnL>
                    <a:lnR>
                      <a:noFill/>
                    </a:lnR>
                    <a:lnT>
                      <a:noFill/>
                    </a:lnT>
                    <a:lnB>
                      <a:noFill/>
                    </a:lnB>
                  </a:tcPr>
                </a:tc>
                <a:tc>
                  <a:txBody>
                    <a:bodyPr/>
                    <a:lstStyle/>
                    <a:p>
                      <a:r>
                        <a:rPr lang="hu-HU" sz="2000" b="1" dirty="0">
                          <a:solidFill>
                            <a:srgbClr val="FF0000"/>
                          </a:solidFill>
                        </a:rPr>
                        <a:t>23.2</a:t>
                      </a:r>
                    </a:p>
                  </a:txBody>
                  <a:tcPr marL="81280" marR="81280" marT="40640" marB="40640" anchor="ctr">
                    <a:lnL>
                      <a:noFill/>
                    </a:lnL>
                    <a:lnR>
                      <a:noFill/>
                    </a:lnR>
                    <a:lnT>
                      <a:noFill/>
                    </a:lnT>
                    <a:lnB>
                      <a:noFill/>
                    </a:lnB>
                  </a:tcPr>
                </a:tc>
                <a:tc>
                  <a:txBody>
                    <a:bodyPr/>
                    <a:lstStyle/>
                    <a:p>
                      <a:r>
                        <a:rPr lang="hu-HU" sz="1800" b="1" i="0" dirty="0"/>
                        <a:t>5200</a:t>
                      </a:r>
                      <a:endParaRPr lang="hu-HU" sz="1600" b="1" i="0" dirty="0"/>
                    </a:p>
                  </a:txBody>
                  <a:tcPr marL="81280" marR="81280" marT="40640" marB="40640" anchor="ctr">
                    <a:lnL>
                      <a:noFill/>
                    </a:lnL>
                    <a:lnR>
                      <a:noFill/>
                    </a:lnR>
                    <a:lnT>
                      <a:noFill/>
                    </a:lnT>
                    <a:lnB>
                      <a:noFill/>
                    </a:lnB>
                  </a:tcPr>
                </a:tc>
                <a:tc>
                  <a:txBody>
                    <a:bodyPr/>
                    <a:lstStyle/>
                    <a:p>
                      <a:r>
                        <a:rPr lang="hu-HU" sz="1800" b="1"/>
                        <a:t>780</a:t>
                      </a:r>
                    </a:p>
                  </a:txBody>
                  <a:tcPr marL="81280" marR="81280" marT="40640" marB="40640" anchor="ctr">
                    <a:lnL>
                      <a:noFill/>
                    </a:lnL>
                    <a:lnR>
                      <a:noFill/>
                    </a:lnR>
                    <a:lnT>
                      <a:noFill/>
                    </a:lnT>
                    <a:lnB>
                      <a:noFill/>
                    </a:lnB>
                  </a:tcPr>
                </a:tc>
                <a:tc>
                  <a:txBody>
                    <a:bodyPr/>
                    <a:lstStyle/>
                    <a:p>
                      <a:r>
                        <a:rPr lang="hu-HU" sz="2000" b="1" dirty="0">
                          <a:solidFill>
                            <a:srgbClr val="FF0000"/>
                          </a:solidFill>
                        </a:rPr>
                        <a:t>15.8</a:t>
                      </a:r>
                    </a:p>
                  </a:txBody>
                  <a:tcPr marL="81280" marR="81280" marT="40640" marB="40640" anchor="ctr">
                    <a:lnL>
                      <a:noFill/>
                    </a:lnL>
                    <a:lnR>
                      <a:noFill/>
                    </a:lnR>
                    <a:lnT>
                      <a:noFill/>
                    </a:lnT>
                    <a:lnB>
                      <a:noFill/>
                    </a:lnB>
                  </a:tcPr>
                </a:tc>
                <a:tc>
                  <a:txBody>
                    <a:bodyPr/>
                    <a:lstStyle/>
                    <a:p>
                      <a:r>
                        <a:rPr lang="hu-HU" sz="1800" b="1"/>
                        <a:t>3150</a:t>
                      </a:r>
                    </a:p>
                  </a:txBody>
                  <a:tcPr marL="81280" marR="81280" marT="40640" marB="40640" anchor="ctr">
                    <a:lnL>
                      <a:noFill/>
                    </a:lnL>
                    <a:lnR>
                      <a:noFill/>
                    </a:lnR>
                    <a:lnT>
                      <a:noFill/>
                    </a:lnT>
                    <a:lnB>
                      <a:noFill/>
                    </a:lnB>
                  </a:tcPr>
                </a:tc>
              </a:tr>
              <a:tr h="325120">
                <a:tc>
                  <a:txBody>
                    <a:bodyPr/>
                    <a:lstStyle/>
                    <a:p>
                      <a:r>
                        <a:rPr lang="hu-HU" sz="1800" b="1"/>
                        <a:t>70</a:t>
                      </a:r>
                    </a:p>
                  </a:txBody>
                  <a:tcPr marL="81280" marR="81280" marT="40640" marB="40640" anchor="ctr">
                    <a:lnL>
                      <a:noFill/>
                    </a:lnL>
                    <a:lnR>
                      <a:noFill/>
                    </a:lnR>
                    <a:lnT>
                      <a:noFill/>
                    </a:lnT>
                    <a:lnB>
                      <a:noFill/>
                    </a:lnB>
                  </a:tcPr>
                </a:tc>
                <a:tc>
                  <a:txBody>
                    <a:bodyPr/>
                    <a:lstStyle/>
                    <a:p>
                      <a:r>
                        <a:rPr lang="hu-HU" sz="1800" b="1"/>
                        <a:t>1200</a:t>
                      </a:r>
                    </a:p>
                  </a:txBody>
                  <a:tcPr marL="81280" marR="81280" marT="40640" marB="40640" anchor="ctr">
                    <a:lnL>
                      <a:noFill/>
                    </a:lnL>
                    <a:lnR>
                      <a:noFill/>
                    </a:lnR>
                    <a:lnT>
                      <a:noFill/>
                    </a:lnT>
                    <a:lnB>
                      <a:noFill/>
                    </a:lnB>
                  </a:tcPr>
                </a:tc>
                <a:tc>
                  <a:txBody>
                    <a:bodyPr/>
                    <a:lstStyle/>
                    <a:p>
                      <a:r>
                        <a:rPr lang="hu-HU" sz="2000" b="1" dirty="0">
                          <a:solidFill>
                            <a:srgbClr val="FF0000"/>
                          </a:solidFill>
                        </a:rPr>
                        <a:t>22.0</a:t>
                      </a:r>
                    </a:p>
                  </a:txBody>
                  <a:tcPr marL="81280" marR="81280" marT="40640" marB="40640" anchor="ctr">
                    <a:lnL>
                      <a:noFill/>
                    </a:lnL>
                    <a:lnR>
                      <a:noFill/>
                    </a:lnR>
                    <a:lnT>
                      <a:noFill/>
                    </a:lnT>
                    <a:lnB>
                      <a:noFill/>
                    </a:lnB>
                  </a:tcPr>
                </a:tc>
                <a:tc>
                  <a:txBody>
                    <a:bodyPr/>
                    <a:lstStyle/>
                    <a:p>
                      <a:r>
                        <a:rPr lang="hu-HU" sz="1800" b="1"/>
                        <a:t>4940</a:t>
                      </a:r>
                    </a:p>
                  </a:txBody>
                  <a:tcPr marL="81280" marR="81280" marT="40640" marB="40640" anchor="ctr">
                    <a:lnL>
                      <a:noFill/>
                    </a:lnL>
                    <a:lnR>
                      <a:noFill/>
                    </a:lnR>
                    <a:lnT>
                      <a:noFill/>
                    </a:lnT>
                    <a:lnB>
                      <a:noFill/>
                    </a:lnB>
                  </a:tcPr>
                </a:tc>
                <a:tc>
                  <a:txBody>
                    <a:bodyPr/>
                    <a:lstStyle/>
                    <a:p>
                      <a:r>
                        <a:rPr lang="hu-HU" sz="1800" b="1"/>
                        <a:t>740</a:t>
                      </a:r>
                    </a:p>
                  </a:txBody>
                  <a:tcPr marL="81280" marR="81280" marT="40640" marB="40640" anchor="ctr">
                    <a:lnL>
                      <a:noFill/>
                    </a:lnL>
                    <a:lnR>
                      <a:noFill/>
                    </a:lnR>
                    <a:lnT>
                      <a:noFill/>
                    </a:lnT>
                    <a:lnB>
                      <a:noFill/>
                    </a:lnB>
                  </a:tcPr>
                </a:tc>
                <a:tc>
                  <a:txBody>
                    <a:bodyPr/>
                    <a:lstStyle/>
                    <a:p>
                      <a:r>
                        <a:rPr lang="hu-HU" sz="2000" b="1" dirty="0">
                          <a:solidFill>
                            <a:srgbClr val="FF0000"/>
                          </a:solidFill>
                        </a:rPr>
                        <a:t>14.9</a:t>
                      </a:r>
                    </a:p>
                  </a:txBody>
                  <a:tcPr marL="81280" marR="81280" marT="40640" marB="40640" anchor="ctr">
                    <a:lnL>
                      <a:noFill/>
                    </a:lnL>
                    <a:lnR>
                      <a:noFill/>
                    </a:lnR>
                    <a:lnT>
                      <a:noFill/>
                    </a:lnT>
                    <a:lnB>
                      <a:noFill/>
                    </a:lnB>
                  </a:tcPr>
                </a:tc>
                <a:tc>
                  <a:txBody>
                    <a:bodyPr/>
                    <a:lstStyle/>
                    <a:p>
                      <a:r>
                        <a:rPr lang="hu-HU" sz="1800" b="1"/>
                        <a:t>2950</a:t>
                      </a:r>
                    </a:p>
                  </a:txBody>
                  <a:tcPr marL="81280" marR="81280" marT="40640" marB="40640" anchor="ctr">
                    <a:lnL>
                      <a:noFill/>
                    </a:lnL>
                    <a:lnR>
                      <a:noFill/>
                    </a:lnR>
                    <a:lnT>
                      <a:noFill/>
                    </a:lnT>
                    <a:lnB>
                      <a:noFill/>
                    </a:lnB>
                  </a:tcPr>
                </a:tc>
              </a:tr>
              <a:tr h="325120">
                <a:tc>
                  <a:txBody>
                    <a:bodyPr/>
                    <a:lstStyle/>
                    <a:p>
                      <a:r>
                        <a:rPr lang="hu-HU" sz="1800" b="1"/>
                        <a:t>60</a:t>
                      </a:r>
                    </a:p>
                  </a:txBody>
                  <a:tcPr marL="81280" marR="81280" marT="40640" marB="40640" anchor="ctr">
                    <a:lnL>
                      <a:noFill/>
                    </a:lnL>
                    <a:lnR>
                      <a:noFill/>
                    </a:lnR>
                    <a:lnT>
                      <a:noFill/>
                    </a:lnT>
                    <a:lnB>
                      <a:noFill/>
                    </a:lnB>
                  </a:tcPr>
                </a:tc>
                <a:tc>
                  <a:txBody>
                    <a:bodyPr/>
                    <a:lstStyle/>
                    <a:p>
                      <a:r>
                        <a:rPr lang="hu-HU" sz="1800" b="1"/>
                        <a:t>1155</a:t>
                      </a:r>
                    </a:p>
                  </a:txBody>
                  <a:tcPr marL="81280" marR="81280" marT="40640" marB="40640" anchor="ctr">
                    <a:lnL>
                      <a:noFill/>
                    </a:lnL>
                    <a:lnR>
                      <a:noFill/>
                    </a:lnR>
                    <a:lnT>
                      <a:noFill/>
                    </a:lnT>
                    <a:lnB>
                      <a:noFill/>
                    </a:lnB>
                  </a:tcPr>
                </a:tc>
                <a:tc>
                  <a:txBody>
                    <a:bodyPr/>
                    <a:lstStyle/>
                    <a:p>
                      <a:r>
                        <a:rPr lang="hu-HU" sz="2000" b="1" dirty="0">
                          <a:solidFill>
                            <a:srgbClr val="FF0000"/>
                          </a:solidFill>
                        </a:rPr>
                        <a:t>20.7</a:t>
                      </a:r>
                    </a:p>
                  </a:txBody>
                  <a:tcPr marL="81280" marR="81280" marT="40640" marB="40640" anchor="ctr">
                    <a:lnL>
                      <a:noFill/>
                    </a:lnL>
                    <a:lnR>
                      <a:noFill/>
                    </a:lnR>
                    <a:lnT>
                      <a:noFill/>
                    </a:lnT>
                    <a:lnB>
                      <a:noFill/>
                    </a:lnB>
                  </a:tcPr>
                </a:tc>
                <a:tc>
                  <a:txBody>
                    <a:bodyPr/>
                    <a:lstStyle/>
                    <a:p>
                      <a:r>
                        <a:rPr lang="hu-HU" sz="1800" b="1"/>
                        <a:t>4700</a:t>
                      </a:r>
                    </a:p>
                  </a:txBody>
                  <a:tcPr marL="81280" marR="81280" marT="40640" marB="40640" anchor="ctr">
                    <a:lnL>
                      <a:noFill/>
                    </a:lnL>
                    <a:lnR>
                      <a:noFill/>
                    </a:lnR>
                    <a:lnT>
                      <a:noFill/>
                    </a:lnT>
                    <a:lnB>
                      <a:noFill/>
                    </a:lnB>
                  </a:tcPr>
                </a:tc>
                <a:tc>
                  <a:txBody>
                    <a:bodyPr/>
                    <a:lstStyle/>
                    <a:p>
                      <a:r>
                        <a:rPr lang="hu-HU" sz="1800" b="1"/>
                        <a:t>700</a:t>
                      </a:r>
                    </a:p>
                  </a:txBody>
                  <a:tcPr marL="81280" marR="81280" marT="40640" marB="40640" anchor="ctr">
                    <a:lnL>
                      <a:noFill/>
                    </a:lnL>
                    <a:lnR>
                      <a:noFill/>
                    </a:lnR>
                    <a:lnT>
                      <a:noFill/>
                    </a:lnT>
                    <a:lnB>
                      <a:noFill/>
                    </a:lnB>
                  </a:tcPr>
                </a:tc>
                <a:tc>
                  <a:txBody>
                    <a:bodyPr/>
                    <a:lstStyle/>
                    <a:p>
                      <a:r>
                        <a:rPr lang="hu-HU" sz="2000" b="1" dirty="0">
                          <a:solidFill>
                            <a:srgbClr val="FF0000"/>
                          </a:solidFill>
                        </a:rPr>
                        <a:t>14.0</a:t>
                      </a:r>
                    </a:p>
                  </a:txBody>
                  <a:tcPr marL="81280" marR="81280" marT="40640" marB="40640" anchor="ctr">
                    <a:lnL>
                      <a:noFill/>
                    </a:lnL>
                    <a:lnR>
                      <a:noFill/>
                    </a:lnR>
                    <a:lnT>
                      <a:noFill/>
                    </a:lnT>
                    <a:lnB>
                      <a:noFill/>
                    </a:lnB>
                  </a:tcPr>
                </a:tc>
                <a:tc>
                  <a:txBody>
                    <a:bodyPr/>
                    <a:lstStyle/>
                    <a:p>
                      <a:r>
                        <a:rPr lang="hu-HU" sz="1800" b="1"/>
                        <a:t>2750</a:t>
                      </a:r>
                    </a:p>
                  </a:txBody>
                  <a:tcPr marL="81280" marR="81280" marT="40640" marB="40640" anchor="ctr">
                    <a:lnL>
                      <a:noFill/>
                    </a:lnL>
                    <a:lnR>
                      <a:noFill/>
                    </a:lnR>
                    <a:lnT>
                      <a:noFill/>
                    </a:lnT>
                    <a:lnB>
                      <a:noFill/>
                    </a:lnB>
                  </a:tcPr>
                </a:tc>
              </a:tr>
              <a:tr h="325120">
                <a:tc>
                  <a:txBody>
                    <a:bodyPr/>
                    <a:lstStyle/>
                    <a:p>
                      <a:r>
                        <a:rPr lang="hu-HU" sz="1800" b="1"/>
                        <a:t>50</a:t>
                      </a:r>
                    </a:p>
                  </a:txBody>
                  <a:tcPr marL="81280" marR="81280" marT="40640" marB="40640" anchor="ctr">
                    <a:lnL>
                      <a:noFill/>
                    </a:lnL>
                    <a:lnR>
                      <a:noFill/>
                    </a:lnR>
                    <a:lnT>
                      <a:noFill/>
                    </a:lnT>
                    <a:lnB>
                      <a:noFill/>
                    </a:lnB>
                  </a:tcPr>
                </a:tc>
                <a:tc>
                  <a:txBody>
                    <a:bodyPr/>
                    <a:lstStyle/>
                    <a:p>
                      <a:r>
                        <a:rPr lang="hu-HU" sz="1800" b="1"/>
                        <a:t>1110</a:t>
                      </a:r>
                    </a:p>
                  </a:txBody>
                  <a:tcPr marL="81280" marR="81280" marT="40640" marB="40640" anchor="ctr">
                    <a:lnL>
                      <a:noFill/>
                    </a:lnL>
                    <a:lnR>
                      <a:noFill/>
                    </a:lnR>
                    <a:lnT>
                      <a:noFill/>
                    </a:lnT>
                    <a:lnB>
                      <a:noFill/>
                    </a:lnB>
                  </a:tcPr>
                </a:tc>
                <a:tc>
                  <a:txBody>
                    <a:bodyPr/>
                    <a:lstStyle/>
                    <a:p>
                      <a:r>
                        <a:rPr lang="hu-HU" sz="2000" b="1" dirty="0">
                          <a:solidFill>
                            <a:srgbClr val="FF0000"/>
                          </a:solidFill>
                        </a:rPr>
                        <a:t>19.5</a:t>
                      </a:r>
                    </a:p>
                  </a:txBody>
                  <a:tcPr marL="81280" marR="81280" marT="40640" marB="40640" anchor="ctr">
                    <a:lnL>
                      <a:noFill/>
                    </a:lnL>
                    <a:lnR>
                      <a:noFill/>
                    </a:lnR>
                    <a:lnT>
                      <a:noFill/>
                    </a:lnT>
                    <a:lnB>
                      <a:noFill/>
                    </a:lnB>
                  </a:tcPr>
                </a:tc>
                <a:tc>
                  <a:txBody>
                    <a:bodyPr/>
                    <a:lstStyle/>
                    <a:p>
                      <a:r>
                        <a:rPr lang="hu-HU" sz="1800" b="1" dirty="0"/>
                        <a:t>4450</a:t>
                      </a:r>
                    </a:p>
                  </a:txBody>
                  <a:tcPr marL="81280" marR="81280" marT="40640" marB="40640" anchor="ctr">
                    <a:lnL>
                      <a:noFill/>
                    </a:lnL>
                    <a:lnR>
                      <a:noFill/>
                    </a:lnR>
                    <a:lnT>
                      <a:noFill/>
                    </a:lnT>
                    <a:lnB>
                      <a:noFill/>
                    </a:lnB>
                  </a:tcPr>
                </a:tc>
                <a:tc>
                  <a:txBody>
                    <a:bodyPr/>
                    <a:lstStyle/>
                    <a:p>
                      <a:r>
                        <a:rPr lang="hu-HU" sz="1800" b="1"/>
                        <a:t>660</a:t>
                      </a:r>
                    </a:p>
                  </a:txBody>
                  <a:tcPr marL="81280" marR="81280" marT="40640" marB="40640" anchor="ctr">
                    <a:lnL>
                      <a:noFill/>
                    </a:lnL>
                    <a:lnR>
                      <a:noFill/>
                    </a:lnR>
                    <a:lnT>
                      <a:noFill/>
                    </a:lnT>
                    <a:lnB>
                      <a:noFill/>
                    </a:lnB>
                  </a:tcPr>
                </a:tc>
                <a:tc>
                  <a:txBody>
                    <a:bodyPr/>
                    <a:lstStyle/>
                    <a:p>
                      <a:r>
                        <a:rPr lang="hu-HU" sz="2000" b="1" dirty="0">
                          <a:solidFill>
                            <a:srgbClr val="FF0000"/>
                          </a:solidFill>
                        </a:rPr>
                        <a:t>13.2</a:t>
                      </a:r>
                    </a:p>
                  </a:txBody>
                  <a:tcPr marL="81280" marR="81280" marT="40640" marB="40640" anchor="ctr">
                    <a:lnL>
                      <a:noFill/>
                    </a:lnL>
                    <a:lnR>
                      <a:noFill/>
                    </a:lnR>
                    <a:lnT>
                      <a:noFill/>
                    </a:lnT>
                    <a:lnB>
                      <a:noFill/>
                    </a:lnB>
                  </a:tcPr>
                </a:tc>
                <a:tc>
                  <a:txBody>
                    <a:bodyPr/>
                    <a:lstStyle/>
                    <a:p>
                      <a:r>
                        <a:rPr lang="hu-HU" sz="1800" b="1"/>
                        <a:t>2550</a:t>
                      </a:r>
                    </a:p>
                  </a:txBody>
                  <a:tcPr marL="81280" marR="81280" marT="40640" marB="40640" anchor="ctr">
                    <a:lnL>
                      <a:noFill/>
                    </a:lnL>
                    <a:lnR>
                      <a:noFill/>
                    </a:lnR>
                    <a:lnT>
                      <a:noFill/>
                    </a:lnT>
                    <a:lnB>
                      <a:noFill/>
                    </a:lnB>
                  </a:tcPr>
                </a:tc>
              </a:tr>
              <a:tr h="325120">
                <a:tc>
                  <a:txBody>
                    <a:bodyPr/>
                    <a:lstStyle/>
                    <a:p>
                      <a:r>
                        <a:rPr lang="hu-HU" sz="1800" b="1"/>
                        <a:t>40</a:t>
                      </a:r>
                    </a:p>
                  </a:txBody>
                  <a:tcPr marL="81280" marR="81280" marT="40640" marB="40640" anchor="ctr">
                    <a:lnL>
                      <a:noFill/>
                    </a:lnL>
                    <a:lnR>
                      <a:noFill/>
                    </a:lnR>
                    <a:lnT>
                      <a:noFill/>
                    </a:lnT>
                    <a:lnB>
                      <a:noFill/>
                    </a:lnB>
                  </a:tcPr>
                </a:tc>
                <a:tc>
                  <a:txBody>
                    <a:bodyPr/>
                    <a:lstStyle/>
                    <a:p>
                      <a:r>
                        <a:rPr lang="hu-HU" sz="1800" b="1"/>
                        <a:t>1065</a:t>
                      </a:r>
                    </a:p>
                  </a:txBody>
                  <a:tcPr marL="81280" marR="81280" marT="40640" marB="40640" anchor="ctr">
                    <a:lnL>
                      <a:noFill/>
                    </a:lnL>
                    <a:lnR>
                      <a:noFill/>
                    </a:lnR>
                    <a:lnT>
                      <a:noFill/>
                    </a:lnT>
                    <a:lnB>
                      <a:noFill/>
                    </a:lnB>
                  </a:tcPr>
                </a:tc>
                <a:tc>
                  <a:txBody>
                    <a:bodyPr/>
                    <a:lstStyle/>
                    <a:p>
                      <a:r>
                        <a:rPr lang="hu-HU" sz="2000" b="1" dirty="0">
                          <a:solidFill>
                            <a:srgbClr val="FF0000"/>
                          </a:solidFill>
                        </a:rPr>
                        <a:t>18.3</a:t>
                      </a:r>
                    </a:p>
                  </a:txBody>
                  <a:tcPr marL="81280" marR="81280" marT="40640" marB="40640" anchor="ctr">
                    <a:lnL>
                      <a:noFill/>
                    </a:lnL>
                    <a:lnR>
                      <a:noFill/>
                    </a:lnR>
                    <a:lnT>
                      <a:noFill/>
                    </a:lnT>
                    <a:lnB>
                      <a:noFill/>
                    </a:lnB>
                  </a:tcPr>
                </a:tc>
                <a:tc>
                  <a:txBody>
                    <a:bodyPr/>
                    <a:lstStyle/>
                    <a:p>
                      <a:r>
                        <a:rPr lang="hu-HU" sz="1800" b="1"/>
                        <a:t>4200</a:t>
                      </a:r>
                    </a:p>
                  </a:txBody>
                  <a:tcPr marL="81280" marR="81280" marT="40640" marB="40640" anchor="ctr">
                    <a:lnL>
                      <a:noFill/>
                    </a:lnL>
                    <a:lnR>
                      <a:noFill/>
                    </a:lnR>
                    <a:lnT>
                      <a:noFill/>
                    </a:lnT>
                    <a:lnB>
                      <a:noFill/>
                    </a:lnB>
                  </a:tcPr>
                </a:tc>
                <a:tc>
                  <a:txBody>
                    <a:bodyPr/>
                    <a:lstStyle/>
                    <a:p>
                      <a:r>
                        <a:rPr lang="hu-HU" sz="1800" b="1"/>
                        <a:t>620</a:t>
                      </a:r>
                    </a:p>
                  </a:txBody>
                  <a:tcPr marL="81280" marR="81280" marT="40640" marB="40640" anchor="ctr">
                    <a:lnL>
                      <a:noFill/>
                    </a:lnL>
                    <a:lnR>
                      <a:noFill/>
                    </a:lnR>
                    <a:lnT>
                      <a:noFill/>
                    </a:lnT>
                    <a:lnB>
                      <a:noFill/>
                    </a:lnB>
                  </a:tcPr>
                </a:tc>
                <a:tc>
                  <a:txBody>
                    <a:bodyPr/>
                    <a:lstStyle/>
                    <a:p>
                      <a:r>
                        <a:rPr lang="hu-HU" sz="2000" b="1" dirty="0">
                          <a:solidFill>
                            <a:srgbClr val="FF0000"/>
                          </a:solidFill>
                        </a:rPr>
                        <a:t>12.3</a:t>
                      </a:r>
                    </a:p>
                  </a:txBody>
                  <a:tcPr marL="81280" marR="81280" marT="40640" marB="40640" anchor="ctr">
                    <a:lnL>
                      <a:noFill/>
                    </a:lnL>
                    <a:lnR>
                      <a:noFill/>
                    </a:lnR>
                    <a:lnT>
                      <a:noFill/>
                    </a:lnT>
                    <a:lnB>
                      <a:noFill/>
                    </a:lnB>
                  </a:tcPr>
                </a:tc>
                <a:tc>
                  <a:txBody>
                    <a:bodyPr/>
                    <a:lstStyle/>
                    <a:p>
                      <a:r>
                        <a:rPr lang="hu-HU" sz="1800" b="1"/>
                        <a:t>2350</a:t>
                      </a:r>
                    </a:p>
                  </a:txBody>
                  <a:tcPr marL="81280" marR="81280" marT="40640" marB="40640" anchor="ctr">
                    <a:lnL>
                      <a:noFill/>
                    </a:lnL>
                    <a:lnR>
                      <a:noFill/>
                    </a:lnR>
                    <a:lnT>
                      <a:noFill/>
                    </a:lnT>
                    <a:lnB>
                      <a:noFill/>
                    </a:lnB>
                  </a:tcPr>
                </a:tc>
              </a:tr>
              <a:tr h="325120">
                <a:tc>
                  <a:txBody>
                    <a:bodyPr/>
                    <a:lstStyle/>
                    <a:p>
                      <a:r>
                        <a:rPr lang="hu-HU" sz="1800" b="1"/>
                        <a:t>30</a:t>
                      </a:r>
                    </a:p>
                  </a:txBody>
                  <a:tcPr marL="81280" marR="81280" marT="40640" marB="40640" anchor="ctr">
                    <a:lnL>
                      <a:noFill/>
                    </a:lnL>
                    <a:lnR>
                      <a:noFill/>
                    </a:lnR>
                    <a:lnT>
                      <a:noFill/>
                    </a:lnT>
                    <a:lnB>
                      <a:noFill/>
                    </a:lnB>
                  </a:tcPr>
                </a:tc>
                <a:tc>
                  <a:txBody>
                    <a:bodyPr/>
                    <a:lstStyle/>
                    <a:p>
                      <a:r>
                        <a:rPr lang="hu-HU" sz="1800" b="1"/>
                        <a:t>1020</a:t>
                      </a:r>
                    </a:p>
                  </a:txBody>
                  <a:tcPr marL="81280" marR="81280" marT="40640" marB="40640" anchor="ctr">
                    <a:lnL>
                      <a:noFill/>
                    </a:lnL>
                    <a:lnR>
                      <a:noFill/>
                    </a:lnR>
                    <a:lnT>
                      <a:noFill/>
                    </a:lnT>
                    <a:lnB>
                      <a:noFill/>
                    </a:lnB>
                  </a:tcPr>
                </a:tc>
                <a:tc>
                  <a:txBody>
                    <a:bodyPr/>
                    <a:lstStyle/>
                    <a:p>
                      <a:r>
                        <a:rPr lang="hu-HU" sz="2000" b="1" dirty="0">
                          <a:solidFill>
                            <a:srgbClr val="FF0000"/>
                          </a:solidFill>
                        </a:rPr>
                        <a:t>17.1</a:t>
                      </a:r>
                    </a:p>
                  </a:txBody>
                  <a:tcPr marL="81280" marR="81280" marT="40640" marB="40640" anchor="ctr">
                    <a:lnL>
                      <a:noFill/>
                    </a:lnL>
                    <a:lnR>
                      <a:noFill/>
                    </a:lnR>
                    <a:lnT>
                      <a:noFill/>
                    </a:lnT>
                    <a:lnB>
                      <a:noFill/>
                    </a:lnB>
                  </a:tcPr>
                </a:tc>
                <a:tc>
                  <a:txBody>
                    <a:bodyPr/>
                    <a:lstStyle/>
                    <a:p>
                      <a:r>
                        <a:rPr lang="hu-HU" sz="1800" b="1"/>
                        <a:t>3950</a:t>
                      </a:r>
                    </a:p>
                  </a:txBody>
                  <a:tcPr marL="81280" marR="81280" marT="40640" marB="40640" anchor="ctr">
                    <a:lnL>
                      <a:noFill/>
                    </a:lnL>
                    <a:lnR>
                      <a:noFill/>
                    </a:lnR>
                    <a:lnT>
                      <a:noFill/>
                    </a:lnT>
                    <a:lnB>
                      <a:noFill/>
                    </a:lnB>
                  </a:tcPr>
                </a:tc>
                <a:tc>
                  <a:txBody>
                    <a:bodyPr/>
                    <a:lstStyle/>
                    <a:p>
                      <a:r>
                        <a:rPr lang="hu-HU" sz="1800" b="1"/>
                        <a:t>580</a:t>
                      </a:r>
                    </a:p>
                  </a:txBody>
                  <a:tcPr marL="81280" marR="81280" marT="40640" marB="40640" anchor="ctr">
                    <a:lnL>
                      <a:noFill/>
                    </a:lnL>
                    <a:lnR>
                      <a:noFill/>
                    </a:lnR>
                    <a:lnT>
                      <a:noFill/>
                    </a:lnT>
                    <a:lnB>
                      <a:noFill/>
                    </a:lnB>
                  </a:tcPr>
                </a:tc>
                <a:tc>
                  <a:txBody>
                    <a:bodyPr/>
                    <a:lstStyle/>
                    <a:p>
                      <a:r>
                        <a:rPr lang="hu-HU" sz="2000" b="1" dirty="0">
                          <a:solidFill>
                            <a:srgbClr val="FF0000"/>
                          </a:solidFill>
                        </a:rPr>
                        <a:t>11.4</a:t>
                      </a:r>
                    </a:p>
                  </a:txBody>
                  <a:tcPr marL="81280" marR="81280" marT="40640" marB="40640" anchor="ctr">
                    <a:lnL>
                      <a:noFill/>
                    </a:lnL>
                    <a:lnR>
                      <a:noFill/>
                    </a:lnR>
                    <a:lnT>
                      <a:noFill/>
                    </a:lnT>
                    <a:lnB>
                      <a:noFill/>
                    </a:lnB>
                  </a:tcPr>
                </a:tc>
                <a:tc>
                  <a:txBody>
                    <a:bodyPr/>
                    <a:lstStyle/>
                    <a:p>
                      <a:r>
                        <a:rPr lang="hu-HU" sz="1800" b="1"/>
                        <a:t>2150</a:t>
                      </a:r>
                    </a:p>
                  </a:txBody>
                  <a:tcPr marL="81280" marR="81280" marT="40640" marB="40640" anchor="ctr">
                    <a:lnL>
                      <a:noFill/>
                    </a:lnL>
                    <a:lnR>
                      <a:noFill/>
                    </a:lnR>
                    <a:lnT>
                      <a:noFill/>
                    </a:lnT>
                    <a:lnB>
                      <a:noFill/>
                    </a:lnB>
                  </a:tcPr>
                </a:tc>
              </a:tr>
              <a:tr h="325120">
                <a:tc>
                  <a:txBody>
                    <a:bodyPr/>
                    <a:lstStyle/>
                    <a:p>
                      <a:r>
                        <a:rPr lang="hu-HU" sz="1800" b="1"/>
                        <a:t>20</a:t>
                      </a:r>
                    </a:p>
                  </a:txBody>
                  <a:tcPr marL="81280" marR="81280" marT="40640" marB="40640" anchor="ctr">
                    <a:lnL>
                      <a:noFill/>
                    </a:lnL>
                    <a:lnR>
                      <a:noFill/>
                    </a:lnR>
                    <a:lnT>
                      <a:noFill/>
                    </a:lnT>
                    <a:lnB>
                      <a:noFill/>
                    </a:lnB>
                  </a:tcPr>
                </a:tc>
                <a:tc>
                  <a:txBody>
                    <a:bodyPr/>
                    <a:lstStyle/>
                    <a:p>
                      <a:r>
                        <a:rPr lang="hu-HU" sz="1800" b="1"/>
                        <a:t>975</a:t>
                      </a:r>
                    </a:p>
                  </a:txBody>
                  <a:tcPr marL="81280" marR="81280" marT="40640" marB="40640" anchor="ctr">
                    <a:lnL>
                      <a:noFill/>
                    </a:lnL>
                    <a:lnR>
                      <a:noFill/>
                    </a:lnR>
                    <a:lnT>
                      <a:noFill/>
                    </a:lnT>
                    <a:lnB>
                      <a:noFill/>
                    </a:lnB>
                  </a:tcPr>
                </a:tc>
                <a:tc>
                  <a:txBody>
                    <a:bodyPr/>
                    <a:lstStyle/>
                    <a:p>
                      <a:r>
                        <a:rPr lang="hu-HU" sz="2000" b="1" dirty="0">
                          <a:solidFill>
                            <a:srgbClr val="FF0000"/>
                          </a:solidFill>
                        </a:rPr>
                        <a:t>15.9</a:t>
                      </a:r>
                    </a:p>
                  </a:txBody>
                  <a:tcPr marL="81280" marR="81280" marT="40640" marB="40640" anchor="ctr">
                    <a:lnL>
                      <a:noFill/>
                    </a:lnL>
                    <a:lnR>
                      <a:noFill/>
                    </a:lnR>
                    <a:lnT>
                      <a:noFill/>
                    </a:lnT>
                    <a:lnB>
                      <a:noFill/>
                    </a:lnB>
                  </a:tcPr>
                </a:tc>
                <a:tc>
                  <a:txBody>
                    <a:bodyPr/>
                    <a:lstStyle/>
                    <a:p>
                      <a:r>
                        <a:rPr lang="hu-HU" sz="1800" b="1"/>
                        <a:t>3700</a:t>
                      </a:r>
                    </a:p>
                  </a:txBody>
                  <a:tcPr marL="81280" marR="81280" marT="40640" marB="40640" anchor="ctr">
                    <a:lnL>
                      <a:noFill/>
                    </a:lnL>
                    <a:lnR>
                      <a:noFill/>
                    </a:lnR>
                    <a:lnT>
                      <a:noFill/>
                    </a:lnT>
                    <a:lnB>
                      <a:noFill/>
                    </a:lnB>
                  </a:tcPr>
                </a:tc>
                <a:tc>
                  <a:txBody>
                    <a:bodyPr/>
                    <a:lstStyle/>
                    <a:p>
                      <a:r>
                        <a:rPr lang="hu-HU" sz="1800" b="1"/>
                        <a:t>540</a:t>
                      </a:r>
                    </a:p>
                  </a:txBody>
                  <a:tcPr marL="81280" marR="81280" marT="40640" marB="40640" anchor="ctr">
                    <a:lnL>
                      <a:noFill/>
                    </a:lnL>
                    <a:lnR>
                      <a:noFill/>
                    </a:lnR>
                    <a:lnT>
                      <a:noFill/>
                    </a:lnT>
                    <a:lnB>
                      <a:noFill/>
                    </a:lnB>
                  </a:tcPr>
                </a:tc>
                <a:tc>
                  <a:txBody>
                    <a:bodyPr/>
                    <a:lstStyle/>
                    <a:p>
                      <a:r>
                        <a:rPr lang="hu-HU" sz="2000" b="1" dirty="0">
                          <a:solidFill>
                            <a:srgbClr val="FF0000"/>
                          </a:solidFill>
                        </a:rPr>
                        <a:t>10.6</a:t>
                      </a:r>
                    </a:p>
                  </a:txBody>
                  <a:tcPr marL="81280" marR="81280" marT="40640" marB="40640" anchor="ctr">
                    <a:lnL>
                      <a:noFill/>
                    </a:lnL>
                    <a:lnR>
                      <a:noFill/>
                    </a:lnR>
                    <a:lnT>
                      <a:noFill/>
                    </a:lnT>
                    <a:lnB>
                      <a:noFill/>
                    </a:lnB>
                  </a:tcPr>
                </a:tc>
                <a:tc>
                  <a:txBody>
                    <a:bodyPr/>
                    <a:lstStyle/>
                    <a:p>
                      <a:r>
                        <a:rPr lang="hu-HU" sz="1800" b="1"/>
                        <a:t>1950</a:t>
                      </a:r>
                    </a:p>
                  </a:txBody>
                  <a:tcPr marL="81280" marR="81280" marT="40640" marB="40640" anchor="ctr">
                    <a:lnL>
                      <a:noFill/>
                    </a:lnL>
                    <a:lnR>
                      <a:noFill/>
                    </a:lnR>
                    <a:lnT>
                      <a:noFill/>
                    </a:lnT>
                    <a:lnB>
                      <a:noFill/>
                    </a:lnB>
                  </a:tcPr>
                </a:tc>
              </a:tr>
              <a:tr h="325120">
                <a:tc>
                  <a:txBody>
                    <a:bodyPr/>
                    <a:lstStyle/>
                    <a:p>
                      <a:r>
                        <a:rPr lang="hu-HU" sz="1800" b="1"/>
                        <a:t>10</a:t>
                      </a:r>
                    </a:p>
                  </a:txBody>
                  <a:tcPr marL="81280" marR="81280" marT="40640" marB="40640" anchor="ctr">
                    <a:lnL>
                      <a:noFill/>
                    </a:lnL>
                    <a:lnR>
                      <a:noFill/>
                    </a:lnR>
                    <a:lnT>
                      <a:noFill/>
                    </a:lnT>
                    <a:lnB>
                      <a:noFill/>
                    </a:lnB>
                  </a:tcPr>
                </a:tc>
                <a:tc>
                  <a:txBody>
                    <a:bodyPr/>
                    <a:lstStyle/>
                    <a:p>
                      <a:r>
                        <a:rPr lang="hu-HU" sz="1800" b="1"/>
                        <a:t>930</a:t>
                      </a:r>
                    </a:p>
                  </a:txBody>
                  <a:tcPr marL="81280" marR="81280" marT="40640" marB="40640" anchor="ctr">
                    <a:lnL>
                      <a:noFill/>
                    </a:lnL>
                    <a:lnR>
                      <a:noFill/>
                    </a:lnR>
                    <a:lnT>
                      <a:noFill/>
                    </a:lnT>
                    <a:lnB>
                      <a:noFill/>
                    </a:lnB>
                  </a:tcPr>
                </a:tc>
                <a:tc>
                  <a:txBody>
                    <a:bodyPr/>
                    <a:lstStyle/>
                    <a:p>
                      <a:r>
                        <a:rPr lang="hu-HU" sz="2000" b="1" dirty="0">
                          <a:solidFill>
                            <a:srgbClr val="FF0000"/>
                          </a:solidFill>
                        </a:rPr>
                        <a:t>14.6</a:t>
                      </a:r>
                    </a:p>
                  </a:txBody>
                  <a:tcPr marL="81280" marR="81280" marT="40640" marB="40640" anchor="ctr">
                    <a:lnL>
                      <a:noFill/>
                    </a:lnL>
                    <a:lnR>
                      <a:noFill/>
                    </a:lnR>
                    <a:lnT>
                      <a:noFill/>
                    </a:lnT>
                    <a:lnB>
                      <a:noFill/>
                    </a:lnB>
                  </a:tcPr>
                </a:tc>
                <a:tc>
                  <a:txBody>
                    <a:bodyPr/>
                    <a:lstStyle/>
                    <a:p>
                      <a:r>
                        <a:rPr lang="hu-HU" sz="1800" b="1"/>
                        <a:t>3450</a:t>
                      </a:r>
                    </a:p>
                  </a:txBody>
                  <a:tcPr marL="81280" marR="81280" marT="40640" marB="40640" anchor="ctr">
                    <a:lnL>
                      <a:noFill/>
                    </a:lnL>
                    <a:lnR>
                      <a:noFill/>
                    </a:lnR>
                    <a:lnT>
                      <a:noFill/>
                    </a:lnT>
                    <a:lnB>
                      <a:noFill/>
                    </a:lnB>
                  </a:tcPr>
                </a:tc>
                <a:tc>
                  <a:txBody>
                    <a:bodyPr/>
                    <a:lstStyle/>
                    <a:p>
                      <a:r>
                        <a:rPr lang="hu-HU" sz="1800" b="1"/>
                        <a:t>500</a:t>
                      </a:r>
                    </a:p>
                  </a:txBody>
                  <a:tcPr marL="81280" marR="81280" marT="40640" marB="40640" anchor="ctr">
                    <a:lnL>
                      <a:noFill/>
                    </a:lnL>
                    <a:lnR>
                      <a:noFill/>
                    </a:lnR>
                    <a:lnT>
                      <a:noFill/>
                    </a:lnT>
                    <a:lnB>
                      <a:noFill/>
                    </a:lnB>
                  </a:tcPr>
                </a:tc>
                <a:tc>
                  <a:txBody>
                    <a:bodyPr/>
                    <a:lstStyle/>
                    <a:p>
                      <a:r>
                        <a:rPr lang="hu-HU" sz="2000" b="1" dirty="0">
                          <a:solidFill>
                            <a:srgbClr val="FF0000"/>
                          </a:solidFill>
                        </a:rPr>
                        <a:t>9.7</a:t>
                      </a:r>
                    </a:p>
                  </a:txBody>
                  <a:tcPr marL="81280" marR="81280" marT="40640" marB="40640" anchor="ctr">
                    <a:lnL>
                      <a:noFill/>
                    </a:lnL>
                    <a:lnR>
                      <a:noFill/>
                    </a:lnR>
                    <a:lnT>
                      <a:noFill/>
                    </a:lnT>
                    <a:lnB>
                      <a:noFill/>
                    </a:lnB>
                  </a:tcPr>
                </a:tc>
                <a:tc>
                  <a:txBody>
                    <a:bodyPr/>
                    <a:lstStyle/>
                    <a:p>
                      <a:r>
                        <a:rPr lang="hu-HU" sz="1800" b="1" dirty="0"/>
                        <a:t>1750</a:t>
                      </a:r>
                    </a:p>
                  </a:txBody>
                  <a:tcPr marL="81280" marR="81280" marT="40640" marB="40640" anchor="ctr">
                    <a:lnL>
                      <a:noFill/>
                    </a:lnL>
                    <a:lnR>
                      <a:noFill/>
                    </a:lnR>
                    <a:lnT>
                      <a:noFill/>
                    </a:lnT>
                    <a:lnB>
                      <a:noFill/>
                    </a:lnB>
                  </a:tcPr>
                </a:tc>
              </a:tr>
            </a:tbl>
          </a:graphicData>
        </a:graphic>
      </p:graphicFrame>
      <p:sp>
        <p:nvSpPr>
          <p:cNvPr id="3" name="Szövegdoboz 2"/>
          <p:cNvSpPr txBox="1"/>
          <p:nvPr/>
        </p:nvSpPr>
        <p:spPr>
          <a:xfrm>
            <a:off x="611560" y="476672"/>
            <a:ext cx="7920880" cy="1046440"/>
          </a:xfrm>
          <a:prstGeom prst="rect">
            <a:avLst/>
          </a:prstGeom>
          <a:noFill/>
        </p:spPr>
        <p:txBody>
          <a:bodyPr wrap="square" rtlCol="0">
            <a:spAutoFit/>
          </a:bodyPr>
          <a:lstStyle/>
          <a:p>
            <a:r>
              <a:rPr lang="hu-HU" sz="2000" b="1" i="1" dirty="0" smtClean="0">
                <a:ln>
                  <a:solidFill>
                    <a:srgbClr val="FF0000"/>
                  </a:solidFill>
                </a:ln>
              </a:rPr>
              <a:t>Izomteljesítmény normatív adatok</a:t>
            </a:r>
            <a:r>
              <a:rPr lang="en-US" sz="2000" b="1" i="1" dirty="0" smtClean="0">
                <a:ln>
                  <a:solidFill>
                    <a:srgbClr val="FF0000"/>
                  </a:solidFill>
                </a:ln>
              </a:rPr>
              <a:t> 18 – 29 </a:t>
            </a:r>
            <a:r>
              <a:rPr lang="hu-HU" sz="2000" b="1" i="1" dirty="0" smtClean="0">
                <a:ln>
                  <a:solidFill>
                    <a:srgbClr val="FF0000"/>
                  </a:solidFill>
                </a:ln>
              </a:rPr>
              <a:t>éves nők és férfiaknál</a:t>
            </a:r>
            <a:r>
              <a:rPr lang="en-US" sz="2000" b="1" i="1" dirty="0" smtClean="0">
                <a:ln>
                  <a:solidFill>
                    <a:srgbClr val="FF0000"/>
                  </a:solidFill>
                </a:ln>
              </a:rPr>
              <a:t/>
            </a:r>
            <a:br>
              <a:rPr lang="en-US" sz="2000" b="1" i="1" dirty="0" smtClean="0">
                <a:ln>
                  <a:solidFill>
                    <a:srgbClr val="FF0000"/>
                  </a:solidFill>
                </a:ln>
              </a:rPr>
            </a:br>
            <a:r>
              <a:rPr lang="en-US" sz="1400" dirty="0" smtClean="0"/>
              <a:t>*Based on data from the Fitness Institute of Texas. Texas Power measures the power in one leg while the Vertical Jump Power measures the power in both legs; therefore, the Texas Power values are less than the Vertical Jump Power values. </a:t>
            </a:r>
            <a:endParaRPr lang="en-US" sz="1400" dirty="0"/>
          </a:p>
        </p:txBody>
      </p:sp>
      <p:sp>
        <p:nvSpPr>
          <p:cNvPr id="4" name="Szövegdoboz 3"/>
          <p:cNvSpPr txBox="1"/>
          <p:nvPr/>
        </p:nvSpPr>
        <p:spPr>
          <a:xfrm>
            <a:off x="827584" y="6444044"/>
            <a:ext cx="5472608" cy="369332"/>
          </a:xfrm>
          <a:prstGeom prst="rect">
            <a:avLst/>
          </a:prstGeom>
          <a:noFill/>
        </p:spPr>
        <p:txBody>
          <a:bodyPr wrap="square" rtlCol="0">
            <a:spAutoFit/>
          </a:bodyPr>
          <a:lstStyle/>
          <a:p>
            <a:r>
              <a:rPr lang="hu-HU" dirty="0" smtClean="0"/>
              <a:t>1 inch = 2,5 cm</a:t>
            </a:r>
            <a:endParaRPr lang="en-US" dirty="0"/>
          </a:p>
        </p:txBody>
      </p:sp>
      <p:pic>
        <p:nvPicPr>
          <p:cNvPr id="488450" name="Picture 2" descr="http://www.exrx.net/Images/TrainerClipArt/Vertical.gif"/>
          <p:cNvPicPr>
            <a:picLocks noChangeAspect="1" noChangeArrowheads="1"/>
          </p:cNvPicPr>
          <p:nvPr/>
        </p:nvPicPr>
        <p:blipFill>
          <a:blip r:embed="rId2" cstate="print"/>
          <a:srcRect/>
          <a:stretch>
            <a:fillRect/>
          </a:stretch>
        </p:blipFill>
        <p:spPr bwMode="auto">
          <a:xfrm>
            <a:off x="8028384" y="2996952"/>
            <a:ext cx="942975" cy="142875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15616" y="764704"/>
            <a:ext cx="7272808" cy="5355312"/>
          </a:xfrm>
          <a:prstGeom prst="rect">
            <a:avLst/>
          </a:prstGeom>
          <a:noFill/>
        </p:spPr>
        <p:txBody>
          <a:bodyPr wrap="square" rtlCol="0">
            <a:spAutoFit/>
          </a:bodyPr>
          <a:lstStyle/>
          <a:p>
            <a:r>
              <a:rPr lang="hu-HU" b="1" dirty="0" err="1" smtClean="0"/>
              <a:t>References</a:t>
            </a:r>
            <a:r>
              <a:rPr lang="hu-HU" b="1" dirty="0" smtClean="0"/>
              <a:t> </a:t>
            </a:r>
          </a:p>
          <a:p>
            <a:r>
              <a:rPr lang="hu-HU" dirty="0" err="1" smtClean="0"/>
              <a:t>Bosco</a:t>
            </a:r>
            <a:r>
              <a:rPr lang="hu-HU" dirty="0" smtClean="0"/>
              <a:t> C, </a:t>
            </a:r>
            <a:r>
              <a:rPr lang="hu-HU" dirty="0" err="1" smtClean="0"/>
              <a:t>Luhtanen</a:t>
            </a:r>
            <a:r>
              <a:rPr lang="hu-HU" dirty="0" smtClean="0"/>
              <a:t> P, Komi PV (1983) </a:t>
            </a:r>
            <a:r>
              <a:rPr lang="hu-HU" i="1" dirty="0" smtClean="0"/>
              <a:t>A </a:t>
            </a:r>
            <a:r>
              <a:rPr lang="hu-HU" i="1" dirty="0" err="1" smtClean="0"/>
              <a:t>simple</a:t>
            </a:r>
            <a:r>
              <a:rPr lang="hu-HU" i="1" dirty="0" smtClean="0"/>
              <a:t> </a:t>
            </a:r>
            <a:r>
              <a:rPr lang="hu-HU" i="1" dirty="0" err="1" smtClean="0"/>
              <a:t>method</a:t>
            </a:r>
            <a:r>
              <a:rPr lang="hu-HU" i="1" dirty="0" smtClean="0"/>
              <a:t> </a:t>
            </a:r>
            <a:r>
              <a:rPr lang="hu-HU" i="1" dirty="0" err="1" smtClean="0"/>
              <a:t>for</a:t>
            </a:r>
            <a:r>
              <a:rPr lang="hu-HU" i="1" dirty="0" smtClean="0"/>
              <a:t> </a:t>
            </a:r>
            <a:r>
              <a:rPr lang="hu-HU" i="1" dirty="0" err="1" smtClean="0"/>
              <a:t>measurement</a:t>
            </a:r>
            <a:r>
              <a:rPr lang="hu-HU" i="1" dirty="0" smtClean="0"/>
              <a:t> of </a:t>
            </a:r>
            <a:r>
              <a:rPr lang="hu-HU" i="1" dirty="0" err="1" smtClean="0"/>
              <a:t>mechanical</a:t>
            </a:r>
            <a:r>
              <a:rPr lang="hu-HU" i="1" dirty="0" smtClean="0"/>
              <a:t> </a:t>
            </a:r>
            <a:r>
              <a:rPr lang="hu-HU" i="1" dirty="0" err="1" smtClean="0"/>
              <a:t>power</a:t>
            </a:r>
            <a:r>
              <a:rPr lang="hu-HU" i="1" dirty="0" smtClean="0"/>
              <a:t> </a:t>
            </a:r>
            <a:r>
              <a:rPr lang="hu-HU" i="1" dirty="0" err="1" smtClean="0"/>
              <a:t>in</a:t>
            </a:r>
            <a:r>
              <a:rPr lang="hu-HU" i="1" dirty="0" smtClean="0"/>
              <a:t> jumping</a:t>
            </a:r>
            <a:r>
              <a:rPr lang="hu-HU" dirty="0" smtClean="0"/>
              <a:t>. </a:t>
            </a:r>
            <a:r>
              <a:rPr lang="hu-HU" b="1" dirty="0" smtClean="0"/>
              <a:t>European Journal of </a:t>
            </a:r>
            <a:r>
              <a:rPr lang="hu-HU" b="1" dirty="0" err="1" smtClean="0"/>
              <a:t>Applied</a:t>
            </a:r>
            <a:r>
              <a:rPr lang="hu-HU" b="1" dirty="0" smtClean="0"/>
              <a:t> </a:t>
            </a:r>
            <a:r>
              <a:rPr lang="hu-HU" b="1" dirty="0" err="1" smtClean="0"/>
              <a:t>Physiology</a:t>
            </a:r>
            <a:r>
              <a:rPr lang="hu-HU" dirty="0" smtClean="0"/>
              <a:t> 50:273-282. </a:t>
            </a:r>
          </a:p>
          <a:p>
            <a:r>
              <a:rPr lang="hu-HU" dirty="0" err="1" smtClean="0"/>
              <a:t>Harman</a:t>
            </a:r>
            <a:r>
              <a:rPr lang="hu-HU" dirty="0" smtClean="0"/>
              <a:t>, E.A., </a:t>
            </a:r>
            <a:r>
              <a:rPr lang="hu-HU" dirty="0" err="1" smtClean="0"/>
              <a:t>Rosenstein</a:t>
            </a:r>
            <a:r>
              <a:rPr lang="hu-HU" dirty="0" smtClean="0"/>
              <a:t>, M.T., </a:t>
            </a:r>
            <a:r>
              <a:rPr lang="hu-HU" dirty="0" err="1" smtClean="0"/>
              <a:t>Frykman</a:t>
            </a:r>
            <a:r>
              <a:rPr lang="hu-HU" dirty="0" smtClean="0"/>
              <a:t>, P.N., </a:t>
            </a:r>
            <a:r>
              <a:rPr lang="hu-HU" dirty="0" err="1" smtClean="0"/>
              <a:t>Rosenstein</a:t>
            </a:r>
            <a:r>
              <a:rPr lang="hu-HU" dirty="0" smtClean="0"/>
              <a:t>, R.M., and </a:t>
            </a:r>
            <a:r>
              <a:rPr lang="hu-HU" dirty="0" err="1" smtClean="0"/>
              <a:t>Kraemer</a:t>
            </a:r>
            <a:r>
              <a:rPr lang="hu-HU" dirty="0" smtClean="0"/>
              <a:t>, W.J.</a:t>
            </a:r>
            <a:br>
              <a:rPr lang="hu-HU" dirty="0" smtClean="0"/>
            </a:br>
            <a:r>
              <a:rPr lang="hu-HU" dirty="0" smtClean="0"/>
              <a:t>(1991). </a:t>
            </a:r>
            <a:r>
              <a:rPr lang="hu-HU" i="1" dirty="0" err="1" smtClean="0"/>
              <a:t>Estimation</a:t>
            </a:r>
            <a:r>
              <a:rPr lang="hu-HU" i="1" dirty="0" smtClean="0"/>
              <a:t> of Human </a:t>
            </a:r>
            <a:r>
              <a:rPr lang="hu-HU" i="1" dirty="0" err="1" smtClean="0"/>
              <a:t>Power</a:t>
            </a:r>
            <a:r>
              <a:rPr lang="hu-HU" i="1" dirty="0" smtClean="0"/>
              <a:t> Output </a:t>
            </a:r>
            <a:r>
              <a:rPr lang="hu-HU" i="1" dirty="0" err="1" smtClean="0"/>
              <a:t>From</a:t>
            </a:r>
            <a:r>
              <a:rPr lang="hu-HU" i="1" dirty="0" smtClean="0"/>
              <a:t> </a:t>
            </a:r>
            <a:r>
              <a:rPr lang="hu-HU" i="1" dirty="0" err="1" smtClean="0"/>
              <a:t>Vertical</a:t>
            </a:r>
            <a:r>
              <a:rPr lang="hu-HU" i="1" dirty="0" smtClean="0"/>
              <a:t> </a:t>
            </a:r>
            <a:r>
              <a:rPr lang="hu-HU" i="1" dirty="0" err="1" smtClean="0"/>
              <a:t>Jump</a:t>
            </a:r>
            <a:r>
              <a:rPr lang="hu-HU" dirty="0" smtClean="0"/>
              <a:t>. </a:t>
            </a:r>
            <a:r>
              <a:rPr lang="hu-HU" b="1" dirty="0" smtClean="0"/>
              <a:t>Journal of </a:t>
            </a:r>
            <a:r>
              <a:rPr lang="hu-HU" b="1" dirty="0" err="1" smtClean="0"/>
              <a:t>Applied</a:t>
            </a:r>
            <a:r>
              <a:rPr lang="hu-HU" b="1" dirty="0" smtClean="0"/>
              <a:t> Sport Science Research,</a:t>
            </a:r>
            <a:r>
              <a:rPr lang="hu-HU" dirty="0" smtClean="0"/>
              <a:t> 5(3), 116-120.</a:t>
            </a:r>
          </a:p>
          <a:p>
            <a:r>
              <a:rPr lang="hu-HU" dirty="0" smtClean="0"/>
              <a:t>Johnson, D.L., and </a:t>
            </a:r>
            <a:r>
              <a:rPr lang="hu-HU" dirty="0" err="1" smtClean="0"/>
              <a:t>Bahamonde</a:t>
            </a:r>
            <a:r>
              <a:rPr lang="hu-HU" dirty="0" smtClean="0"/>
              <a:t>, R. (1996). </a:t>
            </a:r>
            <a:r>
              <a:rPr lang="hu-HU" i="1" dirty="0" err="1" smtClean="0"/>
              <a:t>Power</a:t>
            </a:r>
            <a:r>
              <a:rPr lang="hu-HU" i="1" dirty="0" smtClean="0"/>
              <a:t> Output </a:t>
            </a:r>
            <a:r>
              <a:rPr lang="hu-HU" i="1" dirty="0" err="1" smtClean="0"/>
              <a:t>Estimate</a:t>
            </a:r>
            <a:r>
              <a:rPr lang="hu-HU" i="1" dirty="0" smtClean="0"/>
              <a:t> </a:t>
            </a:r>
            <a:r>
              <a:rPr lang="hu-HU" i="1" dirty="0" err="1" smtClean="0"/>
              <a:t>in</a:t>
            </a:r>
            <a:r>
              <a:rPr lang="hu-HU" i="1" dirty="0" smtClean="0"/>
              <a:t> University </a:t>
            </a:r>
            <a:r>
              <a:rPr lang="hu-HU" i="1" dirty="0" err="1" smtClean="0"/>
              <a:t>Athletes</a:t>
            </a:r>
            <a:r>
              <a:rPr lang="hu-HU" i="1" dirty="0" smtClean="0"/>
              <a:t>. </a:t>
            </a:r>
            <a:r>
              <a:rPr lang="hu-HU" b="1" dirty="0" smtClean="0"/>
              <a:t>Journal of </a:t>
            </a:r>
            <a:r>
              <a:rPr lang="hu-HU" b="1" dirty="0" err="1" smtClean="0"/>
              <a:t>strength</a:t>
            </a:r>
            <a:r>
              <a:rPr lang="hu-HU" b="1" dirty="0" smtClean="0"/>
              <a:t> and </a:t>
            </a:r>
            <a:r>
              <a:rPr lang="hu-HU" b="1" dirty="0" err="1" smtClean="0"/>
              <a:t>Conditioning</a:t>
            </a:r>
            <a:r>
              <a:rPr lang="hu-HU" b="1" dirty="0" smtClean="0"/>
              <a:t> Research,</a:t>
            </a:r>
            <a:r>
              <a:rPr lang="hu-HU" dirty="0" smtClean="0"/>
              <a:t> 10(3), 161-166.</a:t>
            </a:r>
          </a:p>
          <a:p>
            <a:r>
              <a:rPr lang="hu-HU" dirty="0" err="1" smtClean="0"/>
              <a:t>Keir</a:t>
            </a:r>
            <a:r>
              <a:rPr lang="hu-HU" dirty="0" smtClean="0"/>
              <a:t>, P.J., V.K. </a:t>
            </a:r>
            <a:r>
              <a:rPr lang="hu-HU" dirty="0" err="1" smtClean="0"/>
              <a:t>Jamnik</a:t>
            </a:r>
            <a:r>
              <a:rPr lang="hu-HU" dirty="0" smtClean="0"/>
              <a:t>, and N. </a:t>
            </a:r>
            <a:r>
              <a:rPr lang="hu-HU" dirty="0" err="1" smtClean="0"/>
              <a:t>Gledhill</a:t>
            </a:r>
            <a:r>
              <a:rPr lang="hu-HU" dirty="0" smtClean="0"/>
              <a:t>. (2003) </a:t>
            </a:r>
            <a:r>
              <a:rPr lang="hu-HU" i="1" dirty="0" err="1" smtClean="0"/>
              <a:t>Technical-methodological</a:t>
            </a:r>
            <a:r>
              <a:rPr lang="hu-HU" i="1" dirty="0" smtClean="0"/>
              <a:t> </a:t>
            </a:r>
            <a:r>
              <a:rPr lang="hu-HU" i="1" dirty="0" err="1" smtClean="0"/>
              <a:t>report</a:t>
            </a:r>
            <a:r>
              <a:rPr lang="hu-HU" i="1" dirty="0" smtClean="0"/>
              <a:t>: A </a:t>
            </a:r>
            <a:r>
              <a:rPr lang="hu-HU" i="1" dirty="0" err="1" smtClean="0"/>
              <a:t>nomogram</a:t>
            </a:r>
            <a:r>
              <a:rPr lang="hu-HU" i="1" dirty="0" smtClean="0"/>
              <a:t> </a:t>
            </a:r>
            <a:r>
              <a:rPr lang="hu-HU" i="1" dirty="0" err="1" smtClean="0"/>
              <a:t>for</a:t>
            </a:r>
            <a:r>
              <a:rPr lang="hu-HU" i="1" dirty="0" smtClean="0"/>
              <a:t> </a:t>
            </a:r>
            <a:r>
              <a:rPr lang="hu-HU" i="1" dirty="0" err="1" smtClean="0"/>
              <a:t>peak</a:t>
            </a:r>
            <a:r>
              <a:rPr lang="hu-HU" i="1" dirty="0" smtClean="0"/>
              <a:t> leg </a:t>
            </a:r>
            <a:r>
              <a:rPr lang="hu-HU" i="1" dirty="0" err="1" smtClean="0"/>
              <a:t>power</a:t>
            </a:r>
            <a:r>
              <a:rPr lang="hu-HU" i="1" dirty="0" smtClean="0"/>
              <a:t> output </a:t>
            </a:r>
            <a:r>
              <a:rPr lang="hu-HU" i="1" dirty="0" err="1" smtClean="0"/>
              <a:t>in</a:t>
            </a:r>
            <a:r>
              <a:rPr lang="hu-HU" i="1" dirty="0" smtClean="0"/>
              <a:t> </a:t>
            </a:r>
            <a:r>
              <a:rPr lang="hu-HU" i="1" dirty="0" err="1" smtClean="0"/>
              <a:t>the</a:t>
            </a:r>
            <a:r>
              <a:rPr lang="hu-HU" i="1" dirty="0" smtClean="0"/>
              <a:t> </a:t>
            </a:r>
            <a:r>
              <a:rPr lang="hu-HU" i="1" dirty="0" err="1" smtClean="0"/>
              <a:t>vertical</a:t>
            </a:r>
            <a:r>
              <a:rPr lang="hu-HU" i="1" dirty="0" smtClean="0"/>
              <a:t> </a:t>
            </a:r>
            <a:r>
              <a:rPr lang="hu-HU" i="1" dirty="0" err="1" smtClean="0"/>
              <a:t>jump</a:t>
            </a:r>
            <a:r>
              <a:rPr lang="hu-HU" dirty="0" smtClean="0"/>
              <a:t>,</a:t>
            </a:r>
            <a:r>
              <a:rPr lang="hu-HU" b="1" dirty="0" smtClean="0"/>
              <a:t> The Journal of </a:t>
            </a:r>
            <a:r>
              <a:rPr lang="hu-HU" b="1" dirty="0" err="1" smtClean="0"/>
              <a:t>Strength</a:t>
            </a:r>
            <a:r>
              <a:rPr lang="hu-HU" b="1" dirty="0" smtClean="0"/>
              <a:t> and </a:t>
            </a:r>
            <a:r>
              <a:rPr lang="hu-HU" b="1" dirty="0" err="1" smtClean="0"/>
              <a:t>Conditioning</a:t>
            </a:r>
            <a:r>
              <a:rPr lang="hu-HU" b="1" dirty="0" smtClean="0"/>
              <a:t> Research</a:t>
            </a:r>
            <a:r>
              <a:rPr lang="hu-HU" dirty="0" smtClean="0"/>
              <a:t> </a:t>
            </a:r>
            <a:r>
              <a:rPr lang="hu-HU" dirty="0" err="1" smtClean="0"/>
              <a:t>Volume</a:t>
            </a:r>
            <a:r>
              <a:rPr lang="hu-HU" dirty="0" smtClean="0"/>
              <a:t>: 17 </a:t>
            </a:r>
            <a:r>
              <a:rPr lang="hu-HU" dirty="0" err="1" smtClean="0"/>
              <a:t>Issue</a:t>
            </a:r>
            <a:r>
              <a:rPr lang="hu-HU" dirty="0" smtClean="0"/>
              <a:t>: 4 </a:t>
            </a:r>
            <a:r>
              <a:rPr lang="hu-HU" dirty="0" err="1" smtClean="0"/>
              <a:t>Pages</a:t>
            </a:r>
            <a:r>
              <a:rPr lang="hu-HU" dirty="0" smtClean="0"/>
              <a:t>: 701-703. </a:t>
            </a:r>
          </a:p>
          <a:p>
            <a:r>
              <a:rPr lang="hu-HU" dirty="0" err="1" smtClean="0"/>
              <a:t>Sayers</a:t>
            </a:r>
            <a:r>
              <a:rPr lang="hu-HU" dirty="0" smtClean="0"/>
              <a:t>, S., et </a:t>
            </a:r>
            <a:r>
              <a:rPr lang="hu-HU" dirty="0" err="1" smtClean="0"/>
              <a:t>al</a:t>
            </a:r>
            <a:r>
              <a:rPr lang="hu-HU" dirty="0" smtClean="0"/>
              <a:t>. (1999) </a:t>
            </a:r>
            <a:r>
              <a:rPr lang="hu-HU" i="1" dirty="0" err="1" smtClean="0"/>
              <a:t>Cross-validation</a:t>
            </a:r>
            <a:r>
              <a:rPr lang="hu-HU" i="1" dirty="0" smtClean="0"/>
              <a:t> of </a:t>
            </a:r>
            <a:r>
              <a:rPr lang="hu-HU" i="1" dirty="0" err="1" smtClean="0"/>
              <a:t>three</a:t>
            </a:r>
            <a:r>
              <a:rPr lang="hu-HU" i="1" dirty="0" smtClean="0"/>
              <a:t> </a:t>
            </a:r>
            <a:r>
              <a:rPr lang="hu-HU" i="1" dirty="0" err="1" smtClean="0"/>
              <a:t>jump</a:t>
            </a:r>
            <a:r>
              <a:rPr lang="hu-HU" i="1" dirty="0" smtClean="0"/>
              <a:t> </a:t>
            </a:r>
            <a:r>
              <a:rPr lang="hu-HU" i="1" dirty="0" err="1" smtClean="0"/>
              <a:t>power</a:t>
            </a:r>
            <a:r>
              <a:rPr lang="hu-HU" i="1" dirty="0" smtClean="0"/>
              <a:t> </a:t>
            </a:r>
            <a:r>
              <a:rPr lang="hu-HU" i="1" dirty="0" err="1" smtClean="0"/>
              <a:t>equations</a:t>
            </a:r>
            <a:r>
              <a:rPr lang="hu-HU" i="1" dirty="0" smtClean="0"/>
              <a:t>.</a:t>
            </a:r>
            <a:r>
              <a:rPr lang="hu-HU" dirty="0" smtClean="0"/>
              <a:t> </a:t>
            </a:r>
            <a:r>
              <a:rPr lang="hu-HU" b="1" dirty="0" err="1" smtClean="0"/>
              <a:t>Med</a:t>
            </a:r>
            <a:r>
              <a:rPr lang="hu-HU" b="1" dirty="0" smtClean="0"/>
              <a:t> </a:t>
            </a:r>
            <a:r>
              <a:rPr lang="hu-HU" b="1" dirty="0" err="1" smtClean="0"/>
              <a:t>Sci</a:t>
            </a:r>
            <a:r>
              <a:rPr lang="hu-HU" b="1" dirty="0" smtClean="0"/>
              <a:t> </a:t>
            </a:r>
            <a:r>
              <a:rPr lang="hu-HU" b="1" dirty="0" err="1" smtClean="0"/>
              <a:t>Sports</a:t>
            </a:r>
            <a:r>
              <a:rPr lang="hu-HU" b="1" dirty="0" smtClean="0"/>
              <a:t> </a:t>
            </a:r>
            <a:r>
              <a:rPr lang="hu-HU" b="1" dirty="0" err="1" smtClean="0"/>
              <a:t>Exerc</a:t>
            </a:r>
            <a:r>
              <a:rPr lang="hu-HU" dirty="0" smtClean="0"/>
              <a:t>. 31: 572.</a:t>
            </a:r>
            <a:br>
              <a:rPr lang="hu-HU" dirty="0" smtClean="0"/>
            </a:br>
            <a:endParaRPr lang="hu-HU" dirty="0" smtClean="0"/>
          </a:p>
          <a:p>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403648" y="1852007"/>
            <a:ext cx="6582148" cy="584775"/>
          </a:xfrm>
          <a:prstGeom prst="rect">
            <a:avLst/>
          </a:prstGeom>
          <a:solidFill>
            <a:srgbClr val="FFC000"/>
          </a:solidFill>
          <a:ln>
            <a:solidFill>
              <a:schemeClr val="bg1"/>
            </a:solidFill>
          </a:ln>
          <a:effectLst/>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hu-HU" sz="3200" b="1" dirty="0" smtClean="0">
                <a:solidFill>
                  <a:schemeClr val="tx1"/>
                </a:solidFill>
              </a:rPr>
              <a:t>Gyorserő (mechanikai teljesítmény) </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835696" y="2272516"/>
            <a:ext cx="5594352" cy="584775"/>
          </a:xfrm>
          <a:prstGeom prst="rect">
            <a:avLst/>
          </a:prstGeom>
          <a:solidFill>
            <a:srgbClr val="FFC000"/>
          </a:solidFill>
        </p:spPr>
        <p:txBody>
          <a:bodyPr wrap="none">
            <a:spAutoFit/>
          </a:bodyPr>
          <a:lstStyle/>
          <a:p>
            <a:r>
              <a:rPr lang="hu-HU" sz="3200" dirty="0"/>
              <a:t>Egy izom, izomcsoport vizsgálata</a:t>
            </a:r>
          </a:p>
        </p:txBody>
      </p:sp>
    </p:spTree>
    <p:extLst>
      <p:ext uri="{BB962C8B-B14F-4D97-AF65-F5344CB8AC3E}">
        <p14:creationId xmlns:p14="http://schemas.microsoft.com/office/powerpoint/2010/main" val="28934910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475656" y="1666191"/>
            <a:ext cx="6624736" cy="2677656"/>
          </a:xfrm>
          <a:prstGeom prst="rect">
            <a:avLst/>
          </a:prstGeom>
        </p:spPr>
        <p:txBody>
          <a:bodyPr wrap="square">
            <a:spAutoFit/>
          </a:bodyPr>
          <a:lstStyle/>
          <a:p>
            <a:pPr algn="ctr"/>
            <a:r>
              <a:rPr lang="hu-HU" sz="2800" dirty="0" err="1"/>
              <a:t>Kondícionális</a:t>
            </a:r>
            <a:r>
              <a:rPr lang="hu-HU" sz="2800" dirty="0"/>
              <a:t> képesség, az ideg – izom</a:t>
            </a:r>
          </a:p>
          <a:p>
            <a:pPr algn="ctr"/>
            <a:r>
              <a:rPr lang="hu-HU" sz="2800" dirty="0"/>
              <a:t>(</a:t>
            </a:r>
            <a:r>
              <a:rPr lang="hu-HU" sz="2800" dirty="0" err="1"/>
              <a:t>neuromuszkuláris</a:t>
            </a:r>
            <a:r>
              <a:rPr lang="hu-HU" sz="2800" dirty="0"/>
              <a:t>) rendszernek az a</a:t>
            </a:r>
          </a:p>
          <a:p>
            <a:pPr algn="ctr"/>
            <a:r>
              <a:rPr lang="hu-HU" sz="2800" dirty="0"/>
              <a:t>képessége ,amely a maximális statikus</a:t>
            </a:r>
          </a:p>
          <a:p>
            <a:pPr algn="ctr"/>
            <a:r>
              <a:rPr lang="hu-HU" sz="2800" dirty="0" err="1"/>
              <a:t>erı</a:t>
            </a:r>
            <a:r>
              <a:rPr lang="hu-HU" sz="2800" dirty="0"/>
              <a:t> 30-40%-át </a:t>
            </a:r>
            <a:r>
              <a:rPr lang="hu-HU" sz="2800" dirty="0" smtClean="0"/>
              <a:t>jelenti külső </a:t>
            </a:r>
            <a:r>
              <a:rPr lang="hu-HU" sz="2800" dirty="0"/>
              <a:t>terhelés</a:t>
            </a:r>
          </a:p>
          <a:p>
            <a:pPr algn="ctr"/>
            <a:r>
              <a:rPr lang="hu-HU" sz="2800" dirty="0"/>
              <a:t>mellett a </a:t>
            </a:r>
            <a:r>
              <a:rPr lang="hu-HU" sz="2800" dirty="0" smtClean="0"/>
              <a:t>lehető </a:t>
            </a:r>
            <a:r>
              <a:rPr lang="hu-HU" sz="2800" dirty="0"/>
              <a:t>legnagyobb sebesség</a:t>
            </a:r>
          </a:p>
          <a:p>
            <a:pPr algn="ctr"/>
            <a:r>
              <a:rPr lang="hu-HU" sz="2800" dirty="0"/>
              <a:t>elérését teszi </a:t>
            </a:r>
            <a:r>
              <a:rPr lang="hu-HU" sz="2800" dirty="0" smtClean="0"/>
              <a:t>lehetővé</a:t>
            </a:r>
            <a:r>
              <a:rPr lang="hu-HU" sz="2800" dirty="0"/>
              <a:t>.</a:t>
            </a:r>
          </a:p>
        </p:txBody>
      </p:sp>
    </p:spTree>
    <p:extLst>
      <p:ext uri="{BB962C8B-B14F-4D97-AF65-F5344CB8AC3E}">
        <p14:creationId xmlns:p14="http://schemas.microsoft.com/office/powerpoint/2010/main" val="53416313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51" name="Picture 7" descr="fvp1ppt"/>
          <p:cNvPicPr>
            <a:picLocks noChangeAspect="1" noChangeArrowheads="1"/>
          </p:cNvPicPr>
          <p:nvPr/>
        </p:nvPicPr>
        <p:blipFill>
          <a:blip r:embed="rId4" cstate="print"/>
          <a:srcRect/>
          <a:stretch>
            <a:fillRect/>
          </a:stretch>
        </p:blipFill>
        <p:spPr bwMode="auto">
          <a:xfrm>
            <a:off x="4572000" y="1066800"/>
            <a:ext cx="4343400" cy="4038600"/>
          </a:xfrm>
          <a:prstGeom prst="rect">
            <a:avLst/>
          </a:prstGeom>
          <a:noFill/>
          <a:ln w="9525">
            <a:noFill/>
            <a:miter lim="800000"/>
            <a:headEnd/>
            <a:tailEnd/>
          </a:ln>
        </p:spPr>
      </p:pic>
      <p:pic>
        <p:nvPicPr>
          <p:cNvPr id="57347" name="Picture 3"/>
          <p:cNvPicPr>
            <a:picLocks noChangeAspect="1" noChangeArrowheads="1"/>
          </p:cNvPicPr>
          <p:nvPr/>
        </p:nvPicPr>
        <p:blipFill>
          <a:blip r:embed="rId5" cstate="print"/>
          <a:srcRect/>
          <a:stretch>
            <a:fillRect/>
          </a:stretch>
        </p:blipFill>
        <p:spPr bwMode="auto">
          <a:xfrm>
            <a:off x="4611563" y="1124744"/>
            <a:ext cx="4352925" cy="4048125"/>
          </a:xfrm>
          <a:prstGeom prst="rect">
            <a:avLst/>
          </a:prstGeom>
          <a:noFill/>
          <a:ln w="9525">
            <a:noFill/>
            <a:miter lim="800000"/>
            <a:headEnd/>
            <a:tailEnd/>
          </a:ln>
        </p:spPr>
      </p:pic>
      <p:sp>
        <p:nvSpPr>
          <p:cNvPr id="61443" name="Text Box 4"/>
          <p:cNvSpPr txBox="1">
            <a:spLocks noChangeArrowheads="1"/>
          </p:cNvSpPr>
          <p:nvPr/>
        </p:nvSpPr>
        <p:spPr bwMode="auto">
          <a:xfrm>
            <a:off x="1066800" y="304800"/>
            <a:ext cx="7391400" cy="519113"/>
          </a:xfrm>
          <a:prstGeom prst="rect">
            <a:avLst/>
          </a:prstGeom>
          <a:noFill/>
          <a:ln w="9525">
            <a:noFill/>
            <a:miter lim="800000"/>
            <a:headEnd/>
            <a:tailEnd/>
          </a:ln>
        </p:spPr>
        <p:txBody>
          <a:bodyPr>
            <a:spAutoFit/>
          </a:bodyPr>
          <a:lstStyle/>
          <a:p>
            <a:pPr>
              <a:spcBef>
                <a:spcPct val="50000"/>
              </a:spcBef>
            </a:pPr>
            <a:r>
              <a:rPr lang="hu-HU" sz="2800" b="1" i="1">
                <a:solidFill>
                  <a:srgbClr val="66FF33"/>
                </a:solidFill>
              </a:rPr>
              <a:t>Erő (nyomaték) – sebesség összefüggés</a:t>
            </a:r>
            <a:endParaRPr lang="en-US" sz="2800" b="1" i="1">
              <a:solidFill>
                <a:srgbClr val="66FF33"/>
              </a:solidFill>
            </a:endParaRPr>
          </a:p>
        </p:txBody>
      </p:sp>
      <p:sp>
        <p:nvSpPr>
          <p:cNvPr id="57349" name="Line 5"/>
          <p:cNvSpPr>
            <a:spLocks noChangeShapeType="1"/>
          </p:cNvSpPr>
          <p:nvPr/>
        </p:nvSpPr>
        <p:spPr bwMode="auto">
          <a:xfrm>
            <a:off x="4800600" y="1219200"/>
            <a:ext cx="3581400" cy="3352800"/>
          </a:xfrm>
          <a:prstGeom prst="line">
            <a:avLst/>
          </a:prstGeom>
          <a:noFill/>
          <a:ln w="9525">
            <a:solidFill>
              <a:schemeClr val="bg1"/>
            </a:solidFill>
            <a:round/>
            <a:headEnd/>
            <a:tailEnd/>
          </a:ln>
        </p:spPr>
        <p:txBody>
          <a:bodyPr wrap="none"/>
          <a:lstStyle/>
          <a:p>
            <a:endParaRPr lang="en-US"/>
          </a:p>
        </p:txBody>
      </p:sp>
      <p:sp>
        <p:nvSpPr>
          <p:cNvPr id="57352" name="Oval 8"/>
          <p:cNvSpPr>
            <a:spLocks noChangeArrowheads="1"/>
          </p:cNvSpPr>
          <p:nvPr/>
        </p:nvSpPr>
        <p:spPr bwMode="auto">
          <a:xfrm>
            <a:off x="8388424" y="4509120"/>
            <a:ext cx="152400" cy="152400"/>
          </a:xfrm>
          <a:prstGeom prst="ellipse">
            <a:avLst/>
          </a:prstGeom>
          <a:solidFill>
            <a:srgbClr val="FF3300"/>
          </a:solidFill>
          <a:ln w="9525">
            <a:solidFill>
              <a:srgbClr val="FF3300"/>
            </a:solidFill>
            <a:round/>
            <a:headEnd/>
            <a:tailEnd/>
          </a:ln>
        </p:spPr>
        <p:txBody>
          <a:bodyPr wrap="none" anchor="ctr"/>
          <a:lstStyle/>
          <a:p>
            <a:endParaRPr lang="hu-HU"/>
          </a:p>
        </p:txBody>
      </p:sp>
      <p:sp>
        <p:nvSpPr>
          <p:cNvPr id="57353" name="Oval 9"/>
          <p:cNvSpPr>
            <a:spLocks noChangeArrowheads="1"/>
          </p:cNvSpPr>
          <p:nvPr/>
        </p:nvSpPr>
        <p:spPr bwMode="auto">
          <a:xfrm>
            <a:off x="4787900" y="1193800"/>
            <a:ext cx="152400" cy="152400"/>
          </a:xfrm>
          <a:prstGeom prst="ellipse">
            <a:avLst/>
          </a:prstGeom>
          <a:solidFill>
            <a:srgbClr val="FF3300"/>
          </a:solidFill>
          <a:ln w="9525">
            <a:solidFill>
              <a:srgbClr val="FF3300"/>
            </a:solidFill>
            <a:round/>
            <a:headEnd/>
            <a:tailEnd/>
          </a:ln>
        </p:spPr>
        <p:txBody>
          <a:bodyPr wrap="none" anchor="ctr"/>
          <a:lstStyle/>
          <a:p>
            <a:endParaRPr lang="hu-HU"/>
          </a:p>
        </p:txBody>
      </p:sp>
      <p:sp>
        <p:nvSpPr>
          <p:cNvPr id="57354" name="Oval 10"/>
          <p:cNvSpPr>
            <a:spLocks noChangeArrowheads="1"/>
          </p:cNvSpPr>
          <p:nvPr/>
        </p:nvSpPr>
        <p:spPr bwMode="auto">
          <a:xfrm>
            <a:off x="5983163" y="3334197"/>
            <a:ext cx="152400" cy="152400"/>
          </a:xfrm>
          <a:prstGeom prst="ellipse">
            <a:avLst/>
          </a:prstGeom>
          <a:solidFill>
            <a:srgbClr val="00CC66"/>
          </a:solidFill>
          <a:ln w="9525">
            <a:solidFill>
              <a:srgbClr val="00CC66"/>
            </a:solidFill>
            <a:round/>
            <a:headEnd/>
            <a:tailEnd/>
          </a:ln>
        </p:spPr>
        <p:txBody>
          <a:bodyPr wrap="none" anchor="ctr"/>
          <a:lstStyle/>
          <a:p>
            <a:endParaRPr lang="hu-HU"/>
          </a:p>
        </p:txBody>
      </p:sp>
      <p:sp>
        <p:nvSpPr>
          <p:cNvPr id="57355" name="Oval 11"/>
          <p:cNvSpPr>
            <a:spLocks noChangeArrowheads="1"/>
          </p:cNvSpPr>
          <p:nvPr/>
        </p:nvSpPr>
        <p:spPr bwMode="auto">
          <a:xfrm>
            <a:off x="5144963" y="2038797"/>
            <a:ext cx="152400" cy="152400"/>
          </a:xfrm>
          <a:prstGeom prst="ellipse">
            <a:avLst/>
          </a:prstGeom>
          <a:solidFill>
            <a:srgbClr val="00CC66"/>
          </a:solidFill>
          <a:ln w="9525">
            <a:solidFill>
              <a:srgbClr val="00CC66"/>
            </a:solidFill>
            <a:round/>
            <a:headEnd/>
            <a:tailEnd/>
          </a:ln>
        </p:spPr>
        <p:txBody>
          <a:bodyPr wrap="none" anchor="ctr"/>
          <a:lstStyle/>
          <a:p>
            <a:endParaRPr lang="hu-HU"/>
          </a:p>
        </p:txBody>
      </p:sp>
      <p:pic>
        <p:nvPicPr>
          <p:cNvPr id="58380" name="F-Vsarc.mpg">
            <a:hlinkClick r:id="" action="ppaction://media"/>
          </p:cNvPr>
          <p:cNvPicPr>
            <a:picLocks noRot="1" noChangeAspect="1" noChangeArrowheads="1"/>
          </p:cNvPicPr>
          <p:nvPr>
            <a:videoFile r:link="rId1"/>
          </p:nvPr>
        </p:nvPicPr>
        <p:blipFill>
          <a:blip r:embed="rId6" cstate="print"/>
          <a:srcRect/>
          <a:stretch>
            <a:fillRect/>
          </a:stretch>
        </p:blipFill>
        <p:spPr bwMode="auto">
          <a:xfrm>
            <a:off x="0" y="1868488"/>
            <a:ext cx="4427538" cy="31194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80"/>
                                        </p:tgtEl>
                                        <p:attrNameLst>
                                          <p:attrName>style.visibility</p:attrName>
                                        </p:attrNameLst>
                                      </p:cBhvr>
                                      <p:to>
                                        <p:strVal val="visible"/>
                                      </p:to>
                                    </p:set>
                                    <p:animEffect transition="in" filter="fade">
                                      <p:cBhvr>
                                        <p:cTn id="7" dur="2000"/>
                                        <p:tgtEl>
                                          <p:spTgt spid="58380"/>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58380"/>
                                        </p:tgtEl>
                                      </p:cBhvr>
                                    </p:cmd>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57347"/>
                                        </p:tgtEl>
                                        <p:attrNameLst>
                                          <p:attrName>style.visibility</p:attrName>
                                        </p:attrNameLst>
                                      </p:cBhvr>
                                      <p:to>
                                        <p:strVal val="visible"/>
                                      </p:to>
                                    </p:set>
                                    <p:animEffect transition="in" filter="box(out)">
                                      <p:cBhvr>
                                        <p:cTn id="15" dur="500"/>
                                        <p:tgtEl>
                                          <p:spTgt spid="57347"/>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57349"/>
                                        </p:tgtEl>
                                        <p:attrNameLst>
                                          <p:attrName>style.visibility</p:attrName>
                                        </p:attrNameLst>
                                      </p:cBhvr>
                                      <p:to>
                                        <p:strVal val="visible"/>
                                      </p:to>
                                    </p:set>
                                    <p:animEffect transition="in" filter="box(out)">
                                      <p:cBhvr>
                                        <p:cTn id="19" dur="500"/>
                                        <p:tgtEl>
                                          <p:spTgt spid="57349"/>
                                        </p:tgtEl>
                                      </p:cBhvr>
                                    </p:animEffec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57351"/>
                                        </p:tgtEl>
                                        <p:attrNameLst>
                                          <p:attrName>style.visibility</p:attrName>
                                        </p:attrNameLst>
                                      </p:cBhvr>
                                      <p:to>
                                        <p:strVal val="visible"/>
                                      </p:to>
                                    </p:set>
                                    <p:animEffect transition="in" filter="box(out)">
                                      <p:cBhvr>
                                        <p:cTn id="24" dur="500"/>
                                        <p:tgtEl>
                                          <p:spTgt spid="57351"/>
                                        </p:tgtEl>
                                      </p:cBhvr>
                                    </p:animEffect>
                                  </p:childTnLst>
                                  <p:subTnLst>
                                    <p:audio>
                                      <p:cMediaNode>
                                        <p:cTn display="0" masterRel="sameClick">
                                          <p:stCondLst>
                                            <p:cond evt="begin" delay="0">
                                              <p:tn val="22"/>
                                            </p:cond>
                                          </p:stCondLst>
                                          <p:endCondLst>
                                            <p:cond evt="onStopAudio" delay="0">
                                              <p:tgtEl>
                                                <p:sldTgt/>
                                              </p:tgtEl>
                                            </p:cond>
                                          </p:endCondLst>
                                        </p:cTn>
                                        <p:tgtEl>
                                          <p:sndTgt r:embed="rId3" name="camera.wav"/>
                                        </p:tgtEl>
                                      </p:cMediaNode>
                                    </p:audio>
                                  </p:sub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57352"/>
                                        </p:tgtEl>
                                        <p:attrNameLst>
                                          <p:attrName>style.visibility</p:attrName>
                                        </p:attrNameLst>
                                      </p:cBhvr>
                                      <p:to>
                                        <p:strVal val="visible"/>
                                      </p:to>
                                    </p:set>
                                    <p:animEffect transition="in" filter="box(out)">
                                      <p:cBhvr>
                                        <p:cTn id="29" dur="500"/>
                                        <p:tgtEl>
                                          <p:spTgt spid="57352"/>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wav"/>
                                        </p:tgtEl>
                                      </p:cMediaNode>
                                    </p:audio>
                                  </p:sub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57353"/>
                                        </p:tgtEl>
                                        <p:attrNameLst>
                                          <p:attrName>style.visibility</p:attrName>
                                        </p:attrNameLst>
                                      </p:cBhvr>
                                      <p:to>
                                        <p:strVal val="visible"/>
                                      </p:to>
                                    </p:set>
                                    <p:animEffect transition="in" filter="box(out)">
                                      <p:cBhvr>
                                        <p:cTn id="34" dur="500"/>
                                        <p:tgtEl>
                                          <p:spTgt spid="57353"/>
                                        </p:tgtEl>
                                      </p:cBhvr>
                                    </p:animEffect>
                                  </p:childTnLst>
                                  <p:subTnLst>
                                    <p:audio>
                                      <p:cMediaNode>
                                        <p:cTn display="0" masterRel="sameClick">
                                          <p:stCondLst>
                                            <p:cond evt="begin" delay="0">
                                              <p:tn val="32"/>
                                            </p:cond>
                                          </p:stCondLst>
                                          <p:endCondLst>
                                            <p:cond evt="onStopAudio" delay="0">
                                              <p:tgtEl>
                                                <p:sldTgt/>
                                              </p:tgtEl>
                                            </p:cond>
                                          </p:endCondLst>
                                        </p:cTn>
                                        <p:tgtEl>
                                          <p:sndTgt r:embed="rId3" name="camera.wav"/>
                                        </p:tgtEl>
                                      </p:cMediaNode>
                                    </p:audio>
                                  </p:sub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7354"/>
                                        </p:tgtEl>
                                        <p:attrNameLst>
                                          <p:attrName>style.visibility</p:attrName>
                                        </p:attrNameLst>
                                      </p:cBhvr>
                                      <p:to>
                                        <p:strVal val="visible"/>
                                      </p:to>
                                    </p:set>
                                    <p:animEffect transition="in" filter="box(out)">
                                      <p:cBhvr>
                                        <p:cTn id="39" dur="500"/>
                                        <p:tgtEl>
                                          <p:spTgt spid="57354"/>
                                        </p:tgtEl>
                                      </p:cBhvr>
                                    </p:animEffect>
                                  </p:childTnLst>
                                  <p:subTnLst>
                                    <p:audio>
                                      <p:cMediaNode>
                                        <p:cTn display="0" masterRel="sameClick">
                                          <p:stCondLst>
                                            <p:cond evt="begin" delay="0">
                                              <p:tn val="37"/>
                                            </p:cond>
                                          </p:stCondLst>
                                          <p:endCondLst>
                                            <p:cond evt="onStopAudio" delay="0">
                                              <p:tgtEl>
                                                <p:sldTgt/>
                                              </p:tgtEl>
                                            </p:cond>
                                          </p:endCondLst>
                                        </p:cTn>
                                        <p:tgtEl>
                                          <p:sndTgt r:embed="rId3" name="camera.wav"/>
                                        </p:tgtEl>
                                      </p:cMediaNode>
                                    </p:audio>
                                  </p:subTnLst>
                                </p:cTn>
                              </p:par>
                            </p:childTnLst>
                          </p:cTn>
                        </p:par>
                      </p:childTnLst>
                    </p:cTn>
                  </p:par>
                  <p:par>
                    <p:cTn id="40" fill="hold">
                      <p:stCondLst>
                        <p:cond delay="indefinite"/>
                      </p:stCondLst>
                      <p:childTnLst>
                        <p:par>
                          <p:cTn id="41" fill="hold">
                            <p:stCondLst>
                              <p:cond delay="0"/>
                            </p:stCondLst>
                            <p:childTnLst>
                              <p:par>
                                <p:cTn id="42" presetID="4" presetClass="entr" presetSubtype="32" fill="hold" grpId="0" nodeType="clickEffect">
                                  <p:stCondLst>
                                    <p:cond delay="0"/>
                                  </p:stCondLst>
                                  <p:childTnLst>
                                    <p:set>
                                      <p:cBhvr>
                                        <p:cTn id="43" dur="1" fill="hold">
                                          <p:stCondLst>
                                            <p:cond delay="0"/>
                                          </p:stCondLst>
                                        </p:cTn>
                                        <p:tgtEl>
                                          <p:spTgt spid="57355"/>
                                        </p:tgtEl>
                                        <p:attrNameLst>
                                          <p:attrName>style.visibility</p:attrName>
                                        </p:attrNameLst>
                                      </p:cBhvr>
                                      <p:to>
                                        <p:strVal val="visible"/>
                                      </p:to>
                                    </p:set>
                                    <p:animEffect transition="in" filter="box(out)">
                                      <p:cBhvr>
                                        <p:cTn id="44" dur="500"/>
                                        <p:tgtEl>
                                          <p:spTgt spid="57355"/>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p:cTn id="45" repeatCount="3000" fill="hold" display="0">
                  <p:stCondLst>
                    <p:cond delay="indefinite"/>
                  </p:stCondLst>
                  <p:endCondLst>
                    <p:cond evt="onPrev" delay="0">
                      <p:tgtEl>
                        <p:sldTgt/>
                      </p:tgtEl>
                    </p:cond>
                  </p:endCondLst>
                </p:cTn>
                <p:tgtEl>
                  <p:spTgt spid="58380"/>
                </p:tgtEl>
              </p:cMediaNode>
            </p:video>
            <p:seq concurrent="1" nextAc="seek">
              <p:cTn id="46" restart="whenNotActive" fill="hold" evtFilter="cancelBubble" nodeType="interactiveSeq">
                <p:stCondLst>
                  <p:cond evt="onClick" delay="0">
                    <p:tgtEl>
                      <p:spTgt spid="58380"/>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58380"/>
                                        </p:tgtEl>
                                      </p:cBhvr>
                                    </p:cmd>
                                  </p:childTnLst>
                                </p:cTn>
                              </p:par>
                            </p:childTnLst>
                          </p:cTn>
                        </p:par>
                      </p:childTnLst>
                    </p:cTn>
                  </p:par>
                </p:childTnLst>
              </p:cTn>
              <p:nextCondLst>
                <p:cond evt="onClick" delay="0">
                  <p:tgtEl>
                    <p:spTgt spid="58380"/>
                  </p:tgtEl>
                </p:cond>
              </p:nextCondLst>
            </p:seq>
          </p:childTnLst>
        </p:cTn>
      </p:par>
    </p:tnLst>
    <p:bldLst>
      <p:bldP spid="57349" grpId="0" animBg="1"/>
      <p:bldP spid="57352" grpId="0" animBg="1"/>
      <p:bldP spid="57353" grpId="0" animBg="1"/>
      <p:bldP spid="57354" grpId="0" animBg="1"/>
      <p:bldP spid="5735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4" cstate="print"/>
          <a:srcRect/>
          <a:stretch>
            <a:fillRect/>
          </a:stretch>
        </p:blipFill>
        <p:spPr bwMode="auto">
          <a:xfrm>
            <a:off x="4648200" y="1066800"/>
            <a:ext cx="4352925" cy="4048125"/>
          </a:xfrm>
          <a:prstGeom prst="rect">
            <a:avLst/>
          </a:prstGeom>
          <a:noFill/>
          <a:ln w="12700">
            <a:noFill/>
            <a:miter lim="800000"/>
            <a:headEnd type="none" w="sm" len="sm"/>
            <a:tailEnd type="none" w="sm" len="sm"/>
          </a:ln>
        </p:spPr>
      </p:pic>
      <p:sp>
        <p:nvSpPr>
          <p:cNvPr id="58371" name="Oval 3"/>
          <p:cNvSpPr>
            <a:spLocks noChangeArrowheads="1"/>
          </p:cNvSpPr>
          <p:nvPr/>
        </p:nvSpPr>
        <p:spPr bwMode="auto">
          <a:xfrm>
            <a:off x="4876800" y="1219200"/>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58372" name="Oval 4"/>
          <p:cNvSpPr>
            <a:spLocks noChangeArrowheads="1"/>
          </p:cNvSpPr>
          <p:nvPr/>
        </p:nvSpPr>
        <p:spPr bwMode="auto">
          <a:xfrm>
            <a:off x="7010400" y="1866900"/>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58373" name="Oval 5"/>
          <p:cNvSpPr>
            <a:spLocks noChangeArrowheads="1"/>
          </p:cNvSpPr>
          <p:nvPr/>
        </p:nvSpPr>
        <p:spPr bwMode="auto">
          <a:xfrm>
            <a:off x="6832600" y="1638300"/>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58374" name="Oval 6"/>
          <p:cNvSpPr>
            <a:spLocks noChangeArrowheads="1"/>
          </p:cNvSpPr>
          <p:nvPr/>
        </p:nvSpPr>
        <p:spPr bwMode="auto">
          <a:xfrm>
            <a:off x="6705600" y="1498600"/>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58375" name="Oval 7"/>
          <p:cNvSpPr>
            <a:spLocks noChangeArrowheads="1"/>
          </p:cNvSpPr>
          <p:nvPr/>
        </p:nvSpPr>
        <p:spPr bwMode="auto">
          <a:xfrm>
            <a:off x="6527800" y="1358900"/>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58376" name="Oval 8"/>
          <p:cNvSpPr>
            <a:spLocks noChangeArrowheads="1"/>
          </p:cNvSpPr>
          <p:nvPr/>
        </p:nvSpPr>
        <p:spPr bwMode="auto">
          <a:xfrm>
            <a:off x="6362700" y="1282700"/>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58377" name="Oval 9"/>
          <p:cNvSpPr>
            <a:spLocks noChangeArrowheads="1"/>
          </p:cNvSpPr>
          <p:nvPr/>
        </p:nvSpPr>
        <p:spPr bwMode="auto">
          <a:xfrm>
            <a:off x="6159500" y="1219200"/>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58378" name="Oval 10"/>
          <p:cNvSpPr>
            <a:spLocks noChangeArrowheads="1"/>
          </p:cNvSpPr>
          <p:nvPr/>
        </p:nvSpPr>
        <p:spPr bwMode="auto">
          <a:xfrm>
            <a:off x="6172200" y="3365500"/>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58379" name="Oval 11"/>
          <p:cNvSpPr>
            <a:spLocks noChangeArrowheads="1"/>
          </p:cNvSpPr>
          <p:nvPr/>
        </p:nvSpPr>
        <p:spPr bwMode="auto">
          <a:xfrm>
            <a:off x="7010400" y="3962400"/>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58380" name="Oval 12"/>
          <p:cNvSpPr>
            <a:spLocks noChangeArrowheads="1"/>
          </p:cNvSpPr>
          <p:nvPr/>
        </p:nvSpPr>
        <p:spPr bwMode="auto">
          <a:xfrm>
            <a:off x="6845300" y="3860800"/>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58381" name="Oval 13"/>
          <p:cNvSpPr>
            <a:spLocks noChangeArrowheads="1"/>
          </p:cNvSpPr>
          <p:nvPr/>
        </p:nvSpPr>
        <p:spPr bwMode="auto">
          <a:xfrm>
            <a:off x="6705600" y="3771900"/>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58382" name="Oval 14"/>
          <p:cNvSpPr>
            <a:spLocks noChangeArrowheads="1"/>
          </p:cNvSpPr>
          <p:nvPr/>
        </p:nvSpPr>
        <p:spPr bwMode="auto">
          <a:xfrm>
            <a:off x="6515100" y="3657600"/>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58383" name="Oval 15"/>
          <p:cNvSpPr>
            <a:spLocks noChangeArrowheads="1"/>
          </p:cNvSpPr>
          <p:nvPr/>
        </p:nvSpPr>
        <p:spPr bwMode="auto">
          <a:xfrm>
            <a:off x="6350000" y="3530600"/>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62480" name="Text Box 16"/>
          <p:cNvSpPr txBox="1">
            <a:spLocks noChangeArrowheads="1"/>
          </p:cNvSpPr>
          <p:nvPr/>
        </p:nvSpPr>
        <p:spPr bwMode="auto">
          <a:xfrm>
            <a:off x="1676400" y="304800"/>
            <a:ext cx="5943600" cy="579438"/>
          </a:xfrm>
          <a:prstGeom prst="rect">
            <a:avLst/>
          </a:prstGeom>
          <a:noFill/>
          <a:ln w="9525">
            <a:noFill/>
            <a:miter lim="800000"/>
            <a:headEnd/>
            <a:tailEnd/>
          </a:ln>
        </p:spPr>
        <p:txBody>
          <a:bodyPr>
            <a:spAutoFit/>
          </a:bodyPr>
          <a:lstStyle/>
          <a:p>
            <a:pPr>
              <a:spcBef>
                <a:spcPct val="50000"/>
              </a:spcBef>
            </a:pPr>
            <a:r>
              <a:rPr lang="hu-HU" sz="3200" b="1">
                <a:latin typeface="Times New Roman" pitchFamily="18" charset="0"/>
              </a:rPr>
              <a:t>Teljesítmény – sebesség görbe</a:t>
            </a:r>
            <a:endParaRPr lang="en-US" sz="3200" b="1">
              <a:latin typeface="Times New Roman" pitchFamily="18" charset="0"/>
            </a:endParaRPr>
          </a:p>
        </p:txBody>
      </p:sp>
      <p:sp>
        <p:nvSpPr>
          <p:cNvPr id="62481" name="Text Box 17"/>
          <p:cNvSpPr txBox="1">
            <a:spLocks noChangeArrowheads="1"/>
          </p:cNvSpPr>
          <p:nvPr/>
        </p:nvSpPr>
        <p:spPr bwMode="auto">
          <a:xfrm>
            <a:off x="533400" y="1371600"/>
            <a:ext cx="2971800" cy="457200"/>
          </a:xfrm>
          <a:prstGeom prst="rect">
            <a:avLst/>
          </a:prstGeom>
          <a:noFill/>
          <a:ln w="9525">
            <a:noFill/>
            <a:miter lim="800000"/>
            <a:headEnd/>
            <a:tailEnd/>
          </a:ln>
        </p:spPr>
        <p:txBody>
          <a:bodyPr>
            <a:spAutoFit/>
          </a:bodyPr>
          <a:lstStyle/>
          <a:p>
            <a:pPr>
              <a:spcBef>
                <a:spcPct val="50000"/>
              </a:spcBef>
            </a:pPr>
            <a:r>
              <a:rPr lang="hu-HU" sz="2400">
                <a:latin typeface="Times New Roman" pitchFamily="18" charset="0"/>
              </a:rPr>
              <a:t>P = F </a:t>
            </a:r>
            <a:r>
              <a:rPr lang="en-US" sz="2400">
                <a:latin typeface="Times New Roman" pitchFamily="18" charset="0"/>
                <a:cs typeface="Times New Roman" pitchFamily="18" charset="0"/>
              </a:rPr>
              <a:t>·</a:t>
            </a:r>
            <a:r>
              <a:rPr lang="hu-HU" sz="2400">
                <a:latin typeface="Times New Roman" pitchFamily="18" charset="0"/>
              </a:rPr>
              <a:t> v (Nm/s, Watt)</a:t>
            </a:r>
            <a:endParaRPr lang="en-US" sz="2400">
              <a:latin typeface="Times New Roman" pitchFamily="18" charset="0"/>
            </a:endParaRPr>
          </a:p>
        </p:txBody>
      </p:sp>
      <p:sp>
        <p:nvSpPr>
          <p:cNvPr id="62482" name="Text Box 18"/>
          <p:cNvSpPr txBox="1">
            <a:spLocks noChangeArrowheads="1"/>
          </p:cNvSpPr>
          <p:nvPr/>
        </p:nvSpPr>
        <p:spPr bwMode="auto">
          <a:xfrm>
            <a:off x="533400" y="2209800"/>
            <a:ext cx="3657600" cy="457200"/>
          </a:xfrm>
          <a:prstGeom prst="rect">
            <a:avLst/>
          </a:prstGeom>
          <a:noFill/>
          <a:ln w="9525">
            <a:noFill/>
            <a:miter lim="800000"/>
            <a:headEnd/>
            <a:tailEnd/>
          </a:ln>
        </p:spPr>
        <p:txBody>
          <a:bodyPr>
            <a:spAutoFit/>
          </a:bodyPr>
          <a:lstStyle/>
          <a:p>
            <a:pPr>
              <a:spcBef>
                <a:spcPct val="50000"/>
              </a:spcBef>
            </a:pPr>
            <a:r>
              <a:rPr lang="hu-HU" sz="2400">
                <a:latin typeface="Times New Roman" pitchFamily="18" charset="0"/>
              </a:rPr>
              <a:t>P = M </a:t>
            </a:r>
            <a:r>
              <a:rPr lang="en-US" sz="2400">
                <a:latin typeface="Times New Roman" pitchFamily="18" charset="0"/>
                <a:cs typeface="Times New Roman" pitchFamily="18" charset="0"/>
              </a:rPr>
              <a:t>·</a:t>
            </a:r>
            <a:r>
              <a:rPr lang="hu-HU" sz="2400">
                <a:latin typeface="Times New Roman" pitchFamily="18" charset="0"/>
              </a:rPr>
              <a:t> </a:t>
            </a:r>
            <a:r>
              <a:rPr lang="hu-HU" sz="2400">
                <a:latin typeface="Times New Roman" pitchFamily="18" charset="0"/>
                <a:cs typeface="Times New Roman" pitchFamily="18" charset="0"/>
              </a:rPr>
              <a:t>ω </a:t>
            </a:r>
            <a:r>
              <a:rPr lang="hu-HU" sz="2400">
                <a:latin typeface="Times New Roman" pitchFamily="18" charset="0"/>
              </a:rPr>
              <a:t>(Nm rad/s, Watt</a:t>
            </a:r>
            <a:r>
              <a:rPr lang="en-US" sz="2400">
                <a:latin typeface="Times New Roman" pitchFamily="18" charset="0"/>
              </a:rPr>
              <a:t>)</a:t>
            </a:r>
          </a:p>
        </p:txBody>
      </p:sp>
      <p:grpSp>
        <p:nvGrpSpPr>
          <p:cNvPr id="2" name="Group 19"/>
          <p:cNvGrpSpPr>
            <a:grpSpLocks/>
          </p:cNvGrpSpPr>
          <p:nvPr/>
        </p:nvGrpSpPr>
        <p:grpSpPr bwMode="auto">
          <a:xfrm>
            <a:off x="4851400" y="3403600"/>
            <a:ext cx="1371600" cy="1168400"/>
            <a:chOff x="3056" y="2144"/>
            <a:chExt cx="864" cy="736"/>
          </a:xfrm>
        </p:grpSpPr>
        <p:sp>
          <p:nvSpPr>
            <p:cNvPr id="62499" name="Line 20"/>
            <p:cNvSpPr>
              <a:spLocks noChangeShapeType="1"/>
            </p:cNvSpPr>
            <p:nvPr/>
          </p:nvSpPr>
          <p:spPr bwMode="auto">
            <a:xfrm>
              <a:off x="3056" y="2144"/>
              <a:ext cx="864" cy="0"/>
            </a:xfrm>
            <a:prstGeom prst="line">
              <a:avLst/>
            </a:prstGeom>
            <a:noFill/>
            <a:ln w="12700" cap="rnd">
              <a:solidFill>
                <a:schemeClr val="tx1"/>
              </a:solidFill>
              <a:prstDash val="sysDot"/>
              <a:round/>
              <a:headEnd type="none" w="sm" len="sm"/>
              <a:tailEnd type="none" w="sm" len="sm"/>
            </a:ln>
          </p:spPr>
          <p:txBody>
            <a:bodyPr/>
            <a:lstStyle/>
            <a:p>
              <a:endParaRPr lang="en-US"/>
            </a:p>
          </p:txBody>
        </p:sp>
        <p:sp>
          <p:nvSpPr>
            <p:cNvPr id="62500" name="Line 21"/>
            <p:cNvSpPr>
              <a:spLocks noChangeShapeType="1"/>
            </p:cNvSpPr>
            <p:nvPr/>
          </p:nvSpPr>
          <p:spPr bwMode="auto">
            <a:xfrm>
              <a:off x="3912" y="2160"/>
              <a:ext cx="0" cy="720"/>
            </a:xfrm>
            <a:prstGeom prst="line">
              <a:avLst/>
            </a:prstGeom>
            <a:noFill/>
            <a:ln w="9525">
              <a:solidFill>
                <a:schemeClr val="tx1"/>
              </a:solidFill>
              <a:prstDash val="sysDot"/>
              <a:round/>
              <a:headEnd/>
              <a:tailEnd/>
            </a:ln>
          </p:spPr>
          <p:txBody>
            <a:bodyPr wrap="none"/>
            <a:lstStyle/>
            <a:p>
              <a:endParaRPr lang="en-US"/>
            </a:p>
          </p:txBody>
        </p:sp>
      </p:grpSp>
      <p:grpSp>
        <p:nvGrpSpPr>
          <p:cNvPr id="3" name="Group 22"/>
          <p:cNvGrpSpPr>
            <a:grpSpLocks/>
          </p:cNvGrpSpPr>
          <p:nvPr/>
        </p:nvGrpSpPr>
        <p:grpSpPr bwMode="auto">
          <a:xfrm>
            <a:off x="4953000" y="3568700"/>
            <a:ext cx="1435100" cy="927100"/>
            <a:chOff x="3120" y="2248"/>
            <a:chExt cx="904" cy="584"/>
          </a:xfrm>
        </p:grpSpPr>
        <p:sp>
          <p:nvSpPr>
            <p:cNvPr id="62497" name="Line 23"/>
            <p:cNvSpPr>
              <a:spLocks noChangeShapeType="1"/>
            </p:cNvSpPr>
            <p:nvPr/>
          </p:nvSpPr>
          <p:spPr bwMode="auto">
            <a:xfrm flipV="1">
              <a:off x="3120" y="2248"/>
              <a:ext cx="896" cy="8"/>
            </a:xfrm>
            <a:prstGeom prst="line">
              <a:avLst/>
            </a:prstGeom>
            <a:noFill/>
            <a:ln w="12700" cap="rnd">
              <a:solidFill>
                <a:schemeClr val="tx1"/>
              </a:solidFill>
              <a:prstDash val="sysDot"/>
              <a:round/>
              <a:headEnd type="none" w="sm" len="sm"/>
              <a:tailEnd type="none" w="sm" len="sm"/>
            </a:ln>
          </p:spPr>
          <p:txBody>
            <a:bodyPr/>
            <a:lstStyle/>
            <a:p>
              <a:endParaRPr lang="en-US"/>
            </a:p>
          </p:txBody>
        </p:sp>
        <p:sp>
          <p:nvSpPr>
            <p:cNvPr id="62498" name="Line 24"/>
            <p:cNvSpPr>
              <a:spLocks noChangeShapeType="1"/>
            </p:cNvSpPr>
            <p:nvPr/>
          </p:nvSpPr>
          <p:spPr bwMode="auto">
            <a:xfrm>
              <a:off x="4024" y="2256"/>
              <a:ext cx="0" cy="576"/>
            </a:xfrm>
            <a:prstGeom prst="line">
              <a:avLst/>
            </a:prstGeom>
            <a:noFill/>
            <a:ln w="9525">
              <a:solidFill>
                <a:schemeClr val="tx1"/>
              </a:solidFill>
              <a:prstDash val="sysDot"/>
              <a:round/>
              <a:headEnd/>
              <a:tailEnd/>
            </a:ln>
          </p:spPr>
          <p:txBody>
            <a:bodyPr wrap="none"/>
            <a:lstStyle/>
            <a:p>
              <a:endParaRPr lang="en-US"/>
            </a:p>
          </p:txBody>
        </p:sp>
      </p:grpSp>
      <p:grpSp>
        <p:nvGrpSpPr>
          <p:cNvPr id="4" name="Group 25"/>
          <p:cNvGrpSpPr>
            <a:grpSpLocks/>
          </p:cNvGrpSpPr>
          <p:nvPr/>
        </p:nvGrpSpPr>
        <p:grpSpPr bwMode="auto">
          <a:xfrm>
            <a:off x="4876800" y="3695700"/>
            <a:ext cx="1676400" cy="800100"/>
            <a:chOff x="3072" y="2328"/>
            <a:chExt cx="1056" cy="504"/>
          </a:xfrm>
        </p:grpSpPr>
        <p:sp>
          <p:nvSpPr>
            <p:cNvPr id="62495" name="Line 26"/>
            <p:cNvSpPr>
              <a:spLocks noChangeShapeType="1"/>
            </p:cNvSpPr>
            <p:nvPr/>
          </p:nvSpPr>
          <p:spPr bwMode="auto">
            <a:xfrm flipV="1">
              <a:off x="3072" y="2328"/>
              <a:ext cx="1040" cy="8"/>
            </a:xfrm>
            <a:prstGeom prst="line">
              <a:avLst/>
            </a:prstGeom>
            <a:noFill/>
            <a:ln w="12700" cap="rnd">
              <a:solidFill>
                <a:schemeClr val="accent2"/>
              </a:solidFill>
              <a:prstDash val="sysDot"/>
              <a:round/>
              <a:headEnd type="none" w="sm" len="sm"/>
              <a:tailEnd type="none" w="sm" len="sm"/>
            </a:ln>
          </p:spPr>
          <p:txBody>
            <a:bodyPr/>
            <a:lstStyle/>
            <a:p>
              <a:endParaRPr lang="en-US"/>
            </a:p>
          </p:txBody>
        </p:sp>
        <p:sp>
          <p:nvSpPr>
            <p:cNvPr id="62496" name="Line 27"/>
            <p:cNvSpPr>
              <a:spLocks noChangeShapeType="1"/>
            </p:cNvSpPr>
            <p:nvPr/>
          </p:nvSpPr>
          <p:spPr bwMode="auto">
            <a:xfrm>
              <a:off x="4128" y="2352"/>
              <a:ext cx="0" cy="480"/>
            </a:xfrm>
            <a:prstGeom prst="line">
              <a:avLst/>
            </a:prstGeom>
            <a:noFill/>
            <a:ln w="9525">
              <a:solidFill>
                <a:schemeClr val="accent2"/>
              </a:solidFill>
              <a:prstDash val="sysDot"/>
              <a:round/>
              <a:headEnd/>
              <a:tailEnd/>
            </a:ln>
          </p:spPr>
          <p:txBody>
            <a:bodyPr wrap="none"/>
            <a:lstStyle/>
            <a:p>
              <a:endParaRPr lang="en-US"/>
            </a:p>
          </p:txBody>
        </p:sp>
      </p:grpSp>
      <p:grpSp>
        <p:nvGrpSpPr>
          <p:cNvPr id="5" name="Group 28"/>
          <p:cNvGrpSpPr>
            <a:grpSpLocks/>
          </p:cNvGrpSpPr>
          <p:nvPr/>
        </p:nvGrpSpPr>
        <p:grpSpPr bwMode="auto">
          <a:xfrm>
            <a:off x="4876800" y="3810000"/>
            <a:ext cx="1866900" cy="762000"/>
            <a:chOff x="3072" y="2400"/>
            <a:chExt cx="1176" cy="480"/>
          </a:xfrm>
        </p:grpSpPr>
        <p:sp>
          <p:nvSpPr>
            <p:cNvPr id="62493" name="Line 29"/>
            <p:cNvSpPr>
              <a:spLocks noChangeShapeType="1"/>
            </p:cNvSpPr>
            <p:nvPr/>
          </p:nvSpPr>
          <p:spPr bwMode="auto">
            <a:xfrm>
              <a:off x="3072" y="2400"/>
              <a:ext cx="1136" cy="0"/>
            </a:xfrm>
            <a:prstGeom prst="line">
              <a:avLst/>
            </a:prstGeom>
            <a:noFill/>
            <a:ln w="12700" cap="rnd">
              <a:solidFill>
                <a:schemeClr val="tx1"/>
              </a:solidFill>
              <a:prstDash val="sysDot"/>
              <a:round/>
              <a:headEnd type="none" w="sm" len="sm"/>
              <a:tailEnd type="none" w="sm" len="sm"/>
            </a:ln>
          </p:spPr>
          <p:txBody>
            <a:bodyPr/>
            <a:lstStyle/>
            <a:p>
              <a:endParaRPr lang="en-US"/>
            </a:p>
          </p:txBody>
        </p:sp>
        <p:sp>
          <p:nvSpPr>
            <p:cNvPr id="62494" name="Line 30"/>
            <p:cNvSpPr>
              <a:spLocks noChangeShapeType="1"/>
            </p:cNvSpPr>
            <p:nvPr/>
          </p:nvSpPr>
          <p:spPr bwMode="auto">
            <a:xfrm>
              <a:off x="4248" y="2400"/>
              <a:ext cx="0" cy="480"/>
            </a:xfrm>
            <a:prstGeom prst="line">
              <a:avLst/>
            </a:prstGeom>
            <a:noFill/>
            <a:ln w="9525">
              <a:solidFill>
                <a:schemeClr val="tx1"/>
              </a:solidFill>
              <a:prstDash val="sysDot"/>
              <a:round/>
              <a:headEnd/>
              <a:tailEnd/>
            </a:ln>
          </p:spPr>
          <p:txBody>
            <a:bodyPr wrap="none"/>
            <a:lstStyle/>
            <a:p>
              <a:endParaRPr lang="en-US"/>
            </a:p>
          </p:txBody>
        </p:sp>
      </p:grpSp>
      <p:grpSp>
        <p:nvGrpSpPr>
          <p:cNvPr id="6" name="Group 31"/>
          <p:cNvGrpSpPr>
            <a:grpSpLocks/>
          </p:cNvGrpSpPr>
          <p:nvPr/>
        </p:nvGrpSpPr>
        <p:grpSpPr bwMode="auto">
          <a:xfrm>
            <a:off x="4953000" y="3911600"/>
            <a:ext cx="1930400" cy="584200"/>
            <a:chOff x="3120" y="2464"/>
            <a:chExt cx="1216" cy="368"/>
          </a:xfrm>
        </p:grpSpPr>
        <p:sp>
          <p:nvSpPr>
            <p:cNvPr id="62491" name="Line 32"/>
            <p:cNvSpPr>
              <a:spLocks noChangeShapeType="1"/>
            </p:cNvSpPr>
            <p:nvPr/>
          </p:nvSpPr>
          <p:spPr bwMode="auto">
            <a:xfrm>
              <a:off x="3120" y="2464"/>
              <a:ext cx="1184" cy="8"/>
            </a:xfrm>
            <a:prstGeom prst="line">
              <a:avLst/>
            </a:prstGeom>
            <a:noFill/>
            <a:ln w="12700" cap="rnd">
              <a:solidFill>
                <a:schemeClr val="tx1"/>
              </a:solidFill>
              <a:prstDash val="sysDot"/>
              <a:round/>
              <a:headEnd type="none" w="sm" len="sm"/>
              <a:tailEnd type="none" w="sm" len="sm"/>
            </a:ln>
          </p:spPr>
          <p:txBody>
            <a:bodyPr/>
            <a:lstStyle/>
            <a:p>
              <a:endParaRPr lang="en-US"/>
            </a:p>
          </p:txBody>
        </p:sp>
        <p:sp>
          <p:nvSpPr>
            <p:cNvPr id="62492" name="Line 33"/>
            <p:cNvSpPr>
              <a:spLocks noChangeShapeType="1"/>
            </p:cNvSpPr>
            <p:nvPr/>
          </p:nvSpPr>
          <p:spPr bwMode="auto">
            <a:xfrm>
              <a:off x="4336" y="2496"/>
              <a:ext cx="0" cy="336"/>
            </a:xfrm>
            <a:prstGeom prst="line">
              <a:avLst/>
            </a:prstGeom>
            <a:noFill/>
            <a:ln w="9525">
              <a:solidFill>
                <a:schemeClr val="tx1"/>
              </a:solidFill>
              <a:prstDash val="sysDot"/>
              <a:round/>
              <a:headEnd/>
              <a:tailEnd/>
            </a:ln>
          </p:spPr>
          <p:txBody>
            <a:bodyPr wrap="none"/>
            <a:lstStyle/>
            <a:p>
              <a:endParaRPr lang="en-US"/>
            </a:p>
          </p:txBody>
        </p:sp>
      </p:grpSp>
      <p:grpSp>
        <p:nvGrpSpPr>
          <p:cNvPr id="7" name="Group 34"/>
          <p:cNvGrpSpPr>
            <a:grpSpLocks/>
          </p:cNvGrpSpPr>
          <p:nvPr/>
        </p:nvGrpSpPr>
        <p:grpSpPr bwMode="auto">
          <a:xfrm>
            <a:off x="4876800" y="4000500"/>
            <a:ext cx="2171700" cy="571500"/>
            <a:chOff x="3072" y="2520"/>
            <a:chExt cx="1368" cy="360"/>
          </a:xfrm>
        </p:grpSpPr>
        <p:sp>
          <p:nvSpPr>
            <p:cNvPr id="62489" name="Line 35"/>
            <p:cNvSpPr>
              <a:spLocks noChangeShapeType="1"/>
            </p:cNvSpPr>
            <p:nvPr/>
          </p:nvSpPr>
          <p:spPr bwMode="auto">
            <a:xfrm>
              <a:off x="3072" y="2520"/>
              <a:ext cx="1328" cy="0"/>
            </a:xfrm>
            <a:prstGeom prst="line">
              <a:avLst/>
            </a:prstGeom>
            <a:noFill/>
            <a:ln w="12700" cap="rnd">
              <a:solidFill>
                <a:schemeClr val="tx1"/>
              </a:solidFill>
              <a:prstDash val="sysDot"/>
              <a:round/>
              <a:headEnd type="none" w="sm" len="sm"/>
              <a:tailEnd type="none" w="sm" len="sm"/>
            </a:ln>
          </p:spPr>
          <p:txBody>
            <a:bodyPr/>
            <a:lstStyle/>
            <a:p>
              <a:endParaRPr lang="en-US"/>
            </a:p>
          </p:txBody>
        </p:sp>
        <p:sp>
          <p:nvSpPr>
            <p:cNvPr id="62490" name="Line 36"/>
            <p:cNvSpPr>
              <a:spLocks noChangeShapeType="1"/>
            </p:cNvSpPr>
            <p:nvPr/>
          </p:nvSpPr>
          <p:spPr bwMode="auto">
            <a:xfrm>
              <a:off x="4440" y="2544"/>
              <a:ext cx="0" cy="336"/>
            </a:xfrm>
            <a:prstGeom prst="line">
              <a:avLst/>
            </a:prstGeom>
            <a:noFill/>
            <a:ln w="9525">
              <a:solidFill>
                <a:schemeClr val="tx1"/>
              </a:solidFill>
              <a:prstDash val="sysDot"/>
              <a:round/>
              <a:headEnd/>
              <a:tailEnd/>
            </a:ln>
          </p:spPr>
          <p:txBody>
            <a:bodyPr wrap="none"/>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837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grpId="0" nodeType="afterEffect">
                                  <p:stCondLst>
                                    <p:cond delay="0"/>
                                  </p:stCondLst>
                                  <p:childTnLst>
                                    <p:set>
                                      <p:cBhvr>
                                        <p:cTn id="9" dur="1" fill="hold">
                                          <p:stCondLst>
                                            <p:cond delay="0"/>
                                          </p:stCondLst>
                                        </p:cTn>
                                        <p:tgtEl>
                                          <p:spTgt spid="58379"/>
                                        </p:tgtEl>
                                        <p:attrNameLst>
                                          <p:attrName>style.visibility</p:attrName>
                                        </p:attrNameLst>
                                      </p:cBhvr>
                                      <p:to>
                                        <p:strVal val="visible"/>
                                      </p:to>
                                    </p:set>
                                    <p:animEffect transition="in" filter="box(out)">
                                      <p:cBhvr>
                                        <p:cTn id="10" dur="500"/>
                                        <p:tgtEl>
                                          <p:spTgt spid="58379"/>
                                        </p:tgtEl>
                                      </p:cBhvr>
                                    </p:animEffect>
                                  </p:childTnLst>
                                  <p:subTnLst>
                                    <p:audio>
                                      <p:cMediaNode>
                                        <p:cTn display="0" masterRel="sameClick">
                                          <p:stCondLst>
                                            <p:cond evt="begin" delay="0">
                                              <p:tn val="8"/>
                                            </p:cond>
                                          </p:stCondLst>
                                          <p:endCondLst>
                                            <p:cond evt="onStopAudio" delay="0">
                                              <p:tgtEl>
                                                <p:sldTgt/>
                                              </p:tgtEl>
                                            </p:cond>
                                          </p:endCondLst>
                                        </p:cTn>
                                        <p:tgtEl>
                                          <p:sndTgt r:embed="rId2" name="CAMERA.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ou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58372"/>
                                        </p:tgtEl>
                                        <p:attrNameLst>
                                          <p:attrName>style.visibility</p:attrName>
                                        </p:attrNameLst>
                                      </p:cBhvr>
                                      <p:to>
                                        <p:strVal val="visible"/>
                                      </p:to>
                                    </p:set>
                                    <p:animEffect transition="in" filter="box(out)">
                                      <p:cBhvr>
                                        <p:cTn id="19" dur="500"/>
                                        <p:tgtEl>
                                          <p:spTgt spid="58372"/>
                                        </p:tgtEl>
                                      </p:cBhvr>
                                    </p:animEffec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58380"/>
                                        </p:tgtEl>
                                        <p:attrNameLst>
                                          <p:attrName>style.visibility</p:attrName>
                                        </p:attrNameLst>
                                      </p:cBhvr>
                                      <p:to>
                                        <p:strVal val="visible"/>
                                      </p:to>
                                    </p:set>
                                    <p:animEffect transition="in" filter="box(out)">
                                      <p:cBhvr>
                                        <p:cTn id="23" dur="500"/>
                                        <p:tgtEl>
                                          <p:spTgt spid="58380"/>
                                        </p:tgtEl>
                                      </p:cBhvr>
                                    </p:animEffect>
                                  </p:childTnLst>
                                  <p:subTnLst>
                                    <p:audio>
                                      <p:cMediaNode>
                                        <p:cTn display="0" masterRel="sameClick">
                                          <p:stCondLst>
                                            <p:cond evt="begin" delay="0">
                                              <p:tn val="21"/>
                                            </p:cond>
                                          </p:stCondLst>
                                          <p:endCondLst>
                                            <p:cond evt="onStopAudio" delay="0">
                                              <p:tgtEl>
                                                <p:sldTgt/>
                                              </p:tgtEl>
                                            </p:cond>
                                          </p:endCondLst>
                                        </p:cTn>
                                        <p:tgtEl>
                                          <p:sndTgt r:embed="rId2" name="CAMERA.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ox(out)">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4" presetClass="entr" presetSubtype="32" fill="hold" grpId="0" nodeType="afterEffect">
                                  <p:stCondLst>
                                    <p:cond delay="0"/>
                                  </p:stCondLst>
                                  <p:childTnLst>
                                    <p:set>
                                      <p:cBhvr>
                                        <p:cTn id="31" dur="1" fill="hold">
                                          <p:stCondLst>
                                            <p:cond delay="0"/>
                                          </p:stCondLst>
                                        </p:cTn>
                                        <p:tgtEl>
                                          <p:spTgt spid="58373"/>
                                        </p:tgtEl>
                                        <p:attrNameLst>
                                          <p:attrName>style.visibility</p:attrName>
                                        </p:attrNameLst>
                                      </p:cBhvr>
                                      <p:to>
                                        <p:strVal val="visible"/>
                                      </p:to>
                                    </p:set>
                                    <p:animEffect transition="in" filter="box(out)">
                                      <p:cBhvr>
                                        <p:cTn id="32" dur="500"/>
                                        <p:tgtEl>
                                          <p:spTgt spid="58373"/>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par>
                          <p:cTn id="33" fill="hold">
                            <p:stCondLst>
                              <p:cond delay="1000"/>
                            </p:stCondLst>
                            <p:childTnLst>
                              <p:par>
                                <p:cTn id="34" presetID="4" presetClass="entr" presetSubtype="32" fill="hold" grpId="0" nodeType="afterEffect">
                                  <p:stCondLst>
                                    <p:cond delay="0"/>
                                  </p:stCondLst>
                                  <p:childTnLst>
                                    <p:set>
                                      <p:cBhvr>
                                        <p:cTn id="35" dur="1" fill="hold">
                                          <p:stCondLst>
                                            <p:cond delay="0"/>
                                          </p:stCondLst>
                                        </p:cTn>
                                        <p:tgtEl>
                                          <p:spTgt spid="58381"/>
                                        </p:tgtEl>
                                        <p:attrNameLst>
                                          <p:attrName>style.visibility</p:attrName>
                                        </p:attrNameLst>
                                      </p:cBhvr>
                                      <p:to>
                                        <p:strVal val="visible"/>
                                      </p:to>
                                    </p:set>
                                    <p:animEffect transition="in" filter="box(out)">
                                      <p:cBhvr>
                                        <p:cTn id="36" dur="500"/>
                                        <p:tgtEl>
                                          <p:spTgt spid="58381"/>
                                        </p:tgtEl>
                                      </p:cBhvr>
                                    </p:animEffect>
                                  </p:childTnLst>
                                  <p:subTnLst>
                                    <p:audio>
                                      <p:cMediaNode>
                                        <p:cTn display="0" masterRel="sameClick">
                                          <p:stCondLst>
                                            <p:cond evt="begin" delay="0">
                                              <p:tn val="34"/>
                                            </p:cond>
                                          </p:stCondLst>
                                          <p:endCondLst>
                                            <p:cond evt="onStopAudio" delay="0">
                                              <p:tgtEl>
                                                <p:sldTgt/>
                                              </p:tgtEl>
                                            </p:cond>
                                          </p:endCondLst>
                                        </p:cTn>
                                        <p:tgtEl>
                                          <p:sndTgt r:embed="rId2" name="CAMERA.WAV"/>
                                        </p:tgtEl>
                                      </p:cMediaNode>
                                    </p:audio>
                                  </p:sub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ox(out)">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camera.wav"/>
                                        </p:tgtEl>
                                      </p:cMediaNode>
                                    </p:audio>
                                  </p:subTnLst>
                                </p:cTn>
                              </p:par>
                            </p:childTnLst>
                          </p:cTn>
                        </p:par>
                        <p:par>
                          <p:cTn id="42" fill="hold">
                            <p:stCondLst>
                              <p:cond delay="500"/>
                            </p:stCondLst>
                            <p:childTnLst>
                              <p:par>
                                <p:cTn id="43" presetID="4" presetClass="entr" presetSubtype="32" fill="hold" grpId="0" nodeType="afterEffect">
                                  <p:stCondLst>
                                    <p:cond delay="0"/>
                                  </p:stCondLst>
                                  <p:childTnLst>
                                    <p:set>
                                      <p:cBhvr>
                                        <p:cTn id="44" dur="1" fill="hold">
                                          <p:stCondLst>
                                            <p:cond delay="0"/>
                                          </p:stCondLst>
                                        </p:cTn>
                                        <p:tgtEl>
                                          <p:spTgt spid="58374"/>
                                        </p:tgtEl>
                                        <p:attrNameLst>
                                          <p:attrName>style.visibility</p:attrName>
                                        </p:attrNameLst>
                                      </p:cBhvr>
                                      <p:to>
                                        <p:strVal val="visible"/>
                                      </p:to>
                                    </p:set>
                                    <p:animEffect transition="in" filter="box(out)">
                                      <p:cBhvr>
                                        <p:cTn id="45" dur="500"/>
                                        <p:tgtEl>
                                          <p:spTgt spid="58374"/>
                                        </p:tgtEl>
                                      </p:cBhvr>
                                    </p:animEffect>
                                  </p:childTnLst>
                                  <p:subTnLst>
                                    <p:audio>
                                      <p:cMediaNode>
                                        <p:cTn display="0" masterRel="sameClick">
                                          <p:stCondLst>
                                            <p:cond evt="begin" delay="0">
                                              <p:tn val="43"/>
                                            </p:cond>
                                          </p:stCondLst>
                                          <p:endCondLst>
                                            <p:cond evt="onStopAudio" delay="0">
                                              <p:tgtEl>
                                                <p:sldTgt/>
                                              </p:tgtEl>
                                            </p:cond>
                                          </p:endCondLst>
                                        </p:cTn>
                                        <p:tgtEl>
                                          <p:sndTgt r:embed="rId2" name="CAMERA.WAV"/>
                                        </p:tgtEl>
                                      </p:cMediaNode>
                                    </p:audio>
                                  </p:subTnLst>
                                </p:cTn>
                              </p:par>
                            </p:childTnLst>
                          </p:cTn>
                        </p:par>
                        <p:par>
                          <p:cTn id="46" fill="hold">
                            <p:stCondLst>
                              <p:cond delay="1000"/>
                            </p:stCondLst>
                            <p:childTnLst>
                              <p:par>
                                <p:cTn id="47" presetID="4" presetClass="entr" presetSubtype="32" fill="hold" grpId="0" nodeType="afterEffect">
                                  <p:stCondLst>
                                    <p:cond delay="0"/>
                                  </p:stCondLst>
                                  <p:childTnLst>
                                    <p:set>
                                      <p:cBhvr>
                                        <p:cTn id="48" dur="1" fill="hold">
                                          <p:stCondLst>
                                            <p:cond delay="0"/>
                                          </p:stCondLst>
                                        </p:cTn>
                                        <p:tgtEl>
                                          <p:spTgt spid="58382"/>
                                        </p:tgtEl>
                                        <p:attrNameLst>
                                          <p:attrName>style.visibility</p:attrName>
                                        </p:attrNameLst>
                                      </p:cBhvr>
                                      <p:to>
                                        <p:strVal val="visible"/>
                                      </p:to>
                                    </p:set>
                                    <p:animEffect transition="in" filter="box(out)">
                                      <p:cBhvr>
                                        <p:cTn id="49" dur="500"/>
                                        <p:tgtEl>
                                          <p:spTgt spid="58382"/>
                                        </p:tgtEl>
                                      </p:cBhvr>
                                    </p:animEffect>
                                  </p:childTnLst>
                                  <p:subTnLst>
                                    <p:audio>
                                      <p:cMediaNode>
                                        <p:cTn display="0" masterRel="sameClick">
                                          <p:stCondLst>
                                            <p:cond evt="begin" delay="0">
                                              <p:tn val="47"/>
                                            </p:cond>
                                          </p:stCondLst>
                                          <p:endCondLst>
                                            <p:cond evt="onStopAudio" delay="0">
                                              <p:tgtEl>
                                                <p:sldTgt/>
                                              </p:tgtEl>
                                            </p:cond>
                                          </p:endCondLst>
                                        </p:cTn>
                                        <p:tgtEl>
                                          <p:sndTgt r:embed="rId2" name="CAMERA.WAV"/>
                                        </p:tgtEl>
                                      </p:cMediaNode>
                                    </p:audio>
                                  </p:subTnLst>
                                </p:cTn>
                              </p:par>
                            </p:childTnLst>
                          </p:cTn>
                        </p:par>
                      </p:childTnLst>
                    </p:cTn>
                  </p:par>
                  <p:par>
                    <p:cTn id="50" fill="hold">
                      <p:stCondLst>
                        <p:cond delay="indefinite"/>
                      </p:stCondLst>
                      <p:childTnLst>
                        <p:par>
                          <p:cTn id="51" fill="hold">
                            <p:stCondLst>
                              <p:cond delay="0"/>
                            </p:stCondLst>
                            <p:childTnLst>
                              <p:par>
                                <p:cTn id="52" presetID="4" presetClass="entr" presetSubtype="32"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ox(out)">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p:stCondLst>
                              <p:cond delay="500"/>
                            </p:stCondLst>
                            <p:childTnLst>
                              <p:par>
                                <p:cTn id="56" presetID="4" presetClass="entr" presetSubtype="32" fill="hold" grpId="0" nodeType="afterEffect">
                                  <p:stCondLst>
                                    <p:cond delay="0"/>
                                  </p:stCondLst>
                                  <p:childTnLst>
                                    <p:set>
                                      <p:cBhvr>
                                        <p:cTn id="57" dur="1" fill="hold">
                                          <p:stCondLst>
                                            <p:cond delay="0"/>
                                          </p:stCondLst>
                                        </p:cTn>
                                        <p:tgtEl>
                                          <p:spTgt spid="58375"/>
                                        </p:tgtEl>
                                        <p:attrNameLst>
                                          <p:attrName>style.visibility</p:attrName>
                                        </p:attrNameLst>
                                      </p:cBhvr>
                                      <p:to>
                                        <p:strVal val="visible"/>
                                      </p:to>
                                    </p:set>
                                    <p:animEffect transition="in" filter="box(out)">
                                      <p:cBhvr>
                                        <p:cTn id="58" dur="500"/>
                                        <p:tgtEl>
                                          <p:spTgt spid="58375"/>
                                        </p:tgtEl>
                                      </p:cBhvr>
                                    </p:animEffect>
                                  </p:childTnLst>
                                  <p:subTnLst>
                                    <p:audio>
                                      <p:cMediaNode>
                                        <p:cTn display="0" masterRel="sameClick">
                                          <p:stCondLst>
                                            <p:cond evt="begin" delay="0">
                                              <p:tn val="56"/>
                                            </p:cond>
                                          </p:stCondLst>
                                          <p:endCondLst>
                                            <p:cond evt="onStopAudio" delay="0">
                                              <p:tgtEl>
                                                <p:sldTgt/>
                                              </p:tgtEl>
                                            </p:cond>
                                          </p:endCondLst>
                                        </p:cTn>
                                        <p:tgtEl>
                                          <p:sndTgt r:embed="rId2" name="CAMERA.WAV"/>
                                        </p:tgtEl>
                                      </p:cMediaNode>
                                    </p:audio>
                                  </p:subTnLst>
                                </p:cTn>
                              </p:par>
                            </p:childTnLst>
                          </p:cTn>
                        </p:par>
                        <p:par>
                          <p:cTn id="59" fill="hold">
                            <p:stCondLst>
                              <p:cond delay="1000"/>
                            </p:stCondLst>
                            <p:childTnLst>
                              <p:par>
                                <p:cTn id="60" presetID="4" presetClass="entr" presetSubtype="32" fill="hold" grpId="0" nodeType="afterEffect">
                                  <p:stCondLst>
                                    <p:cond delay="0"/>
                                  </p:stCondLst>
                                  <p:childTnLst>
                                    <p:set>
                                      <p:cBhvr>
                                        <p:cTn id="61" dur="1" fill="hold">
                                          <p:stCondLst>
                                            <p:cond delay="0"/>
                                          </p:stCondLst>
                                        </p:cTn>
                                        <p:tgtEl>
                                          <p:spTgt spid="58383"/>
                                        </p:tgtEl>
                                        <p:attrNameLst>
                                          <p:attrName>style.visibility</p:attrName>
                                        </p:attrNameLst>
                                      </p:cBhvr>
                                      <p:to>
                                        <p:strVal val="visible"/>
                                      </p:to>
                                    </p:set>
                                    <p:animEffect transition="in" filter="box(out)">
                                      <p:cBhvr>
                                        <p:cTn id="62" dur="500"/>
                                        <p:tgtEl>
                                          <p:spTgt spid="58383"/>
                                        </p:tgtEl>
                                      </p:cBhvr>
                                    </p:animEffect>
                                  </p:childTnLst>
                                  <p:subTnLst>
                                    <p:audio>
                                      <p:cMediaNode>
                                        <p:cTn display="0" masterRel="sameClick">
                                          <p:stCondLst>
                                            <p:cond evt="begin" delay="0">
                                              <p:tn val="60"/>
                                            </p:cond>
                                          </p:stCondLst>
                                          <p:endCondLst>
                                            <p:cond evt="onStopAudio" delay="0">
                                              <p:tgtEl>
                                                <p:sldTgt/>
                                              </p:tgtEl>
                                            </p:cond>
                                          </p:endCondLst>
                                        </p:cTn>
                                        <p:tgtEl>
                                          <p:sndTgt r:embed="rId2" name="CAMERA.WAV"/>
                                        </p:tgtEl>
                                      </p:cMediaNode>
                                    </p:audio>
                                  </p:subTnLst>
                                </p:cTn>
                              </p:par>
                            </p:childTnLst>
                          </p:cTn>
                        </p:par>
                      </p:childTnLst>
                    </p:cTn>
                  </p:par>
                  <p:par>
                    <p:cTn id="63" fill="hold">
                      <p:stCondLst>
                        <p:cond delay="indefinite"/>
                      </p:stCondLst>
                      <p:childTnLst>
                        <p:par>
                          <p:cTn id="64" fill="hold">
                            <p:stCondLst>
                              <p:cond delay="0"/>
                            </p:stCondLst>
                            <p:childTnLst>
                              <p:par>
                                <p:cTn id="65" presetID="4" presetClass="entr" presetSubtype="32"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ox(out)">
                                      <p:cBhvr>
                                        <p:cTn id="67" dur="500"/>
                                        <p:tgtEl>
                                          <p:spTgt spid="3"/>
                                        </p:tgtEl>
                                      </p:cBhvr>
                                    </p:animEffect>
                                  </p:childTnLst>
                                  <p:subTnLst>
                                    <p:audio>
                                      <p:cMediaNode>
                                        <p:cTn display="0" masterRel="sameClick">
                                          <p:stCondLst>
                                            <p:cond evt="begin" delay="0">
                                              <p:tn val="65"/>
                                            </p:cond>
                                          </p:stCondLst>
                                          <p:endCondLst>
                                            <p:cond evt="onStopAudio" delay="0">
                                              <p:tgtEl>
                                                <p:sldTgt/>
                                              </p:tgtEl>
                                            </p:cond>
                                          </p:endCondLst>
                                        </p:cTn>
                                        <p:tgtEl>
                                          <p:sndTgt r:embed="rId3" name="camera.wav"/>
                                        </p:tgtEl>
                                      </p:cMediaNode>
                                    </p:audio>
                                  </p:subTnLst>
                                </p:cTn>
                              </p:par>
                            </p:childTnLst>
                          </p:cTn>
                        </p:par>
                        <p:par>
                          <p:cTn id="68" fill="hold">
                            <p:stCondLst>
                              <p:cond delay="500"/>
                            </p:stCondLst>
                            <p:childTnLst>
                              <p:par>
                                <p:cTn id="69" presetID="4" presetClass="entr" presetSubtype="32" fill="hold" grpId="0" nodeType="afterEffect">
                                  <p:stCondLst>
                                    <p:cond delay="0"/>
                                  </p:stCondLst>
                                  <p:childTnLst>
                                    <p:set>
                                      <p:cBhvr>
                                        <p:cTn id="70" dur="1" fill="hold">
                                          <p:stCondLst>
                                            <p:cond delay="0"/>
                                          </p:stCondLst>
                                        </p:cTn>
                                        <p:tgtEl>
                                          <p:spTgt spid="58376"/>
                                        </p:tgtEl>
                                        <p:attrNameLst>
                                          <p:attrName>style.visibility</p:attrName>
                                        </p:attrNameLst>
                                      </p:cBhvr>
                                      <p:to>
                                        <p:strVal val="visible"/>
                                      </p:to>
                                    </p:set>
                                    <p:animEffect transition="in" filter="box(out)">
                                      <p:cBhvr>
                                        <p:cTn id="71" dur="500"/>
                                        <p:tgtEl>
                                          <p:spTgt spid="58376"/>
                                        </p:tgtEl>
                                      </p:cBhvr>
                                    </p:animEffect>
                                  </p:childTnLst>
                                  <p:subTnLst>
                                    <p:audio>
                                      <p:cMediaNode>
                                        <p:cTn display="0" masterRel="sameClick">
                                          <p:stCondLst>
                                            <p:cond evt="begin" delay="0">
                                              <p:tn val="69"/>
                                            </p:cond>
                                          </p:stCondLst>
                                          <p:endCondLst>
                                            <p:cond evt="onStopAudio" delay="0">
                                              <p:tgtEl>
                                                <p:sldTgt/>
                                              </p:tgtEl>
                                            </p:cond>
                                          </p:endCondLst>
                                        </p:cTn>
                                        <p:tgtEl>
                                          <p:sndTgt r:embed="rId2" name="CAMERA.WAV"/>
                                        </p:tgtEl>
                                      </p:cMediaNode>
                                    </p:audio>
                                  </p:subTnLst>
                                </p:cTn>
                              </p:par>
                            </p:childTnLst>
                          </p:cTn>
                        </p:par>
                        <p:par>
                          <p:cTn id="72" fill="hold">
                            <p:stCondLst>
                              <p:cond delay="1000"/>
                            </p:stCondLst>
                            <p:childTnLst>
                              <p:par>
                                <p:cTn id="73" presetID="4" presetClass="entr" presetSubtype="32" fill="hold" grpId="0" nodeType="afterEffect">
                                  <p:stCondLst>
                                    <p:cond delay="0"/>
                                  </p:stCondLst>
                                  <p:childTnLst>
                                    <p:set>
                                      <p:cBhvr>
                                        <p:cTn id="74" dur="1" fill="hold">
                                          <p:stCondLst>
                                            <p:cond delay="0"/>
                                          </p:stCondLst>
                                        </p:cTn>
                                        <p:tgtEl>
                                          <p:spTgt spid="58378"/>
                                        </p:tgtEl>
                                        <p:attrNameLst>
                                          <p:attrName>style.visibility</p:attrName>
                                        </p:attrNameLst>
                                      </p:cBhvr>
                                      <p:to>
                                        <p:strVal val="visible"/>
                                      </p:to>
                                    </p:set>
                                    <p:animEffect transition="in" filter="box(out)">
                                      <p:cBhvr>
                                        <p:cTn id="75" dur="500"/>
                                        <p:tgtEl>
                                          <p:spTgt spid="58378"/>
                                        </p:tgtEl>
                                      </p:cBhvr>
                                    </p:animEffect>
                                  </p:childTnLst>
                                  <p:subTnLst>
                                    <p:audio>
                                      <p:cMediaNode>
                                        <p:cTn display="0" masterRel="sameClick">
                                          <p:stCondLst>
                                            <p:cond evt="begin" delay="0">
                                              <p:tn val="73"/>
                                            </p:cond>
                                          </p:stCondLst>
                                          <p:endCondLst>
                                            <p:cond evt="onStopAudio" delay="0">
                                              <p:tgtEl>
                                                <p:sldTgt/>
                                              </p:tgtEl>
                                            </p:cond>
                                          </p:endCondLst>
                                        </p:cTn>
                                        <p:tgtEl>
                                          <p:sndTgt r:embed="rId2" name="CAMERA.WAV"/>
                                        </p:tgtEl>
                                      </p:cMediaNode>
                                    </p:audio>
                                  </p:subTnLst>
                                </p:cTn>
                              </p:par>
                            </p:childTnLst>
                          </p:cTn>
                        </p:par>
                        <p:par>
                          <p:cTn id="76" fill="hold">
                            <p:stCondLst>
                              <p:cond delay="1500"/>
                            </p:stCondLst>
                            <p:childTnLst>
                              <p:par>
                                <p:cTn id="77" presetID="4" presetClass="entr" presetSubtype="32" fill="hold" grpId="0" nodeType="afterEffect">
                                  <p:stCondLst>
                                    <p:cond delay="0"/>
                                  </p:stCondLst>
                                  <p:childTnLst>
                                    <p:set>
                                      <p:cBhvr>
                                        <p:cTn id="78" dur="1" fill="hold">
                                          <p:stCondLst>
                                            <p:cond delay="0"/>
                                          </p:stCondLst>
                                        </p:cTn>
                                        <p:tgtEl>
                                          <p:spTgt spid="58377"/>
                                        </p:tgtEl>
                                        <p:attrNameLst>
                                          <p:attrName>style.visibility</p:attrName>
                                        </p:attrNameLst>
                                      </p:cBhvr>
                                      <p:to>
                                        <p:strVal val="visible"/>
                                      </p:to>
                                    </p:set>
                                    <p:animEffect transition="in" filter="box(out)">
                                      <p:cBhvr>
                                        <p:cTn id="79" dur="500"/>
                                        <p:tgtEl>
                                          <p:spTgt spid="58377"/>
                                        </p:tgtEl>
                                      </p:cBhvr>
                                    </p:animEffect>
                                  </p:childTnLst>
                                  <p:subTnLst>
                                    <p:audio>
                                      <p:cMediaNode>
                                        <p:cTn display="0" masterRel="sameClick">
                                          <p:stCondLst>
                                            <p:cond evt="begin" delay="0">
                                              <p:tn val="77"/>
                                            </p:cond>
                                          </p:stCondLst>
                                          <p:endCondLst>
                                            <p:cond evt="onStopAudio" delay="0">
                                              <p:tgtEl>
                                                <p:sldTgt/>
                                              </p:tgtEl>
                                            </p:cond>
                                          </p:endCondLst>
                                        </p:cTn>
                                        <p:tgtEl>
                                          <p:sndTgt r:embed="rId2" name="CAMERA.WAV"/>
                                        </p:tgtEl>
                                      </p:cMediaNode>
                                    </p:audio>
                                  </p:subTnLst>
                                </p:cTn>
                              </p:par>
                            </p:childTnLst>
                          </p:cTn>
                        </p:par>
                      </p:childTnLst>
                    </p:cTn>
                  </p:par>
                  <p:par>
                    <p:cTn id="80" fill="hold">
                      <p:stCondLst>
                        <p:cond delay="indefinite"/>
                      </p:stCondLst>
                      <p:childTnLst>
                        <p:par>
                          <p:cTn id="81" fill="hold">
                            <p:stCondLst>
                              <p:cond delay="0"/>
                            </p:stCondLst>
                            <p:childTnLst>
                              <p:par>
                                <p:cTn id="82" presetID="4" presetClass="entr" presetSubtype="32" fill="hold" nodeType="click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box(out)">
                                      <p:cBhvr>
                                        <p:cTn id="84" dur="500"/>
                                        <p:tgtEl>
                                          <p:spTgt spid="2"/>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p:stCondLst>
                              <p:cond delay="500"/>
                            </p:stCondLst>
                            <p:childTnLst>
                              <p:par>
                                <p:cTn id="86" presetID="4" presetClass="entr" presetSubtype="32" fill="hold" grpId="0" nodeType="afterEffect">
                                  <p:stCondLst>
                                    <p:cond delay="0"/>
                                  </p:stCondLst>
                                  <p:childTnLst>
                                    <p:set>
                                      <p:cBhvr>
                                        <p:cTn id="87" dur="1" fill="hold">
                                          <p:stCondLst>
                                            <p:cond delay="0"/>
                                          </p:stCondLst>
                                        </p:cTn>
                                        <p:tgtEl>
                                          <p:spTgt spid="58371"/>
                                        </p:tgtEl>
                                        <p:attrNameLst>
                                          <p:attrName>style.visibility</p:attrName>
                                        </p:attrNameLst>
                                      </p:cBhvr>
                                      <p:to>
                                        <p:strVal val="visible"/>
                                      </p:to>
                                    </p:set>
                                    <p:animEffect transition="in" filter="box(out)">
                                      <p:cBhvr>
                                        <p:cTn id="88" dur="500"/>
                                        <p:tgtEl>
                                          <p:spTgt spid="58371"/>
                                        </p:tgtEl>
                                      </p:cBhvr>
                                    </p:animEffect>
                                  </p:childTnLst>
                                  <p:subTnLst>
                                    <p:audio>
                                      <p:cMediaNode>
                                        <p:cTn display="0" masterRel="sameClick">
                                          <p:stCondLst>
                                            <p:cond evt="begin" delay="0">
                                              <p:tn val="86"/>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3" grpId="0" animBg="1"/>
      <p:bldP spid="58374" grpId="0" animBg="1"/>
      <p:bldP spid="58375" grpId="0" animBg="1"/>
      <p:bldP spid="58376" grpId="0" animBg="1"/>
      <p:bldP spid="58377" grpId="0" animBg="1"/>
      <p:bldP spid="58378" grpId="0" animBg="1"/>
      <p:bldP spid="58379" grpId="0" animBg="1"/>
      <p:bldP spid="58380" grpId="0" animBg="1"/>
      <p:bldP spid="58381" grpId="0" animBg="1"/>
      <p:bldP spid="58382" grpId="0" animBg="1"/>
      <p:bldP spid="5838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914400" y="304800"/>
            <a:ext cx="7543800" cy="58541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3200" b="1" dirty="0">
                <a:latin typeface="Times New Roman" pitchFamily="18" charset="0"/>
              </a:rPr>
              <a:t>H</a:t>
            </a:r>
            <a:r>
              <a:rPr lang="hu-HU" sz="3200" b="1" dirty="0">
                <a:latin typeface="Times New Roman" pitchFamily="18" charset="0"/>
              </a:rPr>
              <a:t>ILL EGYENLET</a:t>
            </a:r>
            <a:endParaRPr lang="en-US" sz="3200" b="1" dirty="0">
              <a:latin typeface="Times New Roman" pitchFamily="18" charset="0"/>
            </a:endParaRPr>
          </a:p>
        </p:txBody>
      </p:sp>
      <p:sp>
        <p:nvSpPr>
          <p:cNvPr id="59395" name="Rectangle 3"/>
          <p:cNvSpPr>
            <a:spLocks noChangeArrowheads="1"/>
          </p:cNvSpPr>
          <p:nvPr/>
        </p:nvSpPr>
        <p:spPr bwMode="auto">
          <a:xfrm>
            <a:off x="609600" y="990600"/>
            <a:ext cx="2590800"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hu-HU" sz="2400" b="1">
                <a:solidFill>
                  <a:srgbClr val="FF99FF"/>
                </a:solidFill>
                <a:latin typeface="Times New Roman" pitchFamily="18" charset="0"/>
              </a:rPr>
              <a:t>ERŐ</a:t>
            </a:r>
            <a:endParaRPr lang="en-US" sz="2400" b="1">
              <a:solidFill>
                <a:srgbClr val="FF99FF"/>
              </a:solidFill>
              <a:latin typeface="Times New Roman" pitchFamily="18" charset="0"/>
            </a:endParaRPr>
          </a:p>
        </p:txBody>
      </p:sp>
      <p:sp>
        <p:nvSpPr>
          <p:cNvPr id="59396" name="Rectangle 4"/>
          <p:cNvSpPr>
            <a:spLocks noChangeArrowheads="1"/>
          </p:cNvSpPr>
          <p:nvPr/>
        </p:nvSpPr>
        <p:spPr bwMode="auto">
          <a:xfrm>
            <a:off x="1600200" y="1447800"/>
            <a:ext cx="7542213" cy="64135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3600" b="1">
                <a:solidFill>
                  <a:srgbClr val="FF33CC"/>
                </a:solidFill>
                <a:latin typeface="Times New Roman" pitchFamily="18" charset="0"/>
              </a:rPr>
              <a:t>(F + a) (V + b) = </a:t>
            </a:r>
            <a:r>
              <a:rPr lang="hu-HU" sz="3600" b="1">
                <a:solidFill>
                  <a:srgbClr val="FF33CC"/>
                </a:solidFill>
                <a:latin typeface="Times New Roman" pitchFamily="18" charset="0"/>
              </a:rPr>
              <a:t>konstans</a:t>
            </a:r>
            <a:r>
              <a:rPr lang="en-US" sz="3600" b="1">
                <a:solidFill>
                  <a:srgbClr val="FF33CC"/>
                </a:solidFill>
                <a:latin typeface="Times New Roman" pitchFamily="18" charset="0"/>
              </a:rPr>
              <a:t> = b (F</a:t>
            </a:r>
            <a:r>
              <a:rPr lang="hu-HU" sz="3600" b="1" baseline="-25000">
                <a:solidFill>
                  <a:srgbClr val="FF33CC"/>
                </a:solidFill>
                <a:latin typeface="Times New Roman" pitchFamily="18" charset="0"/>
              </a:rPr>
              <a:t>0</a:t>
            </a:r>
            <a:r>
              <a:rPr lang="en-US" sz="3600" b="1">
                <a:solidFill>
                  <a:srgbClr val="FF33CC"/>
                </a:solidFill>
                <a:latin typeface="Times New Roman" pitchFamily="18" charset="0"/>
              </a:rPr>
              <a:t> +a)</a:t>
            </a:r>
          </a:p>
        </p:txBody>
      </p:sp>
      <p:sp>
        <p:nvSpPr>
          <p:cNvPr id="59397" name="Rectangle 5"/>
          <p:cNvSpPr>
            <a:spLocks noChangeArrowheads="1"/>
          </p:cNvSpPr>
          <p:nvPr/>
        </p:nvSpPr>
        <p:spPr bwMode="auto">
          <a:xfrm>
            <a:off x="609600" y="2895600"/>
            <a:ext cx="3200400" cy="462307"/>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hu-HU" sz="2400" b="1" dirty="0">
                <a:solidFill>
                  <a:srgbClr val="FF0000"/>
                </a:solidFill>
                <a:latin typeface="Times New Roman" pitchFamily="18" charset="0"/>
              </a:rPr>
              <a:t>NYOMATÉK</a:t>
            </a:r>
            <a:endParaRPr lang="en-US" sz="2400" b="1" dirty="0">
              <a:solidFill>
                <a:srgbClr val="FF0000"/>
              </a:solidFill>
              <a:latin typeface="Times New Roman" pitchFamily="18" charset="0"/>
            </a:endParaRPr>
          </a:p>
        </p:txBody>
      </p:sp>
      <p:grpSp>
        <p:nvGrpSpPr>
          <p:cNvPr id="2" name="Group 6"/>
          <p:cNvGrpSpPr>
            <a:grpSpLocks/>
          </p:cNvGrpSpPr>
          <p:nvPr/>
        </p:nvGrpSpPr>
        <p:grpSpPr bwMode="auto">
          <a:xfrm>
            <a:off x="1295400" y="3581400"/>
            <a:ext cx="7772400" cy="641350"/>
            <a:chOff x="816" y="2256"/>
            <a:chExt cx="4896" cy="404"/>
          </a:xfrm>
        </p:grpSpPr>
        <p:sp>
          <p:nvSpPr>
            <p:cNvPr id="63495" name="Rectangle 7"/>
            <p:cNvSpPr>
              <a:spLocks noChangeArrowheads="1"/>
            </p:cNvSpPr>
            <p:nvPr/>
          </p:nvSpPr>
          <p:spPr bwMode="auto">
            <a:xfrm>
              <a:off x="816" y="2256"/>
              <a:ext cx="4896" cy="404"/>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3600" b="1">
                  <a:solidFill>
                    <a:srgbClr val="FF0000"/>
                  </a:solidFill>
                  <a:latin typeface="Times New Roman" pitchFamily="18" charset="0"/>
                </a:rPr>
                <a:t>(M + a) (   + b) = </a:t>
              </a:r>
              <a:r>
                <a:rPr lang="hu-HU" sz="3600" b="1">
                  <a:solidFill>
                    <a:srgbClr val="FF0000"/>
                  </a:solidFill>
                  <a:latin typeface="Times New Roman" pitchFamily="18" charset="0"/>
                </a:rPr>
                <a:t>konstans</a:t>
              </a:r>
              <a:r>
                <a:rPr lang="en-US" sz="3600" b="1">
                  <a:solidFill>
                    <a:srgbClr val="FF0000"/>
                  </a:solidFill>
                  <a:latin typeface="Times New Roman" pitchFamily="18" charset="0"/>
                </a:rPr>
                <a:t> = b (M</a:t>
              </a:r>
              <a:r>
                <a:rPr lang="hu-HU" sz="3600" b="1" baseline="-25000">
                  <a:solidFill>
                    <a:srgbClr val="FF0000"/>
                  </a:solidFill>
                  <a:latin typeface="Times New Roman" pitchFamily="18" charset="0"/>
                </a:rPr>
                <a:t>0</a:t>
              </a:r>
              <a:r>
                <a:rPr lang="en-US" sz="3600" b="1">
                  <a:solidFill>
                    <a:srgbClr val="FF0000"/>
                  </a:solidFill>
                  <a:latin typeface="Times New Roman" pitchFamily="18" charset="0"/>
                </a:rPr>
                <a:t> +a)</a:t>
              </a:r>
            </a:p>
          </p:txBody>
        </p:sp>
        <p:sp>
          <p:nvSpPr>
            <p:cNvPr id="63496" name="Rectangle 8"/>
            <p:cNvSpPr>
              <a:spLocks noChangeArrowheads="1"/>
            </p:cNvSpPr>
            <p:nvPr/>
          </p:nvSpPr>
          <p:spPr bwMode="auto">
            <a:xfrm>
              <a:off x="1929" y="2256"/>
              <a:ext cx="339" cy="404"/>
            </a:xfrm>
            <a:prstGeom prst="rect">
              <a:avLst/>
            </a:prstGeom>
            <a:noFill/>
            <a:ln w="9525">
              <a:noFill/>
              <a:miter lim="800000"/>
              <a:headEnd/>
              <a:tailEnd/>
            </a:ln>
          </p:spPr>
          <p:txBody>
            <a:bodyPr lIns="92075" tIns="46038" rIns="92075" bIns="46038">
              <a:spAutoFit/>
            </a:bodyPr>
            <a:lstStyle/>
            <a:p>
              <a:pPr eaLnBrk="0" hangingPunct="0"/>
              <a:r>
                <a:rPr lang="en-US" sz="3600" b="1">
                  <a:solidFill>
                    <a:srgbClr val="FF0000"/>
                  </a:solidFill>
                  <a:latin typeface="Times New Roman" pitchFamily="18" charset="0"/>
                </a:rPr>
                <a:t>ω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59394">
                                            <p:txEl>
                                              <p:pRg st="0" end="0"/>
                                            </p:txEl>
                                          </p:spTgt>
                                        </p:tgtEl>
                                        <p:attrNameLst>
                                          <p:attrName>style.visibility</p:attrName>
                                        </p:attrNameLst>
                                      </p:cBhvr>
                                      <p:to>
                                        <p:strVal val="visible"/>
                                      </p:to>
                                    </p:set>
                                    <p:animEffect transition="in" filter="wipe(up)">
                                      <p:cBhvr>
                                        <p:cTn id="7" dur="75"/>
                                        <p:tgtEl>
                                          <p:spTgt spid="5939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riter"/>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9395"/>
                                        </p:tgtEl>
                                        <p:attrNameLst>
                                          <p:attrName>style.visibility</p:attrName>
                                        </p:attrNameLst>
                                      </p:cBhvr>
                                      <p:to>
                                        <p:strVal val="visible"/>
                                      </p:to>
                                    </p:set>
                                    <p:anim calcmode="lin" valueType="num">
                                      <p:cBhvr additive="base">
                                        <p:cTn id="12" dur="500" fill="hold"/>
                                        <p:tgtEl>
                                          <p:spTgt spid="59395"/>
                                        </p:tgtEl>
                                        <p:attrNameLst>
                                          <p:attrName>ppt_x</p:attrName>
                                        </p:attrNameLst>
                                      </p:cBhvr>
                                      <p:tavLst>
                                        <p:tav tm="0">
                                          <p:val>
                                            <p:strVal val="0-#ppt_w/2"/>
                                          </p:val>
                                        </p:tav>
                                        <p:tav tm="100000">
                                          <p:val>
                                            <p:strVal val="#ppt_x"/>
                                          </p:val>
                                        </p:tav>
                                      </p:tavLst>
                                    </p:anim>
                                    <p:anim calcmode="lin" valueType="num">
                                      <p:cBhvr additive="base">
                                        <p:cTn id="13" dur="500" fill="hold"/>
                                        <p:tgtEl>
                                          <p:spTgt spid="593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par>
                          <p:cTn id="14" fill="hold">
                            <p:stCondLst>
                              <p:cond delay="500"/>
                            </p:stCondLst>
                            <p:childTnLst>
                              <p:par>
                                <p:cTn id="15" presetID="22" presetClass="entr" presetSubtype="1" fill="hold" grpId="0" nodeType="afterEffect">
                                  <p:stCondLst>
                                    <p:cond delay="0"/>
                                  </p:stCondLst>
                                  <p:iterate type="lt">
                                    <p:tmPct val="100000"/>
                                  </p:iterate>
                                  <p:childTnLst>
                                    <p:set>
                                      <p:cBhvr>
                                        <p:cTn id="16" dur="1" fill="hold">
                                          <p:stCondLst>
                                            <p:cond delay="0"/>
                                          </p:stCondLst>
                                        </p:cTn>
                                        <p:tgtEl>
                                          <p:spTgt spid="59396">
                                            <p:txEl>
                                              <p:pRg st="0" end="0"/>
                                            </p:txEl>
                                          </p:spTgt>
                                        </p:tgtEl>
                                        <p:attrNameLst>
                                          <p:attrName>style.visibility</p:attrName>
                                        </p:attrNameLst>
                                      </p:cBhvr>
                                      <p:to>
                                        <p:strVal val="visible"/>
                                      </p:to>
                                    </p:set>
                                    <p:animEffect transition="in" filter="wipe(up)">
                                      <p:cBhvr>
                                        <p:cTn id="17" dur="75"/>
                                        <p:tgtEl>
                                          <p:spTgt spid="59396">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riter"/>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9397"/>
                                        </p:tgtEl>
                                        <p:attrNameLst>
                                          <p:attrName>style.visibility</p:attrName>
                                        </p:attrNameLst>
                                      </p:cBhvr>
                                      <p:to>
                                        <p:strVal val="visible"/>
                                      </p:to>
                                    </p:set>
                                    <p:anim calcmode="lin" valueType="num">
                                      <p:cBhvr additive="base">
                                        <p:cTn id="22" dur="500" fill="hold"/>
                                        <p:tgtEl>
                                          <p:spTgt spid="59397"/>
                                        </p:tgtEl>
                                        <p:attrNameLst>
                                          <p:attrName>ppt_x</p:attrName>
                                        </p:attrNameLst>
                                      </p:cBhvr>
                                      <p:tavLst>
                                        <p:tav tm="0">
                                          <p:val>
                                            <p:strVal val="0-#ppt_w/2"/>
                                          </p:val>
                                        </p:tav>
                                        <p:tav tm="100000">
                                          <p:val>
                                            <p:strVal val="#ppt_x"/>
                                          </p:val>
                                        </p:tav>
                                      </p:tavLst>
                                    </p:anim>
                                    <p:anim calcmode="lin" valueType="num">
                                      <p:cBhvr additive="base">
                                        <p:cTn id="23" dur="500" fill="hold"/>
                                        <p:tgtEl>
                                          <p:spTgt spid="5939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hoosh"/>
                                        </p:tgtEl>
                                      </p:cMediaNode>
                                    </p:audio>
                                  </p:subTnLst>
                                </p:cTn>
                              </p:par>
                            </p:childTnLst>
                          </p:cTn>
                        </p:par>
                        <p:par>
                          <p:cTn id="24" fill="hold">
                            <p:stCondLst>
                              <p:cond delay="500"/>
                            </p:stCondLst>
                            <p:childTnLst>
                              <p:par>
                                <p:cTn id="25" presetID="4" presetClass="entr" presetSubtype="32"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out)">
                                      <p:cBhvr>
                                        <p:cTn id="27"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5"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advAuto="0"/>
      <p:bldP spid="59395" grpId="0" autoUpdateAnimBg="0"/>
      <p:bldP spid="59396" grpId="0" build="p" autoUpdateAnimBg="0" advAuto="0"/>
      <p:bldP spid="59397"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9725" y="1066800"/>
            <a:ext cx="37242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Text Box 4"/>
          <p:cNvSpPr txBox="1">
            <a:spLocks noChangeArrowheads="1"/>
          </p:cNvSpPr>
          <p:nvPr/>
        </p:nvSpPr>
        <p:spPr bwMode="auto">
          <a:xfrm>
            <a:off x="5334000" y="762000"/>
            <a:ext cx="609600" cy="396875"/>
          </a:xfrm>
          <a:prstGeom prst="rect">
            <a:avLst/>
          </a:prstGeom>
          <a:solidFill>
            <a:srgbClr val="00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sz="2000" b="1">
                <a:latin typeface="Times New Roman" pitchFamily="18" charset="0"/>
              </a:rPr>
              <a:t>Fo</a:t>
            </a:r>
            <a:endParaRPr lang="en-US" sz="2000" b="1">
              <a:latin typeface="Times New Roman" pitchFamily="18" charset="0"/>
            </a:endParaRPr>
          </a:p>
        </p:txBody>
      </p:sp>
      <p:sp>
        <p:nvSpPr>
          <p:cNvPr id="61445" name="Text Box 5"/>
          <p:cNvSpPr txBox="1">
            <a:spLocks noChangeArrowheads="1"/>
          </p:cNvSpPr>
          <p:nvPr/>
        </p:nvSpPr>
        <p:spPr bwMode="auto">
          <a:xfrm>
            <a:off x="8534400" y="4495800"/>
            <a:ext cx="609600" cy="396875"/>
          </a:xfrm>
          <a:prstGeom prst="rect">
            <a:avLst/>
          </a:prstGeom>
          <a:solidFill>
            <a:srgbClr val="00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sz="2000" b="1">
                <a:latin typeface="Times New Roman" pitchFamily="18" charset="0"/>
              </a:rPr>
              <a:t>Vo</a:t>
            </a:r>
            <a:endParaRPr lang="en-US" sz="2000" b="1">
              <a:latin typeface="Times New Roman" pitchFamily="18" charset="0"/>
            </a:endParaRPr>
          </a:p>
        </p:txBody>
      </p:sp>
      <p:sp>
        <p:nvSpPr>
          <p:cNvPr id="61446" name="AutoShape 6"/>
          <p:cNvSpPr>
            <a:spLocks noChangeArrowheads="1"/>
          </p:cNvSpPr>
          <p:nvPr/>
        </p:nvSpPr>
        <p:spPr bwMode="auto">
          <a:xfrm>
            <a:off x="6248400" y="1295400"/>
            <a:ext cx="228600" cy="609600"/>
          </a:xfrm>
          <a:prstGeom prst="upArrow">
            <a:avLst>
              <a:gd name="adj1" fmla="val 50000"/>
              <a:gd name="adj2" fmla="val 66667"/>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7" name="Text Box 7"/>
          <p:cNvSpPr txBox="1">
            <a:spLocks noChangeArrowheads="1"/>
          </p:cNvSpPr>
          <p:nvPr/>
        </p:nvSpPr>
        <p:spPr bwMode="auto">
          <a:xfrm>
            <a:off x="6705600" y="914400"/>
            <a:ext cx="609600" cy="396875"/>
          </a:xfrm>
          <a:prstGeom prst="rect">
            <a:avLst/>
          </a:prstGeom>
          <a:solidFill>
            <a:srgbClr val="00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sz="2000" b="1">
                <a:latin typeface="Times New Roman" pitchFamily="18" charset="0"/>
              </a:rPr>
              <a:t>Po</a:t>
            </a:r>
            <a:endParaRPr lang="en-US" sz="2000" b="1">
              <a:latin typeface="Times New Roman" pitchFamily="18" charset="0"/>
            </a:endParaRPr>
          </a:p>
        </p:txBody>
      </p:sp>
      <p:sp>
        <p:nvSpPr>
          <p:cNvPr id="61448" name="Line 8"/>
          <p:cNvSpPr>
            <a:spLocks noChangeShapeType="1"/>
          </p:cNvSpPr>
          <p:nvPr/>
        </p:nvSpPr>
        <p:spPr bwMode="auto">
          <a:xfrm flipH="1">
            <a:off x="6362700" y="1219200"/>
            <a:ext cx="0" cy="2362200"/>
          </a:xfrm>
          <a:prstGeom prst="line">
            <a:avLst/>
          </a:prstGeom>
          <a:noFill/>
          <a:ln w="12700" cap="rnd">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9" name="Line 9"/>
          <p:cNvSpPr>
            <a:spLocks noChangeShapeType="1"/>
          </p:cNvSpPr>
          <p:nvPr/>
        </p:nvSpPr>
        <p:spPr bwMode="auto">
          <a:xfrm flipH="1">
            <a:off x="5638800" y="3581400"/>
            <a:ext cx="762000" cy="0"/>
          </a:xfrm>
          <a:prstGeom prst="line">
            <a:avLst/>
          </a:prstGeom>
          <a:noFill/>
          <a:ln w="9525">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450" name="AutoShape 10"/>
          <p:cNvSpPr>
            <a:spLocks noChangeArrowheads="1"/>
          </p:cNvSpPr>
          <p:nvPr/>
        </p:nvSpPr>
        <p:spPr bwMode="auto">
          <a:xfrm>
            <a:off x="5715000" y="3505200"/>
            <a:ext cx="533400" cy="152400"/>
          </a:xfrm>
          <a:prstGeom prst="leftArrow">
            <a:avLst>
              <a:gd name="adj1" fmla="val 50000"/>
              <a:gd name="adj2" fmla="val 87500"/>
            </a:avLst>
          </a:prstGeom>
          <a:solidFill>
            <a:schemeClr val="accent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1" name="Text Box 11"/>
          <p:cNvSpPr txBox="1">
            <a:spLocks noChangeArrowheads="1"/>
          </p:cNvSpPr>
          <p:nvPr/>
        </p:nvSpPr>
        <p:spPr bwMode="auto">
          <a:xfrm>
            <a:off x="5334000" y="3001963"/>
            <a:ext cx="914400" cy="396875"/>
          </a:xfrm>
          <a:prstGeom prst="rect">
            <a:avLst/>
          </a:prstGeom>
          <a:solidFill>
            <a:srgbClr val="00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sz="2000" b="1">
                <a:latin typeface="Times New Roman" pitchFamily="18" charset="0"/>
              </a:rPr>
              <a:t>F, F%</a:t>
            </a:r>
            <a:endParaRPr lang="en-US" sz="2000" b="1">
              <a:latin typeface="Times New Roman" pitchFamily="18" charset="0"/>
            </a:endParaRPr>
          </a:p>
        </p:txBody>
      </p:sp>
      <p:sp>
        <p:nvSpPr>
          <p:cNvPr id="61452" name="Text Box 12"/>
          <p:cNvSpPr txBox="1">
            <a:spLocks noChangeArrowheads="1"/>
          </p:cNvSpPr>
          <p:nvPr/>
        </p:nvSpPr>
        <p:spPr bwMode="auto">
          <a:xfrm>
            <a:off x="6629400" y="2819400"/>
            <a:ext cx="762000" cy="396875"/>
          </a:xfrm>
          <a:prstGeom prst="rect">
            <a:avLst/>
          </a:prstGeom>
          <a:solidFill>
            <a:srgbClr val="00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sz="2000" b="1">
                <a:latin typeface="Times New Roman" pitchFamily="18" charset="0"/>
              </a:rPr>
              <a:t>a/Fo</a:t>
            </a:r>
            <a:endParaRPr lang="en-US" sz="2000" b="1">
              <a:latin typeface="Times New Roman" pitchFamily="18" charset="0"/>
            </a:endParaRPr>
          </a:p>
        </p:txBody>
      </p:sp>
      <p:sp>
        <p:nvSpPr>
          <p:cNvPr id="61453" name="Text Box 13"/>
          <p:cNvSpPr txBox="1">
            <a:spLocks noChangeArrowheads="1"/>
          </p:cNvSpPr>
          <p:nvPr/>
        </p:nvSpPr>
        <p:spPr bwMode="auto">
          <a:xfrm>
            <a:off x="685800" y="1143000"/>
            <a:ext cx="3048000" cy="3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70000"/>
              </a:lnSpc>
              <a:spcBef>
                <a:spcPct val="50000"/>
              </a:spcBef>
            </a:pPr>
            <a:r>
              <a:rPr lang="en-US" sz="2400" b="1" dirty="0" err="1">
                <a:solidFill>
                  <a:schemeClr val="accent6">
                    <a:lumMod val="50000"/>
                  </a:schemeClr>
                </a:solidFill>
                <a:effectLst>
                  <a:outerShdw blurRad="38100" dist="38100" dir="2700000" algn="tl">
                    <a:srgbClr val="000000"/>
                  </a:outerShdw>
                </a:effectLst>
                <a:latin typeface="Times New Roman" pitchFamily="18" charset="0"/>
              </a:rPr>
              <a:t>Fo</a:t>
            </a:r>
            <a:r>
              <a:rPr lang="hu-HU" sz="2400" b="1" dirty="0">
                <a:solidFill>
                  <a:schemeClr val="accent6">
                    <a:lumMod val="50000"/>
                  </a:schemeClr>
                </a:solidFill>
                <a:effectLst>
                  <a:outerShdw blurRad="38100" dist="38100" dir="2700000" algn="tl">
                    <a:srgbClr val="000000"/>
                  </a:outerShdw>
                </a:effectLst>
                <a:latin typeface="Times New Roman" pitchFamily="18" charset="0"/>
              </a:rPr>
              <a:t> (</a:t>
            </a:r>
            <a:r>
              <a:rPr lang="hu-HU" sz="2400" b="1" dirty="0" err="1">
                <a:solidFill>
                  <a:schemeClr val="accent6">
                    <a:lumMod val="50000"/>
                  </a:schemeClr>
                </a:solidFill>
                <a:effectLst>
                  <a:outerShdw blurRad="38100" dist="38100" dir="2700000" algn="tl">
                    <a:srgbClr val="000000"/>
                  </a:outerShdw>
                </a:effectLst>
                <a:latin typeface="Times New Roman" pitchFamily="18" charset="0"/>
              </a:rPr>
              <a:t>Mo</a:t>
            </a:r>
            <a:r>
              <a:rPr lang="hu-HU" sz="2400" b="1" dirty="0">
                <a:solidFill>
                  <a:schemeClr val="accent6">
                    <a:lumMod val="50000"/>
                  </a:schemeClr>
                </a:solidFill>
                <a:effectLst>
                  <a:outerShdw blurRad="38100" dist="38100" dir="2700000" algn="tl">
                    <a:srgbClr val="000000"/>
                  </a:outerShdw>
                </a:effectLst>
                <a:latin typeface="Times New Roman" pitchFamily="18" charset="0"/>
              </a:rPr>
              <a:t>)</a:t>
            </a:r>
            <a:r>
              <a:rPr lang="en-US" sz="2400" b="1" dirty="0">
                <a:solidFill>
                  <a:schemeClr val="accent6">
                    <a:lumMod val="50000"/>
                  </a:schemeClr>
                </a:solidFill>
                <a:effectLst>
                  <a:outerShdw blurRad="38100" dist="38100" dir="2700000" algn="tl">
                    <a:srgbClr val="000000"/>
                  </a:outerShdw>
                </a:effectLst>
                <a:latin typeface="Times New Roman" pitchFamily="18" charset="0"/>
              </a:rPr>
              <a:t> - m</a:t>
            </a:r>
            <a:r>
              <a:rPr lang="hu-HU" sz="2400" b="1" dirty="0">
                <a:solidFill>
                  <a:schemeClr val="accent6">
                    <a:lumMod val="50000"/>
                  </a:schemeClr>
                </a:solidFill>
                <a:effectLst>
                  <a:outerShdw blurRad="38100" dist="38100" dir="2700000" algn="tl">
                    <a:srgbClr val="000000"/>
                  </a:outerShdw>
                </a:effectLst>
                <a:latin typeface="Times New Roman" pitchFamily="18" charset="0"/>
              </a:rPr>
              <a:t>ért</a:t>
            </a:r>
            <a:endParaRPr lang="en-US" dirty="0">
              <a:solidFill>
                <a:schemeClr val="accent6">
                  <a:lumMod val="50000"/>
                </a:schemeClr>
              </a:solidFill>
              <a:latin typeface="Times New Roman" pitchFamily="18" charset="0"/>
            </a:endParaRPr>
          </a:p>
        </p:txBody>
      </p:sp>
      <p:sp>
        <p:nvSpPr>
          <p:cNvPr id="61454" name="Text Box 14"/>
          <p:cNvSpPr txBox="1">
            <a:spLocks noChangeArrowheads="1"/>
          </p:cNvSpPr>
          <p:nvPr/>
        </p:nvSpPr>
        <p:spPr bwMode="auto">
          <a:xfrm>
            <a:off x="685800" y="1490663"/>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chemeClr val="accent6">
                    <a:lumMod val="50000"/>
                  </a:schemeClr>
                </a:solidFill>
                <a:effectLst>
                  <a:outerShdw blurRad="38100" dist="38100" dir="2700000" algn="tl">
                    <a:srgbClr val="000000"/>
                  </a:outerShdw>
                </a:effectLst>
                <a:latin typeface="Times New Roman" pitchFamily="18" charset="0"/>
              </a:rPr>
              <a:t>Vo – </a:t>
            </a:r>
            <a:r>
              <a:rPr lang="hu-HU" sz="2400" b="1">
                <a:solidFill>
                  <a:schemeClr val="accent6">
                    <a:lumMod val="50000"/>
                  </a:schemeClr>
                </a:solidFill>
                <a:effectLst>
                  <a:outerShdw blurRad="38100" dist="38100" dir="2700000" algn="tl">
                    <a:srgbClr val="000000"/>
                  </a:outerShdw>
                </a:effectLst>
                <a:latin typeface="Times New Roman" pitchFamily="18" charset="0"/>
              </a:rPr>
              <a:t>számolt vagy becsült</a:t>
            </a:r>
            <a:endParaRPr lang="en-US" sz="2400" b="1">
              <a:solidFill>
                <a:schemeClr val="accent6">
                  <a:lumMod val="50000"/>
                </a:schemeClr>
              </a:solidFill>
              <a:effectLst>
                <a:outerShdw blurRad="38100" dist="38100" dir="2700000" algn="tl">
                  <a:srgbClr val="000000"/>
                </a:outerShdw>
              </a:effectLst>
              <a:latin typeface="Times New Roman" pitchFamily="18" charset="0"/>
            </a:endParaRPr>
          </a:p>
        </p:txBody>
      </p:sp>
      <p:sp>
        <p:nvSpPr>
          <p:cNvPr id="61455" name="Text Box 15"/>
          <p:cNvSpPr txBox="1">
            <a:spLocks noChangeArrowheads="1"/>
          </p:cNvSpPr>
          <p:nvPr/>
        </p:nvSpPr>
        <p:spPr bwMode="auto">
          <a:xfrm>
            <a:off x="685800" y="1947863"/>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chemeClr val="accent6">
                    <a:lumMod val="50000"/>
                  </a:schemeClr>
                </a:solidFill>
                <a:effectLst>
                  <a:outerShdw blurRad="38100" dist="38100" dir="2700000" algn="tl">
                    <a:srgbClr val="000000"/>
                  </a:outerShdw>
                </a:effectLst>
                <a:latin typeface="Times New Roman" pitchFamily="18" charset="0"/>
              </a:rPr>
              <a:t>Po - </a:t>
            </a:r>
            <a:r>
              <a:rPr lang="hu-HU" sz="2400" b="1">
                <a:solidFill>
                  <a:schemeClr val="accent6">
                    <a:lumMod val="50000"/>
                  </a:schemeClr>
                </a:solidFill>
                <a:effectLst>
                  <a:outerShdw blurRad="38100" dist="38100" dir="2700000" algn="tl">
                    <a:srgbClr val="000000"/>
                  </a:outerShdw>
                </a:effectLst>
                <a:latin typeface="Times New Roman" pitchFamily="18" charset="0"/>
              </a:rPr>
              <a:t>számított</a:t>
            </a:r>
            <a:endParaRPr lang="en-US" sz="2400" b="1">
              <a:solidFill>
                <a:schemeClr val="accent6">
                  <a:lumMod val="50000"/>
                </a:schemeClr>
              </a:solidFill>
              <a:effectLst>
                <a:outerShdw blurRad="38100" dist="38100" dir="2700000" algn="tl">
                  <a:srgbClr val="000000"/>
                </a:outerShdw>
              </a:effectLst>
              <a:latin typeface="Times New Roman" pitchFamily="18" charset="0"/>
            </a:endParaRPr>
          </a:p>
        </p:txBody>
      </p:sp>
      <p:sp>
        <p:nvSpPr>
          <p:cNvPr id="61456" name="Text Box 16"/>
          <p:cNvSpPr txBox="1">
            <a:spLocks noChangeArrowheads="1"/>
          </p:cNvSpPr>
          <p:nvPr/>
        </p:nvSpPr>
        <p:spPr bwMode="auto">
          <a:xfrm>
            <a:off x="685800" y="2590800"/>
            <a:ext cx="3276600" cy="3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70000"/>
              </a:lnSpc>
              <a:spcBef>
                <a:spcPct val="50000"/>
              </a:spcBef>
            </a:pPr>
            <a:r>
              <a:rPr lang="en-US" sz="2400" b="1">
                <a:solidFill>
                  <a:schemeClr val="accent6">
                    <a:lumMod val="50000"/>
                  </a:schemeClr>
                </a:solidFill>
                <a:effectLst>
                  <a:outerShdw blurRad="38100" dist="38100" dir="2700000" algn="tl">
                    <a:srgbClr val="000000"/>
                  </a:outerShdw>
                </a:effectLst>
                <a:latin typeface="Times New Roman" pitchFamily="18" charset="0"/>
              </a:rPr>
              <a:t>F  Po</a:t>
            </a:r>
            <a:r>
              <a:rPr lang="hu-HU" sz="2400" b="1">
                <a:solidFill>
                  <a:schemeClr val="accent6">
                    <a:lumMod val="50000"/>
                  </a:schemeClr>
                </a:solidFill>
                <a:effectLst>
                  <a:outerShdw blurRad="38100" dist="38100" dir="2700000" algn="tl">
                    <a:srgbClr val="000000"/>
                  </a:outerShdw>
                </a:effectLst>
                <a:latin typeface="Times New Roman" pitchFamily="18" charset="0"/>
              </a:rPr>
              <a:t>-nál </a:t>
            </a:r>
            <a:r>
              <a:rPr lang="en-US" sz="2400" b="1">
                <a:solidFill>
                  <a:schemeClr val="accent6">
                    <a:lumMod val="50000"/>
                  </a:schemeClr>
                </a:solidFill>
                <a:effectLst>
                  <a:outerShdw blurRad="38100" dist="38100" dir="2700000" algn="tl">
                    <a:srgbClr val="000000"/>
                  </a:outerShdw>
                </a:effectLst>
                <a:latin typeface="Times New Roman" pitchFamily="18" charset="0"/>
              </a:rPr>
              <a:t> - </a:t>
            </a:r>
            <a:r>
              <a:rPr lang="hu-HU" sz="2400" b="1">
                <a:solidFill>
                  <a:schemeClr val="accent6">
                    <a:lumMod val="50000"/>
                  </a:schemeClr>
                </a:solidFill>
                <a:effectLst>
                  <a:outerShdw blurRad="38100" dist="38100" dir="2700000" algn="tl">
                    <a:srgbClr val="000000"/>
                  </a:outerShdw>
                </a:effectLst>
                <a:latin typeface="Times New Roman" pitchFamily="18" charset="0"/>
              </a:rPr>
              <a:t>számított</a:t>
            </a:r>
            <a:endParaRPr lang="en-US">
              <a:solidFill>
                <a:schemeClr val="accent6">
                  <a:lumMod val="50000"/>
                </a:schemeClr>
              </a:solidFill>
              <a:latin typeface="Times New Roman" pitchFamily="18" charset="0"/>
            </a:endParaRPr>
          </a:p>
        </p:txBody>
      </p:sp>
      <p:sp>
        <p:nvSpPr>
          <p:cNvPr id="61457" name="Text Box 17"/>
          <p:cNvSpPr txBox="1">
            <a:spLocks noChangeArrowheads="1"/>
          </p:cNvSpPr>
          <p:nvPr/>
        </p:nvSpPr>
        <p:spPr bwMode="auto">
          <a:xfrm>
            <a:off x="685800" y="31242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chemeClr val="accent6">
                    <a:lumMod val="50000"/>
                  </a:schemeClr>
                </a:solidFill>
                <a:effectLst>
                  <a:outerShdw blurRad="38100" dist="38100" dir="2700000" algn="tl">
                    <a:srgbClr val="000000"/>
                  </a:outerShdw>
                </a:effectLst>
                <a:latin typeface="Times New Roman" pitchFamily="18" charset="0"/>
              </a:rPr>
              <a:t>F% Po</a:t>
            </a:r>
            <a:r>
              <a:rPr lang="hu-HU" sz="2400" b="1">
                <a:solidFill>
                  <a:schemeClr val="accent6">
                    <a:lumMod val="50000"/>
                  </a:schemeClr>
                </a:solidFill>
                <a:effectLst>
                  <a:outerShdw blurRad="38100" dist="38100" dir="2700000" algn="tl">
                    <a:srgbClr val="000000"/>
                  </a:outerShdw>
                </a:effectLst>
                <a:latin typeface="Times New Roman" pitchFamily="18" charset="0"/>
              </a:rPr>
              <a:t>-nál</a:t>
            </a:r>
            <a:r>
              <a:rPr lang="en-US" sz="2400" b="1">
                <a:solidFill>
                  <a:schemeClr val="accent6">
                    <a:lumMod val="50000"/>
                  </a:schemeClr>
                </a:solidFill>
                <a:effectLst>
                  <a:outerShdw blurRad="38100" dist="38100" dir="2700000" algn="tl">
                    <a:srgbClr val="000000"/>
                  </a:outerShdw>
                </a:effectLst>
                <a:latin typeface="Times New Roman" pitchFamily="18" charset="0"/>
              </a:rPr>
              <a:t> - </a:t>
            </a:r>
            <a:r>
              <a:rPr lang="hu-HU" sz="2400" b="1">
                <a:solidFill>
                  <a:schemeClr val="accent6">
                    <a:lumMod val="50000"/>
                  </a:schemeClr>
                </a:solidFill>
                <a:effectLst>
                  <a:outerShdw blurRad="38100" dist="38100" dir="2700000" algn="tl">
                    <a:srgbClr val="000000"/>
                  </a:outerShdw>
                </a:effectLst>
                <a:latin typeface="Times New Roman" pitchFamily="18" charset="0"/>
              </a:rPr>
              <a:t>számított</a:t>
            </a:r>
            <a:endParaRPr lang="en-US" sz="2400" b="1">
              <a:solidFill>
                <a:schemeClr val="accent6">
                  <a:lumMod val="50000"/>
                </a:schemeClr>
              </a:solidFill>
              <a:effectLst>
                <a:outerShdw blurRad="38100" dist="38100" dir="2700000" algn="tl">
                  <a:srgbClr val="000000"/>
                </a:outerShdw>
              </a:effectLst>
              <a:latin typeface="Times New Roman" pitchFamily="18" charset="0"/>
            </a:endParaRPr>
          </a:p>
        </p:txBody>
      </p:sp>
      <p:sp>
        <p:nvSpPr>
          <p:cNvPr id="61458" name="Text Box 18"/>
          <p:cNvSpPr txBox="1">
            <a:spLocks noChangeArrowheads="1"/>
          </p:cNvSpPr>
          <p:nvPr/>
        </p:nvSpPr>
        <p:spPr bwMode="auto">
          <a:xfrm>
            <a:off x="685800" y="3733800"/>
            <a:ext cx="4572000" cy="3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70000"/>
              </a:lnSpc>
              <a:spcBef>
                <a:spcPct val="50000"/>
              </a:spcBef>
            </a:pPr>
            <a:r>
              <a:rPr lang="en-US" sz="2400" b="1">
                <a:solidFill>
                  <a:schemeClr val="accent6">
                    <a:lumMod val="50000"/>
                  </a:schemeClr>
                </a:solidFill>
                <a:effectLst>
                  <a:outerShdw blurRad="38100" dist="38100" dir="2700000" algn="tl">
                    <a:srgbClr val="000000"/>
                  </a:outerShdw>
                </a:effectLst>
                <a:latin typeface="Times New Roman" pitchFamily="18" charset="0"/>
              </a:rPr>
              <a:t>a/Fo  (= b/Vo) - F -V </a:t>
            </a:r>
            <a:r>
              <a:rPr lang="hu-HU" sz="2400" b="1">
                <a:solidFill>
                  <a:schemeClr val="accent6">
                    <a:lumMod val="50000"/>
                  </a:schemeClr>
                </a:solidFill>
                <a:effectLst>
                  <a:outerShdw blurRad="38100" dist="38100" dir="2700000" algn="tl">
                    <a:srgbClr val="000000"/>
                  </a:outerShdw>
                </a:effectLst>
                <a:latin typeface="Times New Roman" pitchFamily="18" charset="0"/>
              </a:rPr>
              <a:t>görbe alakja</a:t>
            </a:r>
            <a:endParaRPr lang="en-US">
              <a:solidFill>
                <a:schemeClr val="accent6">
                  <a:lumMod val="50000"/>
                </a:schemeClr>
              </a:solidFill>
              <a:latin typeface="Times New Roman" pitchFamily="18" charset="0"/>
            </a:endParaRPr>
          </a:p>
        </p:txBody>
      </p:sp>
      <p:sp>
        <p:nvSpPr>
          <p:cNvPr id="61459" name="Line 19"/>
          <p:cNvSpPr>
            <a:spLocks noChangeShapeType="1"/>
          </p:cNvSpPr>
          <p:nvPr/>
        </p:nvSpPr>
        <p:spPr bwMode="auto">
          <a:xfrm flipV="1">
            <a:off x="5638800" y="3581400"/>
            <a:ext cx="762000" cy="685800"/>
          </a:xfrm>
          <a:prstGeom prst="line">
            <a:avLst/>
          </a:prstGeom>
          <a:noFill/>
          <a:ln w="1905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460" name="Text Box 20"/>
          <p:cNvSpPr txBox="1">
            <a:spLocks noChangeArrowheads="1"/>
          </p:cNvSpPr>
          <p:nvPr/>
        </p:nvSpPr>
        <p:spPr bwMode="auto">
          <a:xfrm>
            <a:off x="685800" y="4495800"/>
            <a:ext cx="3048000" cy="3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70000"/>
              </a:lnSpc>
              <a:spcBef>
                <a:spcPct val="50000"/>
              </a:spcBef>
            </a:pPr>
            <a:r>
              <a:rPr lang="hu-HU" sz="2400" b="1" dirty="0">
                <a:solidFill>
                  <a:schemeClr val="accent6">
                    <a:lumMod val="50000"/>
                  </a:schemeClr>
                </a:solidFill>
                <a:effectLst>
                  <a:outerShdw blurRad="38100" dist="38100" dir="2700000" algn="tl">
                    <a:srgbClr val="000000"/>
                  </a:outerShdw>
                </a:effectLst>
                <a:latin typeface="Times New Roman" pitchFamily="18" charset="0"/>
              </a:rPr>
              <a:t>H</a:t>
            </a:r>
            <a:r>
              <a:rPr lang="en-US" sz="2400" b="1" dirty="0">
                <a:solidFill>
                  <a:schemeClr val="accent6">
                    <a:lumMod val="50000"/>
                  </a:schemeClr>
                </a:solidFill>
                <a:effectLst>
                  <a:outerShdw blurRad="38100" dist="38100" dir="2700000" algn="tl">
                    <a:srgbClr val="000000"/>
                  </a:outerShdw>
                </a:effectLst>
                <a:latin typeface="Times New Roman" pitchFamily="18" charset="0"/>
              </a:rPr>
              <a:t> - </a:t>
            </a:r>
            <a:r>
              <a:rPr lang="hu-HU" sz="2400" b="1" dirty="0">
                <a:solidFill>
                  <a:schemeClr val="accent6">
                    <a:lumMod val="50000"/>
                  </a:schemeClr>
                </a:solidFill>
                <a:effectLst>
                  <a:outerShdw blurRad="38100" dist="38100" dir="2700000" algn="tl">
                    <a:srgbClr val="000000"/>
                  </a:outerShdw>
                </a:effectLst>
                <a:latin typeface="Times New Roman" pitchFamily="18" charset="0"/>
              </a:rPr>
              <a:t>számított</a:t>
            </a:r>
            <a:endParaRPr lang="en-US" dirty="0">
              <a:solidFill>
                <a:schemeClr val="accent6">
                  <a:lumMod val="50000"/>
                </a:schemeClr>
              </a:solidFill>
              <a:latin typeface="Times New Roman" pitchFamily="18" charset="0"/>
            </a:endParaRPr>
          </a:p>
        </p:txBody>
      </p:sp>
      <p:sp>
        <p:nvSpPr>
          <p:cNvPr id="61461" name="Text Box 21"/>
          <p:cNvSpPr txBox="1">
            <a:spLocks noChangeArrowheads="1"/>
          </p:cNvSpPr>
          <p:nvPr/>
        </p:nvSpPr>
        <p:spPr bwMode="auto">
          <a:xfrm>
            <a:off x="6172200" y="3870325"/>
            <a:ext cx="457200" cy="396875"/>
          </a:xfrm>
          <a:prstGeom prst="rect">
            <a:avLst/>
          </a:prstGeom>
          <a:solidFill>
            <a:srgbClr val="00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sz="2000" b="1">
                <a:solidFill>
                  <a:schemeClr val="bg1"/>
                </a:solidFill>
                <a:latin typeface="Times New Roman" pitchFamily="18" charset="0"/>
              </a:rPr>
              <a:t>H</a:t>
            </a:r>
            <a:endParaRPr lang="en-US" sz="2000" b="1">
              <a:solidFill>
                <a:schemeClr val="bg1"/>
              </a:solidFill>
              <a:latin typeface="Times New Roman" pitchFamily="18" charset="0"/>
            </a:endParaRPr>
          </a:p>
        </p:txBody>
      </p:sp>
      <p:sp>
        <p:nvSpPr>
          <p:cNvPr id="2" name="Szövegdoboz 1"/>
          <p:cNvSpPr txBox="1"/>
          <p:nvPr/>
        </p:nvSpPr>
        <p:spPr>
          <a:xfrm>
            <a:off x="827584" y="241092"/>
            <a:ext cx="3250570" cy="584775"/>
          </a:xfrm>
          <a:prstGeom prst="rect">
            <a:avLst/>
          </a:prstGeom>
          <a:solidFill>
            <a:srgbClr val="FFC000"/>
          </a:solidFill>
        </p:spPr>
        <p:txBody>
          <a:bodyPr wrap="none" rtlCol="0">
            <a:spAutoFit/>
          </a:bodyPr>
          <a:lstStyle/>
          <a:p>
            <a:r>
              <a:rPr lang="hu-HU" sz="3200" dirty="0" smtClean="0"/>
              <a:t>A görbék jellemzői</a:t>
            </a:r>
            <a:endParaRPr lang="en-US" sz="3200" dirty="0"/>
          </a:p>
        </p:txBody>
      </p:sp>
    </p:spTree>
    <p:extLst>
      <p:ext uri="{BB962C8B-B14F-4D97-AF65-F5344CB8AC3E}">
        <p14:creationId xmlns:p14="http://schemas.microsoft.com/office/powerpoint/2010/main" val="3721534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61453">
                                            <p:txEl>
                                              <p:pRg st="0" end="0"/>
                                            </p:txEl>
                                          </p:spTgt>
                                        </p:tgtEl>
                                        <p:attrNameLst>
                                          <p:attrName>style.visibility</p:attrName>
                                        </p:attrNameLst>
                                      </p:cBhvr>
                                      <p:to>
                                        <p:strVal val="visible"/>
                                      </p:to>
                                    </p:set>
                                    <p:animEffect transition="in" filter="wipe(up)">
                                      <p:cBhvr>
                                        <p:cTn id="7" dur="75"/>
                                        <p:tgtEl>
                                          <p:spTgt spid="6145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8" fill="hold" nodeType="afterGroup">
                            <p:stCondLst>
                              <p:cond delay="825"/>
                            </p:stCondLst>
                            <p:childTnLst>
                              <p:par>
                                <p:cTn id="9" presetID="4" presetClass="entr" presetSubtype="32" fill="hold" grpId="0" nodeType="afterEffect">
                                  <p:stCondLst>
                                    <p:cond delay="0"/>
                                  </p:stCondLst>
                                  <p:childTnLst>
                                    <p:set>
                                      <p:cBhvr>
                                        <p:cTn id="10" dur="1" fill="hold">
                                          <p:stCondLst>
                                            <p:cond delay="0"/>
                                          </p:stCondLst>
                                        </p:cTn>
                                        <p:tgtEl>
                                          <p:spTgt spid="61444"/>
                                        </p:tgtEl>
                                        <p:attrNameLst>
                                          <p:attrName>style.visibility</p:attrName>
                                        </p:attrNameLst>
                                      </p:cBhvr>
                                      <p:to>
                                        <p:strVal val="visible"/>
                                      </p:to>
                                    </p:set>
                                    <p:animEffect transition="in" filter="box(out)">
                                      <p:cBhvr>
                                        <p:cTn id="11" dur="500"/>
                                        <p:tgtEl>
                                          <p:spTgt spid="61444"/>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iterate type="lt">
                                    <p:tmPct val="100000"/>
                                  </p:iterate>
                                  <p:childTnLst>
                                    <p:set>
                                      <p:cBhvr>
                                        <p:cTn id="15" dur="1" fill="hold">
                                          <p:stCondLst>
                                            <p:cond delay="0"/>
                                          </p:stCondLst>
                                        </p:cTn>
                                        <p:tgtEl>
                                          <p:spTgt spid="61454">
                                            <p:txEl>
                                              <p:pRg st="0" end="0"/>
                                            </p:txEl>
                                          </p:spTgt>
                                        </p:tgtEl>
                                        <p:attrNameLst>
                                          <p:attrName>style.visibility</p:attrName>
                                        </p:attrNameLst>
                                      </p:cBhvr>
                                      <p:to>
                                        <p:strVal val="visible"/>
                                      </p:to>
                                    </p:set>
                                    <p:animEffect transition="in" filter="wipe(up)">
                                      <p:cBhvr>
                                        <p:cTn id="16" dur="75"/>
                                        <p:tgtEl>
                                          <p:spTgt spid="61454">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TYPE.WAV"/>
                                        </p:tgtEl>
                                      </p:cMediaNode>
                                    </p:audio>
                                  </p:subTnLst>
                                </p:cTn>
                              </p:par>
                            </p:childTnLst>
                          </p:cTn>
                        </p:par>
                        <p:par>
                          <p:cTn id="17" fill="hold" nodeType="afterGroup">
                            <p:stCondLst>
                              <p:cond delay="1575"/>
                            </p:stCondLst>
                            <p:childTnLst>
                              <p:par>
                                <p:cTn id="18" presetID="4" presetClass="entr" presetSubtype="32" fill="hold" grpId="0" nodeType="afterEffect">
                                  <p:stCondLst>
                                    <p:cond delay="0"/>
                                  </p:stCondLst>
                                  <p:childTnLst>
                                    <p:set>
                                      <p:cBhvr>
                                        <p:cTn id="19" dur="1" fill="hold">
                                          <p:stCondLst>
                                            <p:cond delay="0"/>
                                          </p:stCondLst>
                                        </p:cTn>
                                        <p:tgtEl>
                                          <p:spTgt spid="61445"/>
                                        </p:tgtEl>
                                        <p:attrNameLst>
                                          <p:attrName>style.visibility</p:attrName>
                                        </p:attrNameLst>
                                      </p:cBhvr>
                                      <p:to>
                                        <p:strVal val="visible"/>
                                      </p:to>
                                    </p:set>
                                    <p:animEffect transition="in" filter="box(out)">
                                      <p:cBhvr>
                                        <p:cTn id="20" dur="500"/>
                                        <p:tgtEl>
                                          <p:spTgt spid="61445"/>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61455">
                                            <p:txEl>
                                              <p:pRg st="0" end="0"/>
                                            </p:txEl>
                                          </p:spTgt>
                                        </p:tgtEl>
                                        <p:attrNameLst>
                                          <p:attrName>style.visibility</p:attrName>
                                        </p:attrNameLst>
                                      </p:cBhvr>
                                      <p:to>
                                        <p:strVal val="visible"/>
                                      </p:to>
                                    </p:set>
                                    <p:animEffect transition="in" filter="wipe(up)">
                                      <p:cBhvr>
                                        <p:cTn id="25" dur="75"/>
                                        <p:tgtEl>
                                          <p:spTgt spid="61455">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par>
                          <p:cTn id="26" fill="hold" nodeType="afterGroup">
                            <p:stCondLst>
                              <p:cond delay="900"/>
                            </p:stCondLst>
                            <p:childTnLst>
                              <p:par>
                                <p:cTn id="27" presetID="2" presetClass="entr" presetSubtype="8" fill="hold" grpId="0" nodeType="afterEffect">
                                  <p:stCondLst>
                                    <p:cond delay="2000"/>
                                  </p:stCondLst>
                                  <p:childTnLst>
                                    <p:set>
                                      <p:cBhvr>
                                        <p:cTn id="28" dur="1" fill="hold">
                                          <p:stCondLst>
                                            <p:cond delay="0"/>
                                          </p:stCondLst>
                                        </p:cTn>
                                        <p:tgtEl>
                                          <p:spTgt spid="61446"/>
                                        </p:tgtEl>
                                        <p:attrNameLst>
                                          <p:attrName>style.visibility</p:attrName>
                                        </p:attrNameLst>
                                      </p:cBhvr>
                                      <p:to>
                                        <p:strVal val="visible"/>
                                      </p:to>
                                    </p:set>
                                    <p:anim calcmode="lin" valueType="num">
                                      <p:cBhvr additive="base">
                                        <p:cTn id="29" dur="500" fill="hold"/>
                                        <p:tgtEl>
                                          <p:spTgt spid="61446"/>
                                        </p:tgtEl>
                                        <p:attrNameLst>
                                          <p:attrName>ppt_x</p:attrName>
                                        </p:attrNameLst>
                                      </p:cBhvr>
                                      <p:tavLst>
                                        <p:tav tm="0">
                                          <p:val>
                                            <p:strVal val="0-#ppt_w/2"/>
                                          </p:val>
                                        </p:tav>
                                        <p:tav tm="100000">
                                          <p:val>
                                            <p:strVal val="#ppt_x"/>
                                          </p:val>
                                        </p:tav>
                                      </p:tavLst>
                                    </p:anim>
                                    <p:anim calcmode="lin" valueType="num">
                                      <p:cBhvr additive="base">
                                        <p:cTn id="30" dur="500" fill="hold"/>
                                        <p:tgtEl>
                                          <p:spTgt spid="614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WHOOSH.WAV"/>
                                        </p:tgtEl>
                                      </p:cMediaNode>
                                    </p:audio>
                                  </p:subTnLst>
                                </p:cTn>
                              </p:par>
                            </p:childTnLst>
                          </p:cTn>
                        </p:par>
                        <p:par>
                          <p:cTn id="31" fill="hold" nodeType="afterGroup">
                            <p:stCondLst>
                              <p:cond delay="3400"/>
                            </p:stCondLst>
                            <p:childTnLst>
                              <p:par>
                                <p:cTn id="32" presetID="4" presetClass="entr" presetSubtype="32" fill="hold" grpId="0" nodeType="afterEffect">
                                  <p:stCondLst>
                                    <p:cond delay="2000"/>
                                  </p:stCondLst>
                                  <p:childTnLst>
                                    <p:set>
                                      <p:cBhvr>
                                        <p:cTn id="33" dur="1" fill="hold">
                                          <p:stCondLst>
                                            <p:cond delay="0"/>
                                          </p:stCondLst>
                                        </p:cTn>
                                        <p:tgtEl>
                                          <p:spTgt spid="61447"/>
                                        </p:tgtEl>
                                        <p:attrNameLst>
                                          <p:attrName>style.visibility</p:attrName>
                                        </p:attrNameLst>
                                      </p:cBhvr>
                                      <p:to>
                                        <p:strVal val="visible"/>
                                      </p:to>
                                    </p:set>
                                    <p:animEffect transition="in" filter="box(out)">
                                      <p:cBhvr>
                                        <p:cTn id="34" dur="500"/>
                                        <p:tgtEl>
                                          <p:spTgt spid="61447"/>
                                        </p:tgtEl>
                                      </p:cBhvr>
                                    </p:animEffect>
                                  </p:childTnLst>
                                  <p:subTnLst>
                                    <p:audio>
                                      <p:cMediaNode>
                                        <p:cTn display="0" masterRel="sameClick">
                                          <p:stCondLst>
                                            <p:cond evt="begin" delay="0">
                                              <p:tn val="32"/>
                                            </p:cond>
                                          </p:stCondLst>
                                          <p:endCondLst>
                                            <p:cond evt="onStopAudio" delay="0">
                                              <p:tgtEl>
                                                <p:sldTgt/>
                                              </p:tgtEl>
                                            </p:cond>
                                          </p:endCondLst>
                                        </p:cTn>
                                        <p:tgtEl>
                                          <p:sndTgt r:embed="rId4" name="camera.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iterate type="lt">
                                    <p:tmPct val="100000"/>
                                  </p:iterate>
                                  <p:childTnLst>
                                    <p:set>
                                      <p:cBhvr>
                                        <p:cTn id="38" dur="1" fill="hold">
                                          <p:stCondLst>
                                            <p:cond delay="0"/>
                                          </p:stCondLst>
                                        </p:cTn>
                                        <p:tgtEl>
                                          <p:spTgt spid="61456">
                                            <p:txEl>
                                              <p:pRg st="0" end="0"/>
                                            </p:txEl>
                                          </p:spTgt>
                                        </p:tgtEl>
                                        <p:attrNameLst>
                                          <p:attrName>style.visibility</p:attrName>
                                        </p:attrNameLst>
                                      </p:cBhvr>
                                      <p:to>
                                        <p:strVal val="visible"/>
                                      </p:to>
                                    </p:set>
                                    <p:animEffect transition="in" filter="wipe(up)">
                                      <p:cBhvr>
                                        <p:cTn id="39" dur="75"/>
                                        <p:tgtEl>
                                          <p:spTgt spid="61456">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TYPE.WAV"/>
                                        </p:tgtEl>
                                      </p:cMediaNode>
                                    </p:audio>
                                  </p:subTnLst>
                                </p:cTn>
                              </p:par>
                            </p:childTnLst>
                          </p:cTn>
                        </p:par>
                        <p:par>
                          <p:cTn id="40" fill="hold" nodeType="afterGroup">
                            <p:stCondLst>
                              <p:cond delay="1275"/>
                            </p:stCondLst>
                            <p:childTnLst>
                              <p:par>
                                <p:cTn id="41" presetID="22" presetClass="entr" presetSubtype="1" fill="hold" grpId="0" nodeType="afterEffect">
                                  <p:stCondLst>
                                    <p:cond delay="0"/>
                                  </p:stCondLst>
                                  <p:iterate type="lt">
                                    <p:tmPct val="100000"/>
                                  </p:iterate>
                                  <p:childTnLst>
                                    <p:set>
                                      <p:cBhvr>
                                        <p:cTn id="42" dur="1" fill="hold">
                                          <p:stCondLst>
                                            <p:cond delay="0"/>
                                          </p:stCondLst>
                                        </p:cTn>
                                        <p:tgtEl>
                                          <p:spTgt spid="61457">
                                            <p:txEl>
                                              <p:pRg st="0" end="0"/>
                                            </p:txEl>
                                          </p:spTgt>
                                        </p:tgtEl>
                                        <p:attrNameLst>
                                          <p:attrName>style.visibility</p:attrName>
                                        </p:attrNameLst>
                                      </p:cBhvr>
                                      <p:to>
                                        <p:strVal val="visible"/>
                                      </p:to>
                                    </p:set>
                                    <p:animEffect transition="in" filter="wipe(up)">
                                      <p:cBhvr>
                                        <p:cTn id="43" dur="75"/>
                                        <p:tgtEl>
                                          <p:spTgt spid="61457">
                                            <p:txEl>
                                              <p:pRg st="0" end="0"/>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3" name="TYPE.WAV"/>
                                        </p:tgtEl>
                                      </p:cMediaNode>
                                    </p:audio>
                                  </p:subTnLst>
                                </p:cTn>
                              </p:par>
                            </p:childTnLst>
                          </p:cTn>
                        </p:par>
                        <p:par>
                          <p:cTn id="44" fill="hold" nodeType="afterGroup">
                            <p:stCondLst>
                              <p:cond delay="2625"/>
                            </p:stCondLst>
                            <p:childTnLst>
                              <p:par>
                                <p:cTn id="45" presetID="2" presetClass="entr" presetSubtype="8" fill="hold" grpId="0" nodeType="afterEffect">
                                  <p:stCondLst>
                                    <p:cond delay="0"/>
                                  </p:stCondLst>
                                  <p:childTnLst>
                                    <p:set>
                                      <p:cBhvr>
                                        <p:cTn id="46" dur="1" fill="hold">
                                          <p:stCondLst>
                                            <p:cond delay="0"/>
                                          </p:stCondLst>
                                        </p:cTn>
                                        <p:tgtEl>
                                          <p:spTgt spid="61448"/>
                                        </p:tgtEl>
                                        <p:attrNameLst>
                                          <p:attrName>style.visibility</p:attrName>
                                        </p:attrNameLst>
                                      </p:cBhvr>
                                      <p:to>
                                        <p:strVal val="visible"/>
                                      </p:to>
                                    </p:set>
                                    <p:anim calcmode="lin" valueType="num">
                                      <p:cBhvr additive="base">
                                        <p:cTn id="47" dur="500" fill="hold"/>
                                        <p:tgtEl>
                                          <p:spTgt spid="61448"/>
                                        </p:tgtEl>
                                        <p:attrNameLst>
                                          <p:attrName>ppt_x</p:attrName>
                                        </p:attrNameLst>
                                      </p:cBhvr>
                                      <p:tavLst>
                                        <p:tav tm="0">
                                          <p:val>
                                            <p:strVal val="0-#ppt_w/2"/>
                                          </p:val>
                                        </p:tav>
                                        <p:tav tm="100000">
                                          <p:val>
                                            <p:strVal val="#ppt_x"/>
                                          </p:val>
                                        </p:tav>
                                      </p:tavLst>
                                    </p:anim>
                                    <p:anim calcmode="lin" valueType="num">
                                      <p:cBhvr additive="base">
                                        <p:cTn id="48" dur="500" fill="hold"/>
                                        <p:tgtEl>
                                          <p:spTgt spid="6144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WHOOSH.WAV"/>
                                        </p:tgtEl>
                                      </p:cMediaNode>
                                    </p:audio>
                                  </p:subTnLst>
                                </p:cTn>
                              </p:par>
                            </p:childTnLst>
                          </p:cTn>
                        </p:par>
                        <p:par>
                          <p:cTn id="49" fill="hold" nodeType="afterGroup">
                            <p:stCondLst>
                              <p:cond delay="3125"/>
                            </p:stCondLst>
                            <p:childTnLst>
                              <p:par>
                                <p:cTn id="50" presetID="4" presetClass="entr" presetSubtype="32" fill="hold" grpId="0" nodeType="afterEffect">
                                  <p:stCondLst>
                                    <p:cond delay="0"/>
                                  </p:stCondLst>
                                  <p:childTnLst>
                                    <p:set>
                                      <p:cBhvr>
                                        <p:cTn id="51" dur="1" fill="hold">
                                          <p:stCondLst>
                                            <p:cond delay="0"/>
                                          </p:stCondLst>
                                        </p:cTn>
                                        <p:tgtEl>
                                          <p:spTgt spid="61449"/>
                                        </p:tgtEl>
                                        <p:attrNameLst>
                                          <p:attrName>style.visibility</p:attrName>
                                        </p:attrNameLst>
                                      </p:cBhvr>
                                      <p:to>
                                        <p:strVal val="visible"/>
                                      </p:to>
                                    </p:set>
                                    <p:animEffect transition="in" filter="box(out)">
                                      <p:cBhvr>
                                        <p:cTn id="52" dur="500"/>
                                        <p:tgtEl>
                                          <p:spTgt spid="61449"/>
                                        </p:tgtEl>
                                      </p:cBhvr>
                                    </p:animEffect>
                                  </p:childTnLst>
                                  <p:subTnLst>
                                    <p:audio>
                                      <p:cMediaNode>
                                        <p:cTn display="0" masterRel="sameClick">
                                          <p:stCondLst>
                                            <p:cond evt="begin" delay="0">
                                              <p:tn val="50"/>
                                            </p:cond>
                                          </p:stCondLst>
                                          <p:endCondLst>
                                            <p:cond evt="onStopAudio" delay="0">
                                              <p:tgtEl>
                                                <p:sldTgt/>
                                              </p:tgtEl>
                                            </p:cond>
                                          </p:endCondLst>
                                        </p:cTn>
                                        <p:tgtEl>
                                          <p:sndTgt r:embed="rId4" name="camera.wav"/>
                                        </p:tgtEl>
                                      </p:cMediaNode>
                                    </p:audio>
                                  </p:subTnLst>
                                </p:cTn>
                              </p:par>
                            </p:childTnLst>
                          </p:cTn>
                        </p:par>
                        <p:par>
                          <p:cTn id="53" fill="hold" nodeType="afterGroup">
                            <p:stCondLst>
                              <p:cond delay="3625"/>
                            </p:stCondLst>
                            <p:childTnLst>
                              <p:par>
                                <p:cTn id="54" presetID="2" presetClass="entr" presetSubtype="8" fill="hold" grpId="0" nodeType="afterEffect">
                                  <p:stCondLst>
                                    <p:cond delay="0"/>
                                  </p:stCondLst>
                                  <p:childTnLst>
                                    <p:set>
                                      <p:cBhvr>
                                        <p:cTn id="55" dur="1" fill="hold">
                                          <p:stCondLst>
                                            <p:cond delay="0"/>
                                          </p:stCondLst>
                                        </p:cTn>
                                        <p:tgtEl>
                                          <p:spTgt spid="61450"/>
                                        </p:tgtEl>
                                        <p:attrNameLst>
                                          <p:attrName>style.visibility</p:attrName>
                                        </p:attrNameLst>
                                      </p:cBhvr>
                                      <p:to>
                                        <p:strVal val="visible"/>
                                      </p:to>
                                    </p:set>
                                    <p:anim calcmode="lin" valueType="num">
                                      <p:cBhvr additive="base">
                                        <p:cTn id="56" dur="500" fill="hold"/>
                                        <p:tgtEl>
                                          <p:spTgt spid="61450"/>
                                        </p:tgtEl>
                                        <p:attrNameLst>
                                          <p:attrName>ppt_x</p:attrName>
                                        </p:attrNameLst>
                                      </p:cBhvr>
                                      <p:tavLst>
                                        <p:tav tm="0">
                                          <p:val>
                                            <p:strVal val="0-#ppt_w/2"/>
                                          </p:val>
                                        </p:tav>
                                        <p:tav tm="100000">
                                          <p:val>
                                            <p:strVal val="#ppt_x"/>
                                          </p:val>
                                        </p:tav>
                                      </p:tavLst>
                                    </p:anim>
                                    <p:anim calcmode="lin" valueType="num">
                                      <p:cBhvr additive="base">
                                        <p:cTn id="57" dur="500" fill="hold"/>
                                        <p:tgtEl>
                                          <p:spTgt spid="614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5" name="WHOOSH.WAV"/>
                                        </p:tgtEl>
                                      </p:cMediaNode>
                                    </p:audio>
                                  </p:subTnLst>
                                </p:cTn>
                              </p:par>
                            </p:childTnLst>
                          </p:cTn>
                        </p:par>
                        <p:par>
                          <p:cTn id="58" fill="hold" nodeType="afterGroup">
                            <p:stCondLst>
                              <p:cond delay="4125"/>
                            </p:stCondLst>
                            <p:childTnLst>
                              <p:par>
                                <p:cTn id="59" presetID="4" presetClass="entr" presetSubtype="32" fill="hold" grpId="0" nodeType="afterEffect">
                                  <p:stCondLst>
                                    <p:cond delay="2000"/>
                                  </p:stCondLst>
                                  <p:childTnLst>
                                    <p:set>
                                      <p:cBhvr>
                                        <p:cTn id="60" dur="1" fill="hold">
                                          <p:stCondLst>
                                            <p:cond delay="0"/>
                                          </p:stCondLst>
                                        </p:cTn>
                                        <p:tgtEl>
                                          <p:spTgt spid="61451"/>
                                        </p:tgtEl>
                                        <p:attrNameLst>
                                          <p:attrName>style.visibility</p:attrName>
                                        </p:attrNameLst>
                                      </p:cBhvr>
                                      <p:to>
                                        <p:strVal val="visible"/>
                                      </p:to>
                                    </p:set>
                                    <p:animEffect transition="in" filter="box(out)">
                                      <p:cBhvr>
                                        <p:cTn id="61" dur="500"/>
                                        <p:tgtEl>
                                          <p:spTgt spid="61451"/>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iterate type="lt">
                                    <p:tmPct val="100000"/>
                                  </p:iterate>
                                  <p:childTnLst>
                                    <p:set>
                                      <p:cBhvr>
                                        <p:cTn id="65" dur="1" fill="hold">
                                          <p:stCondLst>
                                            <p:cond delay="0"/>
                                          </p:stCondLst>
                                        </p:cTn>
                                        <p:tgtEl>
                                          <p:spTgt spid="61458">
                                            <p:txEl>
                                              <p:pRg st="0" end="0"/>
                                            </p:txEl>
                                          </p:spTgt>
                                        </p:tgtEl>
                                        <p:attrNameLst>
                                          <p:attrName>style.visibility</p:attrName>
                                        </p:attrNameLst>
                                      </p:cBhvr>
                                      <p:to>
                                        <p:strVal val="visible"/>
                                      </p:to>
                                    </p:set>
                                    <p:animEffect transition="in" filter="wipe(up)">
                                      <p:cBhvr>
                                        <p:cTn id="66" dur="75"/>
                                        <p:tgtEl>
                                          <p:spTgt spid="61458">
                                            <p:txEl>
                                              <p:pRg st="0" end="0"/>
                                            </p:txEl>
                                          </p:spTgt>
                                        </p:tgtEl>
                                      </p:cBhvr>
                                    </p:animEffect>
                                  </p:childTnLst>
                                  <p:subTnLst>
                                    <p:audio>
                                      <p:cMediaNode>
                                        <p:cTn display="0" masterRel="sameClick">
                                          <p:stCondLst>
                                            <p:cond evt="begin" delay="0">
                                              <p:tn val="64"/>
                                            </p:cond>
                                          </p:stCondLst>
                                          <p:endCondLst>
                                            <p:cond evt="onStopAudio" delay="0">
                                              <p:tgtEl>
                                                <p:sldTgt/>
                                              </p:tgtEl>
                                            </p:cond>
                                          </p:endCondLst>
                                        </p:cTn>
                                        <p:tgtEl>
                                          <p:sndTgt r:embed="rId3" name="TYPE.WAV"/>
                                        </p:tgtEl>
                                      </p:cMediaNode>
                                    </p:audio>
                                  </p:subTnLst>
                                </p:cTn>
                              </p:par>
                            </p:childTnLst>
                          </p:cTn>
                        </p:par>
                        <p:par>
                          <p:cTn id="67" fill="hold" nodeType="afterGroup">
                            <p:stCondLst>
                              <p:cond delay="1950"/>
                            </p:stCondLst>
                            <p:childTnLst>
                              <p:par>
                                <p:cTn id="68" presetID="4" presetClass="entr" presetSubtype="32" fill="hold" grpId="0" nodeType="afterEffect">
                                  <p:stCondLst>
                                    <p:cond delay="2000"/>
                                  </p:stCondLst>
                                  <p:childTnLst>
                                    <p:set>
                                      <p:cBhvr>
                                        <p:cTn id="69" dur="1" fill="hold">
                                          <p:stCondLst>
                                            <p:cond delay="0"/>
                                          </p:stCondLst>
                                        </p:cTn>
                                        <p:tgtEl>
                                          <p:spTgt spid="61452"/>
                                        </p:tgtEl>
                                        <p:attrNameLst>
                                          <p:attrName>style.visibility</p:attrName>
                                        </p:attrNameLst>
                                      </p:cBhvr>
                                      <p:to>
                                        <p:strVal val="visible"/>
                                      </p:to>
                                    </p:set>
                                    <p:animEffect transition="in" filter="box(out)">
                                      <p:cBhvr>
                                        <p:cTn id="70" dur="500"/>
                                        <p:tgtEl>
                                          <p:spTgt spid="61452"/>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4450"/>
                            </p:stCondLst>
                            <p:childTnLst>
                              <p:par>
                                <p:cTn id="72" presetID="22" presetClass="entr" presetSubtype="1" fill="hold" grpId="0" nodeType="afterEffect">
                                  <p:stCondLst>
                                    <p:cond delay="2000"/>
                                  </p:stCondLst>
                                  <p:iterate type="lt">
                                    <p:tmPct val="100000"/>
                                  </p:iterate>
                                  <p:childTnLst>
                                    <p:set>
                                      <p:cBhvr>
                                        <p:cTn id="73" dur="1" fill="hold">
                                          <p:stCondLst>
                                            <p:cond delay="0"/>
                                          </p:stCondLst>
                                        </p:cTn>
                                        <p:tgtEl>
                                          <p:spTgt spid="61460">
                                            <p:txEl>
                                              <p:pRg st="0" end="0"/>
                                            </p:txEl>
                                          </p:spTgt>
                                        </p:tgtEl>
                                        <p:attrNameLst>
                                          <p:attrName>style.visibility</p:attrName>
                                        </p:attrNameLst>
                                      </p:cBhvr>
                                      <p:to>
                                        <p:strVal val="visible"/>
                                      </p:to>
                                    </p:set>
                                    <p:animEffect transition="in" filter="wipe(up)">
                                      <p:cBhvr>
                                        <p:cTn id="74" dur="75"/>
                                        <p:tgtEl>
                                          <p:spTgt spid="61460">
                                            <p:txEl>
                                              <p:pRg st="0" end="0"/>
                                            </p:txEl>
                                          </p:spTgt>
                                        </p:tgtEl>
                                      </p:cBhvr>
                                    </p:animEffect>
                                  </p:childTnLst>
                                  <p:subTnLst>
                                    <p:audio>
                                      <p:cMediaNode>
                                        <p:cTn display="0" masterRel="sameClick">
                                          <p:stCondLst>
                                            <p:cond evt="begin" delay="0">
                                              <p:tn val="72"/>
                                            </p:cond>
                                          </p:stCondLst>
                                          <p:endCondLst>
                                            <p:cond evt="onStopAudio" delay="0">
                                              <p:tgtEl>
                                                <p:sldTgt/>
                                              </p:tgtEl>
                                            </p:cond>
                                          </p:endCondLst>
                                        </p:cTn>
                                        <p:tgtEl>
                                          <p:sndTgt r:embed="rId3" name="TYPE.WAV"/>
                                        </p:tgtEl>
                                      </p:cMediaNode>
                                    </p:audio>
                                  </p:subTnLst>
                                </p:cTn>
                              </p:par>
                            </p:childTnLst>
                          </p:cTn>
                        </p:par>
                        <p:par>
                          <p:cTn id="75" fill="hold" nodeType="afterGroup">
                            <p:stCondLst>
                              <p:cond delay="7275"/>
                            </p:stCondLst>
                            <p:childTnLst>
                              <p:par>
                                <p:cTn id="76" presetID="4" presetClass="entr" presetSubtype="32" fill="hold" grpId="0" nodeType="afterEffect">
                                  <p:stCondLst>
                                    <p:cond delay="2000"/>
                                  </p:stCondLst>
                                  <p:childTnLst>
                                    <p:set>
                                      <p:cBhvr>
                                        <p:cTn id="77" dur="1" fill="hold">
                                          <p:stCondLst>
                                            <p:cond delay="0"/>
                                          </p:stCondLst>
                                        </p:cTn>
                                        <p:tgtEl>
                                          <p:spTgt spid="61459"/>
                                        </p:tgtEl>
                                        <p:attrNameLst>
                                          <p:attrName>style.visibility</p:attrName>
                                        </p:attrNameLst>
                                      </p:cBhvr>
                                      <p:to>
                                        <p:strVal val="visible"/>
                                      </p:to>
                                    </p:set>
                                    <p:animEffect transition="in" filter="box(out)">
                                      <p:cBhvr>
                                        <p:cTn id="78" dur="500"/>
                                        <p:tgtEl>
                                          <p:spTgt spid="61459"/>
                                        </p:tgtEl>
                                      </p:cBhvr>
                                    </p:animEffect>
                                  </p:childTnLst>
                                  <p:subTnLst>
                                    <p:audio>
                                      <p:cMediaNode>
                                        <p:cTn display="0" masterRel="sameClick">
                                          <p:stCondLst>
                                            <p:cond evt="begin" delay="0">
                                              <p:tn val="76"/>
                                            </p:cond>
                                          </p:stCondLst>
                                          <p:endCondLst>
                                            <p:cond evt="onStopAudio" delay="0">
                                              <p:tgtEl>
                                                <p:sldTgt/>
                                              </p:tgtEl>
                                            </p:cond>
                                          </p:endCondLst>
                                        </p:cTn>
                                        <p:tgtEl>
                                          <p:sndTgt r:embed="rId4" name="camera.wav"/>
                                        </p:tgtEl>
                                      </p:cMediaNode>
                                    </p:audio>
                                  </p:subTnLst>
                                </p:cTn>
                              </p:par>
                            </p:childTnLst>
                          </p:cTn>
                        </p:par>
                        <p:par>
                          <p:cTn id="79" fill="hold" nodeType="afterGroup">
                            <p:stCondLst>
                              <p:cond delay="9775"/>
                            </p:stCondLst>
                            <p:childTnLst>
                              <p:par>
                                <p:cTn id="80" presetID="4" presetClass="entr" presetSubtype="32" fill="hold" grpId="0" nodeType="afterEffect">
                                  <p:stCondLst>
                                    <p:cond delay="2000"/>
                                  </p:stCondLst>
                                  <p:childTnLst>
                                    <p:set>
                                      <p:cBhvr>
                                        <p:cTn id="81" dur="1" fill="hold">
                                          <p:stCondLst>
                                            <p:cond delay="0"/>
                                          </p:stCondLst>
                                        </p:cTn>
                                        <p:tgtEl>
                                          <p:spTgt spid="61461"/>
                                        </p:tgtEl>
                                        <p:attrNameLst>
                                          <p:attrName>style.visibility</p:attrName>
                                        </p:attrNameLst>
                                      </p:cBhvr>
                                      <p:to>
                                        <p:strVal val="visible"/>
                                      </p:to>
                                    </p:set>
                                    <p:animEffect transition="in" filter="box(out)">
                                      <p:cBhvr>
                                        <p:cTn id="82" dur="500"/>
                                        <p:tgtEl>
                                          <p:spTgt spid="61461"/>
                                        </p:tgtEl>
                                      </p:cBhvr>
                                    </p:animEffect>
                                  </p:childTnLst>
                                  <p:subTnLst>
                                    <p:audio>
                                      <p:cMediaNode>
                                        <p:cTn display="0" masterRel="sameClick">
                                          <p:stCondLst>
                                            <p:cond evt="begin" delay="0">
                                              <p:tn val="80"/>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autoUpdateAnimBg="0"/>
      <p:bldP spid="61445" grpId="0" animBg="1" autoUpdateAnimBg="0"/>
      <p:bldP spid="61446" grpId="0" animBg="1"/>
      <p:bldP spid="61447" grpId="0" animBg="1" autoUpdateAnimBg="0"/>
      <p:bldP spid="61448" grpId="0" animBg="1"/>
      <p:bldP spid="61449" grpId="0" animBg="1"/>
      <p:bldP spid="61450" grpId="0" animBg="1"/>
      <p:bldP spid="61451" grpId="0" animBg="1" autoUpdateAnimBg="0"/>
      <p:bldP spid="61452" grpId="0" animBg="1" autoUpdateAnimBg="0"/>
      <p:bldP spid="61453" grpId="0" build="p" autoUpdateAnimBg="0"/>
      <p:bldP spid="61454" grpId="0" build="p" autoUpdateAnimBg="0"/>
      <p:bldP spid="61455" grpId="0" build="p" autoUpdateAnimBg="0"/>
      <p:bldP spid="61456" grpId="0" build="p" autoUpdateAnimBg="0"/>
      <p:bldP spid="61457" grpId="0" build="p" autoUpdateAnimBg="0" advAuto="0"/>
      <p:bldP spid="61458" grpId="0" build="p" autoUpdateAnimBg="0"/>
      <p:bldP spid="61459" grpId="0" animBg="1"/>
      <p:bldP spid="61460" grpId="0" build="p" autoUpdateAnimBg="0" advAuto="2000"/>
      <p:bldP spid="61461"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1600200"/>
            <a:ext cx="43529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9461" name="AutoShape 5"/>
          <p:cNvSpPr>
            <a:spLocks noChangeArrowheads="1"/>
          </p:cNvSpPr>
          <p:nvPr/>
        </p:nvSpPr>
        <p:spPr bwMode="auto">
          <a:xfrm>
            <a:off x="5715000" y="1828800"/>
            <a:ext cx="228600" cy="609600"/>
          </a:xfrm>
          <a:prstGeom prst="upArrow">
            <a:avLst>
              <a:gd name="adj1" fmla="val 50000"/>
              <a:gd name="adj2" fmla="val 66667"/>
            </a:avLst>
          </a:prstGeom>
          <a:solidFill>
            <a:schemeClr val="bg1"/>
          </a:solidFill>
          <a:ln w="12700">
            <a:solidFill>
              <a:schemeClr val="tx1"/>
            </a:solidFill>
            <a:miter lim="800000"/>
            <a:headEnd type="none" w="sm" len="sm"/>
            <a:tailEnd type="none" w="sm" len="sm"/>
          </a:ln>
        </p:spPr>
        <p:txBody>
          <a:bodyPr wrap="none" anchor="ctr"/>
          <a:lstStyle/>
          <a:p>
            <a:endParaRPr lang="en-US"/>
          </a:p>
        </p:txBody>
      </p:sp>
      <p:sp>
        <p:nvSpPr>
          <p:cNvPr id="19462" name="Text Box 6"/>
          <p:cNvSpPr txBox="1">
            <a:spLocks noChangeArrowheads="1"/>
          </p:cNvSpPr>
          <p:nvPr/>
        </p:nvSpPr>
        <p:spPr bwMode="auto">
          <a:xfrm>
            <a:off x="6705600" y="1828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solidFill>
                  <a:schemeClr val="bg1"/>
                </a:solidFill>
              </a:rPr>
              <a:t>Peak Power</a:t>
            </a:r>
          </a:p>
        </p:txBody>
      </p:sp>
      <p:sp>
        <p:nvSpPr>
          <p:cNvPr id="19463" name="Line 7"/>
          <p:cNvSpPr>
            <a:spLocks noChangeShapeType="1"/>
          </p:cNvSpPr>
          <p:nvPr/>
        </p:nvSpPr>
        <p:spPr bwMode="auto">
          <a:xfrm>
            <a:off x="5791200" y="1752600"/>
            <a:ext cx="0" cy="2590800"/>
          </a:xfrm>
          <a:prstGeom prst="line">
            <a:avLst/>
          </a:prstGeom>
          <a:noFill/>
          <a:ln w="12700" cap="rnd">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464" name="AutoShape 8"/>
          <p:cNvSpPr>
            <a:spLocks noChangeArrowheads="1"/>
          </p:cNvSpPr>
          <p:nvPr/>
        </p:nvSpPr>
        <p:spPr bwMode="auto">
          <a:xfrm>
            <a:off x="4953000" y="4267200"/>
            <a:ext cx="685800" cy="152400"/>
          </a:xfrm>
          <a:prstGeom prst="leftArrow">
            <a:avLst>
              <a:gd name="adj1" fmla="val 50000"/>
              <a:gd name="adj2" fmla="val 112500"/>
            </a:avLst>
          </a:prstGeom>
          <a:solidFill>
            <a:schemeClr val="accent1"/>
          </a:solidFill>
          <a:ln w="12700">
            <a:solidFill>
              <a:schemeClr val="bg1"/>
            </a:solidFill>
            <a:miter lim="800000"/>
            <a:headEnd type="none" w="sm" len="sm"/>
            <a:tailEnd type="none" w="sm" len="sm"/>
          </a:ln>
        </p:spPr>
        <p:txBody>
          <a:bodyPr wrap="none" anchor="ctr"/>
          <a:lstStyle/>
          <a:p>
            <a:endParaRPr lang="en-US"/>
          </a:p>
        </p:txBody>
      </p:sp>
      <p:sp>
        <p:nvSpPr>
          <p:cNvPr id="19465" name="Text Box 9"/>
          <p:cNvSpPr txBox="1">
            <a:spLocks noChangeArrowheads="1"/>
          </p:cNvSpPr>
          <p:nvPr/>
        </p:nvSpPr>
        <p:spPr bwMode="auto">
          <a:xfrm>
            <a:off x="6400800" y="4114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solidFill>
                  <a:schemeClr val="bg1"/>
                </a:solidFill>
              </a:rPr>
              <a:t>Load at Pp</a:t>
            </a:r>
          </a:p>
        </p:txBody>
      </p:sp>
      <p:sp>
        <p:nvSpPr>
          <p:cNvPr id="19466" name="Text Box 10"/>
          <p:cNvSpPr txBox="1">
            <a:spLocks noChangeArrowheads="1"/>
          </p:cNvSpPr>
          <p:nvPr/>
        </p:nvSpPr>
        <p:spPr bwMode="auto">
          <a:xfrm>
            <a:off x="7162800" y="2819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solidFill>
                  <a:schemeClr val="bg1"/>
                </a:solidFill>
              </a:rPr>
              <a:t>a/F</a:t>
            </a:r>
            <a:r>
              <a:rPr lang="en-US" b="1" baseline="-25000">
                <a:solidFill>
                  <a:schemeClr val="bg1"/>
                </a:solidFill>
              </a:rPr>
              <a:t>0</a:t>
            </a:r>
            <a:endParaRPr lang="en-US" b="1">
              <a:solidFill>
                <a:schemeClr val="bg1"/>
              </a:solidFill>
            </a:endParaRPr>
          </a:p>
        </p:txBody>
      </p:sp>
      <p:sp>
        <p:nvSpPr>
          <p:cNvPr id="10" name="Szövegdoboz 9"/>
          <p:cNvSpPr txBox="1"/>
          <p:nvPr/>
        </p:nvSpPr>
        <p:spPr>
          <a:xfrm>
            <a:off x="611560" y="548679"/>
            <a:ext cx="4022448" cy="584775"/>
          </a:xfrm>
          <a:prstGeom prst="rect">
            <a:avLst/>
          </a:prstGeom>
          <a:solidFill>
            <a:srgbClr val="FFC000"/>
          </a:solidFill>
        </p:spPr>
        <p:txBody>
          <a:bodyPr wrap="none" rtlCol="0">
            <a:spAutoFit/>
          </a:bodyPr>
          <a:lstStyle/>
          <a:p>
            <a:r>
              <a:rPr lang="hu-HU" sz="3200" dirty="0" smtClean="0"/>
              <a:t>Maximális teljesítmény</a:t>
            </a:r>
            <a:endParaRPr lang="en-US" sz="3200" dirty="0"/>
          </a:p>
        </p:txBody>
      </p:sp>
      <p:sp>
        <p:nvSpPr>
          <p:cNvPr id="2" name="Szövegdoboz 1"/>
          <p:cNvSpPr txBox="1"/>
          <p:nvPr/>
        </p:nvSpPr>
        <p:spPr>
          <a:xfrm>
            <a:off x="2915816" y="4188767"/>
            <a:ext cx="1369286" cy="461665"/>
          </a:xfrm>
          <a:prstGeom prst="rect">
            <a:avLst/>
          </a:prstGeom>
          <a:noFill/>
        </p:spPr>
        <p:txBody>
          <a:bodyPr wrap="none" rtlCol="0">
            <a:spAutoFit/>
          </a:bodyPr>
          <a:lstStyle/>
          <a:p>
            <a:r>
              <a:rPr lang="hu-HU" sz="2400" b="1" dirty="0" smtClean="0">
                <a:solidFill>
                  <a:srgbClr val="00B050"/>
                </a:solidFill>
              </a:rPr>
              <a:t>0.3-0.4 F</a:t>
            </a:r>
            <a:r>
              <a:rPr lang="hu-HU" sz="2400" b="1" baseline="-25000" dirty="0" smtClean="0">
                <a:solidFill>
                  <a:srgbClr val="00B050"/>
                </a:solidFill>
              </a:rPr>
              <a:t>0</a:t>
            </a:r>
            <a:endParaRPr lang="en-US" sz="2400" b="1" baseline="-25000" dirty="0">
              <a:solidFill>
                <a:srgbClr val="00B050"/>
              </a:solidFill>
            </a:endParaRPr>
          </a:p>
        </p:txBody>
      </p:sp>
    </p:spTree>
    <p:extLst>
      <p:ext uri="{BB962C8B-B14F-4D97-AF65-F5344CB8AC3E}">
        <p14:creationId xmlns:p14="http://schemas.microsoft.com/office/powerpoint/2010/main" val="456014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2000"/>
                                  </p:stCondLst>
                                  <p:childTnLst>
                                    <p:set>
                                      <p:cBhvr>
                                        <p:cTn id="6" dur="1" fill="hold">
                                          <p:stCondLst>
                                            <p:cond delay="0"/>
                                          </p:stCondLst>
                                        </p:cTn>
                                        <p:tgtEl>
                                          <p:spTgt spid="19460"/>
                                        </p:tgtEl>
                                        <p:attrNameLst>
                                          <p:attrName>style.visibility</p:attrName>
                                        </p:attrNameLst>
                                      </p:cBhvr>
                                      <p:to>
                                        <p:strVal val="visible"/>
                                      </p:to>
                                    </p:set>
                                    <p:animEffect transition="in" filter="box(out)">
                                      <p:cBhvr>
                                        <p:cTn id="7" dur="500"/>
                                        <p:tgtEl>
                                          <p:spTgt spid="1946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463"/>
                                        </p:tgtEl>
                                        <p:attrNameLst>
                                          <p:attrName>style.visibility</p:attrName>
                                        </p:attrNameLst>
                                      </p:cBhvr>
                                      <p:to>
                                        <p:strVal val="visible"/>
                                      </p:to>
                                    </p:set>
                                    <p:anim calcmode="lin" valueType="num">
                                      <p:cBhvr additive="base">
                                        <p:cTn id="12" dur="500" fill="hold"/>
                                        <p:tgtEl>
                                          <p:spTgt spid="19463"/>
                                        </p:tgtEl>
                                        <p:attrNameLst>
                                          <p:attrName>ppt_x</p:attrName>
                                        </p:attrNameLst>
                                      </p:cBhvr>
                                      <p:tavLst>
                                        <p:tav tm="0">
                                          <p:val>
                                            <p:strVal val="#ppt_x"/>
                                          </p:val>
                                        </p:tav>
                                        <p:tav tm="100000">
                                          <p:val>
                                            <p:strVal val="#ppt_x"/>
                                          </p:val>
                                        </p:tav>
                                      </p:tavLst>
                                    </p:anim>
                                    <p:anim calcmode="lin" valueType="num">
                                      <p:cBhvr additive="base">
                                        <p:cTn id="13"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nodeType="after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461"/>
                                        </p:tgtEl>
                                        <p:attrNameLst>
                                          <p:attrName>style.visibility</p:attrName>
                                        </p:attrNameLst>
                                      </p:cBhvr>
                                      <p:to>
                                        <p:strVal val="visible"/>
                                      </p:to>
                                    </p:set>
                                    <p:anim calcmode="lin" valueType="num">
                                      <p:cBhvr additive="base">
                                        <p:cTn id="18" dur="500" fill="hold"/>
                                        <p:tgtEl>
                                          <p:spTgt spid="19461"/>
                                        </p:tgtEl>
                                        <p:attrNameLst>
                                          <p:attrName>ppt_x</p:attrName>
                                        </p:attrNameLst>
                                      </p:cBhvr>
                                      <p:tavLst>
                                        <p:tav tm="0">
                                          <p:val>
                                            <p:strVal val="#ppt_x"/>
                                          </p:val>
                                        </p:tav>
                                        <p:tav tm="100000">
                                          <p:val>
                                            <p:strVal val="#ppt_x"/>
                                          </p:val>
                                        </p:tav>
                                      </p:tavLst>
                                    </p:anim>
                                    <p:anim calcmode="lin" valueType="num">
                                      <p:cBhvr additive="base">
                                        <p:cTn id="19" dur="500" fill="hold"/>
                                        <p:tgtEl>
                                          <p:spTgt spid="1946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2" fill="hold" grpId="0" nodeType="afterEffect">
                                  <p:stCondLst>
                                    <p:cond delay="250"/>
                                  </p:stCondLst>
                                  <p:childTnLst>
                                    <p:set>
                                      <p:cBhvr>
                                        <p:cTn id="22" dur="1" fill="hold">
                                          <p:stCondLst>
                                            <p:cond delay="0"/>
                                          </p:stCondLst>
                                        </p:cTn>
                                        <p:tgtEl>
                                          <p:spTgt spid="19464"/>
                                        </p:tgtEl>
                                        <p:attrNameLst>
                                          <p:attrName>style.visibility</p:attrName>
                                        </p:attrNameLst>
                                      </p:cBhvr>
                                      <p:to>
                                        <p:strVal val="visible"/>
                                      </p:to>
                                    </p:set>
                                    <p:anim calcmode="lin" valueType="num">
                                      <p:cBhvr additive="base">
                                        <p:cTn id="23" dur="500" fill="hold"/>
                                        <p:tgtEl>
                                          <p:spTgt spid="19464"/>
                                        </p:tgtEl>
                                        <p:attrNameLst>
                                          <p:attrName>ppt_x</p:attrName>
                                        </p:attrNameLst>
                                      </p:cBhvr>
                                      <p:tavLst>
                                        <p:tav tm="0">
                                          <p:val>
                                            <p:strVal val="1+#ppt_w/2"/>
                                          </p:val>
                                        </p:tav>
                                        <p:tav tm="100000">
                                          <p:val>
                                            <p:strVal val="#ppt_x"/>
                                          </p:val>
                                        </p:tav>
                                      </p:tavLst>
                                    </p:anim>
                                    <p:anim calcmode="lin" valueType="num">
                                      <p:cBhvr additive="base">
                                        <p:cTn id="24" dur="500" fill="hold"/>
                                        <p:tgtEl>
                                          <p:spTgt spid="19464"/>
                                        </p:tgtEl>
                                        <p:attrNameLst>
                                          <p:attrName>ppt_y</p:attrName>
                                        </p:attrNameLst>
                                      </p:cBhvr>
                                      <p:tavLst>
                                        <p:tav tm="0">
                                          <p:val>
                                            <p:strVal val="#ppt_y"/>
                                          </p:val>
                                        </p:tav>
                                        <p:tav tm="100000">
                                          <p:val>
                                            <p:strVal val="#ppt_y"/>
                                          </p:val>
                                        </p:tav>
                                      </p:tavLst>
                                    </p:anim>
                                  </p:childTnLst>
                                </p:cTn>
                              </p:par>
                            </p:childTnLst>
                          </p:cTn>
                        </p:par>
                        <p:par>
                          <p:cTn id="25" fill="hold">
                            <p:stCondLst>
                              <p:cond delay="1250"/>
                            </p:stCondLst>
                            <p:childTnLst>
                              <p:par>
                                <p:cTn id="26" presetID="2" presetClass="entr" presetSubtype="3" fill="hold" grpId="0" nodeType="afterEffect">
                                  <p:stCondLst>
                                    <p:cond delay="0"/>
                                  </p:stCondLst>
                                  <p:iterate type="lt">
                                    <p:tmPct val="100000"/>
                                  </p:iterate>
                                  <p:childTnLst>
                                    <p:set>
                                      <p:cBhvr>
                                        <p:cTn id="27" dur="1" fill="hold">
                                          <p:stCondLst>
                                            <p:cond delay="0"/>
                                          </p:stCondLst>
                                        </p:cTn>
                                        <p:tgtEl>
                                          <p:spTgt spid="19465">
                                            <p:txEl>
                                              <p:pRg st="0" end="0"/>
                                            </p:txEl>
                                          </p:spTgt>
                                        </p:tgtEl>
                                        <p:attrNameLst>
                                          <p:attrName>style.visibility</p:attrName>
                                        </p:attrNameLst>
                                      </p:cBhvr>
                                      <p:to>
                                        <p:strVal val="visible"/>
                                      </p:to>
                                    </p:set>
                                    <p:anim calcmode="lin" valueType="num">
                                      <p:cBhvr additive="base">
                                        <p:cTn id="28" dur="75" fill="hold"/>
                                        <p:tgtEl>
                                          <p:spTgt spid="19465">
                                            <p:txEl>
                                              <p:pRg st="0" end="0"/>
                                            </p:txEl>
                                          </p:spTgt>
                                        </p:tgtEl>
                                        <p:attrNameLst>
                                          <p:attrName>ppt_x</p:attrName>
                                        </p:attrNameLst>
                                      </p:cBhvr>
                                      <p:tavLst>
                                        <p:tav tm="0">
                                          <p:val>
                                            <p:strVal val="1+#ppt_w/2"/>
                                          </p:val>
                                        </p:tav>
                                        <p:tav tm="100000">
                                          <p:val>
                                            <p:strVal val="#ppt_x"/>
                                          </p:val>
                                        </p:tav>
                                      </p:tavLst>
                                    </p:anim>
                                    <p:anim calcmode="lin" valueType="num">
                                      <p:cBhvr additive="base">
                                        <p:cTn id="29" dur="75" fill="hold"/>
                                        <p:tgtEl>
                                          <p:spTgt spid="1946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childTnLst>
                          </p:cTn>
                        </p:par>
                        <p:par>
                          <p:cTn id="30" fill="hold" nodeType="afterGroup">
                            <p:stCondLst>
                              <p:cond delay="1850"/>
                            </p:stCondLst>
                            <p:childTnLst>
                              <p:par>
                                <p:cTn id="31" presetID="4" presetClass="entr" presetSubtype="32" fill="hold" grpId="0" nodeType="afterEffect">
                                  <p:stCondLst>
                                    <p:cond delay="0"/>
                                  </p:stCondLst>
                                  <p:childTnLst>
                                    <p:set>
                                      <p:cBhvr>
                                        <p:cTn id="32" dur="1" fill="hold">
                                          <p:stCondLst>
                                            <p:cond delay="0"/>
                                          </p:stCondLst>
                                        </p:cTn>
                                        <p:tgtEl>
                                          <p:spTgt spid="19466">
                                            <p:txEl>
                                              <p:pRg st="0" end="0"/>
                                            </p:txEl>
                                          </p:spTgt>
                                        </p:tgtEl>
                                        <p:attrNameLst>
                                          <p:attrName>style.visibility</p:attrName>
                                        </p:attrNameLst>
                                      </p:cBhvr>
                                      <p:to>
                                        <p:strVal val="visible"/>
                                      </p:to>
                                    </p:set>
                                    <p:animEffect transition="in" filter="box(out)">
                                      <p:cBhvr>
                                        <p:cTn id="33" dur="500"/>
                                        <p:tgtEl>
                                          <p:spTgt spid="19466">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2" name="CAMERA.WAV"/>
                                        </p:tgtEl>
                                      </p:cMediaNode>
                                    </p:audio>
                                  </p:subTnLst>
                                </p:cTn>
                              </p:par>
                              <p:par>
                                <p:cTn id="34" presetID="2" presetClass="entr" presetSubtype="8"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0-#ppt_w/2"/>
                                          </p:val>
                                        </p:tav>
                                        <p:tav tm="100000">
                                          <p:val>
                                            <p:strVal val="#ppt_x"/>
                                          </p:val>
                                        </p:tav>
                                      </p:tavLst>
                                    </p:anim>
                                    <p:anim calcmode="lin" valueType="num">
                                      <p:cBhvr additive="base">
                                        <p:cTn id="3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3" grpId="0" animBg="1"/>
      <p:bldP spid="19464" grpId="0" animBg="1"/>
      <p:bldP spid="19465" grpId="0" build="p" autoUpdateAnimBg="0" advAuto="0"/>
      <p:bldP spid="19466" grpId="0" build="p" autoUpdateAnimBg="0" advAuto="0"/>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43608" y="908720"/>
            <a:ext cx="7488832" cy="584775"/>
          </a:xfrm>
          <a:prstGeom prst="rect">
            <a:avLst/>
          </a:prstGeom>
          <a:noFill/>
        </p:spPr>
        <p:txBody>
          <a:bodyPr wrap="square" rtlCol="0">
            <a:spAutoFit/>
          </a:bodyPr>
          <a:lstStyle/>
          <a:p>
            <a:pPr algn="ctr"/>
            <a:r>
              <a:rPr lang="hu-HU" sz="3200" b="1" i="1" dirty="0" err="1" smtClean="0"/>
              <a:t>Erőállóképesség</a:t>
            </a:r>
            <a:r>
              <a:rPr lang="hu-HU" sz="3200" b="1" i="1" dirty="0" smtClean="0"/>
              <a:t> mérése</a:t>
            </a:r>
            <a:endParaRPr lang="en-US" sz="3200" b="1" i="1" dirty="0"/>
          </a:p>
        </p:txBody>
      </p:sp>
      <p:sp>
        <p:nvSpPr>
          <p:cNvPr id="3" name="Szövegdoboz 2"/>
          <p:cNvSpPr txBox="1"/>
          <p:nvPr/>
        </p:nvSpPr>
        <p:spPr>
          <a:xfrm>
            <a:off x="1259632" y="2276872"/>
            <a:ext cx="6480720" cy="461665"/>
          </a:xfrm>
          <a:prstGeom prst="rect">
            <a:avLst/>
          </a:prstGeom>
          <a:noFill/>
        </p:spPr>
        <p:txBody>
          <a:bodyPr wrap="square" rtlCol="0">
            <a:spAutoFit/>
          </a:bodyPr>
          <a:lstStyle/>
          <a:p>
            <a:r>
              <a:rPr lang="hu-HU" sz="2400" b="1" i="1" dirty="0" smtClean="0">
                <a:latin typeface="Times New Roman" pitchFamily="18" charset="0"/>
                <a:cs typeface="Times New Roman" pitchFamily="18" charset="0"/>
              </a:rPr>
              <a:t>Statikus körülmények között</a:t>
            </a:r>
            <a:endParaRPr lang="en-US" sz="2400" b="1" i="1" dirty="0">
              <a:latin typeface="Times New Roman" pitchFamily="18" charset="0"/>
              <a:cs typeface="Times New Roman" pitchFamily="18" charset="0"/>
            </a:endParaRPr>
          </a:p>
        </p:txBody>
      </p:sp>
      <p:sp>
        <p:nvSpPr>
          <p:cNvPr id="4" name="Szövegdoboz 3"/>
          <p:cNvSpPr txBox="1"/>
          <p:nvPr/>
        </p:nvSpPr>
        <p:spPr>
          <a:xfrm>
            <a:off x="1259632" y="3356992"/>
            <a:ext cx="6552728" cy="461665"/>
          </a:xfrm>
          <a:prstGeom prst="rect">
            <a:avLst/>
          </a:prstGeom>
          <a:noFill/>
        </p:spPr>
        <p:txBody>
          <a:bodyPr wrap="square" rtlCol="0">
            <a:spAutoFit/>
          </a:bodyPr>
          <a:lstStyle/>
          <a:p>
            <a:r>
              <a:rPr lang="hu-HU" sz="2400" b="1" i="1" dirty="0" smtClean="0">
                <a:latin typeface="Times New Roman" pitchFamily="18" charset="0"/>
                <a:cs typeface="Times New Roman" pitchFamily="18" charset="0"/>
              </a:rPr>
              <a:t>Dinamikus körülmények között</a:t>
            </a:r>
            <a:endParaRPr lang="en-US" sz="24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779912" y="3645024"/>
            <a:ext cx="624530" cy="369332"/>
          </a:xfrm>
          <a:prstGeom prst="rect">
            <a:avLst/>
          </a:prstGeom>
          <a:noFill/>
        </p:spPr>
        <p:txBody>
          <a:bodyPr wrap="none" rtlCol="0">
            <a:spAutoFit/>
          </a:bodyPr>
          <a:lstStyle/>
          <a:p>
            <a:r>
              <a:rPr lang="hu-HU" dirty="0" smtClean="0"/>
              <a:t>vége</a:t>
            </a:r>
            <a:endParaRPr lang="hu-HU" dirty="0"/>
          </a:p>
        </p:txBody>
      </p:sp>
    </p:spTree>
    <p:extLst>
      <p:ext uri="{BB962C8B-B14F-4D97-AF65-F5344CB8AC3E}">
        <p14:creationId xmlns:p14="http://schemas.microsoft.com/office/powerpoint/2010/main" val="26200683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0" y="1885950"/>
          <a:ext cx="4267200" cy="3219450"/>
        </p:xfrm>
        <a:graphic>
          <a:graphicData uri="http://schemas.openxmlformats.org/presentationml/2006/ole">
            <mc:AlternateContent xmlns:mc="http://schemas.openxmlformats.org/markup-compatibility/2006">
              <mc:Choice xmlns:v="urn:schemas-microsoft-com:vml" Requires="v">
                <p:oleObj spid="_x0000_s24644" name="Chart" r:id="rId4" imgW="4252680" imgH="3083040" progId="Excel.Sheet.8">
                  <p:embed/>
                </p:oleObj>
              </mc:Choice>
              <mc:Fallback>
                <p:oleObj name="Chart" r:id="rId4" imgW="4252680" imgH="3083040" progId="Excel.Sheet.8">
                  <p:embed/>
                  <p:pic>
                    <p:nvPicPr>
                      <p:cNvPr id="0" name="Picture 2"/>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85950"/>
                        <a:ext cx="4267200" cy="321945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graphicFrame>
        <p:nvGraphicFramePr>
          <p:cNvPr id="6147" name="Object 3"/>
          <p:cNvGraphicFramePr>
            <a:graphicFrameLocks noChangeAspect="1"/>
          </p:cNvGraphicFramePr>
          <p:nvPr/>
        </p:nvGraphicFramePr>
        <p:xfrm>
          <a:off x="4657725" y="1981200"/>
          <a:ext cx="4257675" cy="3124200"/>
        </p:xfrm>
        <a:graphic>
          <a:graphicData uri="http://schemas.openxmlformats.org/presentationml/2006/ole">
            <mc:AlternateContent xmlns:mc="http://schemas.openxmlformats.org/markup-compatibility/2006">
              <mc:Choice xmlns:v="urn:schemas-microsoft-com:vml" Requires="v">
                <p:oleObj spid="_x0000_s24645" name="Chart" r:id="rId6" imgW="4242960" imgH="3406680" progId="Excel.Sheet.8">
                  <p:embed/>
                </p:oleObj>
              </mc:Choice>
              <mc:Fallback>
                <p:oleObj name="Chart" r:id="rId6" imgW="4242960" imgH="3406680" progId="Excel.Shee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725" y="1981200"/>
                        <a:ext cx="42576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4"/>
          <p:cNvSpPr txBox="1">
            <a:spLocks noChangeArrowheads="1"/>
          </p:cNvSpPr>
          <p:nvPr/>
        </p:nvSpPr>
        <p:spPr bwMode="auto">
          <a:xfrm>
            <a:off x="1219200" y="228600"/>
            <a:ext cx="6324600" cy="366713"/>
          </a:xfrm>
          <a:prstGeom prst="rect">
            <a:avLst/>
          </a:prstGeom>
          <a:noFill/>
          <a:ln w="9525">
            <a:noFill/>
            <a:miter lim="800000"/>
            <a:headEnd/>
            <a:tailEnd/>
          </a:ln>
          <a:effectLst/>
        </p:spPr>
        <p:txBody>
          <a:bodyPr>
            <a:spAutoFit/>
          </a:bodyPr>
          <a:lstStyle/>
          <a:p>
            <a:pPr algn="ctr">
              <a:spcBef>
                <a:spcPct val="50000"/>
              </a:spcBef>
            </a:pPr>
            <a:r>
              <a:rPr lang="hu-HU">
                <a:latin typeface="Times New Roman" pitchFamily="18" charset="0"/>
              </a:rPr>
              <a:t>TORQUE-TIME CURVES DURING KNEE EXTENSION</a:t>
            </a:r>
            <a:endParaRPr lang="en-US">
              <a:latin typeface="Times New Roman" pitchFamily="18" charset="0"/>
            </a:endParaRPr>
          </a:p>
        </p:txBody>
      </p:sp>
      <p:sp>
        <p:nvSpPr>
          <p:cNvPr id="6149" name="Text Box 5"/>
          <p:cNvSpPr txBox="1">
            <a:spLocks noChangeArrowheads="1"/>
          </p:cNvSpPr>
          <p:nvPr/>
        </p:nvSpPr>
        <p:spPr bwMode="auto">
          <a:xfrm>
            <a:off x="533400" y="746125"/>
            <a:ext cx="7848600" cy="396875"/>
          </a:xfrm>
          <a:prstGeom prst="rect">
            <a:avLst/>
          </a:prstGeom>
          <a:noFill/>
          <a:ln w="9525">
            <a:noFill/>
            <a:miter lim="800000"/>
            <a:headEnd/>
            <a:tailEnd/>
          </a:ln>
          <a:effectLst/>
        </p:spPr>
        <p:txBody>
          <a:bodyPr>
            <a:spAutoFit/>
          </a:bodyPr>
          <a:lstStyle/>
          <a:p>
            <a:pPr>
              <a:spcBef>
                <a:spcPct val="50000"/>
              </a:spcBef>
            </a:pPr>
            <a:r>
              <a:rPr lang="hu-HU" sz="2000">
                <a:latin typeface="Times New Roman" pitchFamily="18" charset="0"/>
              </a:rPr>
              <a:t>Range of motion: 30 degrees, from 100 to 130 degrees of knee angle</a:t>
            </a:r>
            <a:endParaRPr lang="en-US" sz="2000">
              <a:latin typeface="Times New Roman" pitchFamily="18" charset="0"/>
            </a:endParaRPr>
          </a:p>
        </p:txBody>
      </p:sp>
      <p:sp>
        <p:nvSpPr>
          <p:cNvPr id="6150" name="Text Box 6"/>
          <p:cNvSpPr txBox="1">
            <a:spLocks noChangeArrowheads="1"/>
          </p:cNvSpPr>
          <p:nvPr/>
        </p:nvSpPr>
        <p:spPr bwMode="auto">
          <a:xfrm>
            <a:off x="685800" y="1370013"/>
            <a:ext cx="1981200" cy="366712"/>
          </a:xfrm>
          <a:prstGeom prst="rect">
            <a:avLst/>
          </a:prstGeom>
          <a:noFill/>
          <a:ln w="9525">
            <a:noFill/>
            <a:miter lim="800000"/>
            <a:headEnd/>
            <a:tailEnd/>
          </a:ln>
          <a:effectLst/>
        </p:spPr>
        <p:txBody>
          <a:bodyPr>
            <a:spAutoFit/>
          </a:bodyPr>
          <a:lstStyle/>
          <a:p>
            <a:pPr>
              <a:spcBef>
                <a:spcPct val="50000"/>
              </a:spcBef>
            </a:pPr>
            <a:r>
              <a:rPr lang="hu-HU">
                <a:latin typeface="Times New Roman" pitchFamily="18" charset="0"/>
              </a:rPr>
              <a:t>Constant speed</a:t>
            </a:r>
            <a:endParaRPr lang="en-US">
              <a:latin typeface="Times New Roman" pitchFamily="18" charset="0"/>
            </a:endParaRPr>
          </a:p>
        </p:txBody>
      </p:sp>
      <p:sp>
        <p:nvSpPr>
          <p:cNvPr id="6151" name="Text Box 7"/>
          <p:cNvSpPr txBox="1">
            <a:spLocks noChangeArrowheads="1"/>
          </p:cNvSpPr>
          <p:nvPr/>
        </p:nvSpPr>
        <p:spPr bwMode="auto">
          <a:xfrm>
            <a:off x="5715000" y="1385888"/>
            <a:ext cx="1981200" cy="366712"/>
          </a:xfrm>
          <a:prstGeom prst="rect">
            <a:avLst/>
          </a:prstGeom>
          <a:noFill/>
          <a:ln w="9525">
            <a:noFill/>
            <a:miter lim="800000"/>
            <a:headEnd/>
            <a:tailEnd/>
          </a:ln>
          <a:effectLst/>
        </p:spPr>
        <p:txBody>
          <a:bodyPr>
            <a:spAutoFit/>
          </a:bodyPr>
          <a:lstStyle/>
          <a:p>
            <a:pPr>
              <a:spcBef>
                <a:spcPct val="50000"/>
              </a:spcBef>
            </a:pPr>
            <a:r>
              <a:rPr lang="hu-HU">
                <a:latin typeface="Times New Roman" pitchFamily="18" charset="0"/>
              </a:rPr>
              <a:t>Linear speed</a:t>
            </a:r>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6146"/>
                                        </p:tgtEl>
                                        <p:attrNameLst>
                                          <p:attrName>style.visibility</p:attrName>
                                        </p:attrNameLst>
                                      </p:cBhvr>
                                      <p:to>
                                        <p:strVal val="visible"/>
                                      </p:to>
                                    </p:set>
                                    <p:animEffect transition="in" filter="box(out)">
                                      <p:cBhvr>
                                        <p:cTn id="7" dur="500"/>
                                        <p:tgtEl>
                                          <p:spTgt spid="614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1500"/>
                            </p:stCondLst>
                            <p:childTnLst>
                              <p:par>
                                <p:cTn id="9" presetID="4" presetClass="entr" presetSubtype="32" fill="hold" grpId="0" nodeType="afterEffect">
                                  <p:stCondLst>
                                    <p:cond delay="1000"/>
                                  </p:stCondLst>
                                  <p:childTnLst>
                                    <p:set>
                                      <p:cBhvr>
                                        <p:cTn id="10" dur="1" fill="hold">
                                          <p:stCondLst>
                                            <p:cond delay="0"/>
                                          </p:stCondLst>
                                        </p:cTn>
                                        <p:tgtEl>
                                          <p:spTgt spid="6146"/>
                                        </p:tgtEl>
                                        <p:attrNameLst>
                                          <p:attrName>style.visibility</p:attrName>
                                        </p:attrNameLst>
                                      </p:cBhvr>
                                      <p:to>
                                        <p:strVal val="visible"/>
                                      </p:to>
                                    </p:set>
                                    <p:animEffect transition="in" filter="box(out)">
                                      <p:cBhvr>
                                        <p:cTn id="11" dur="500"/>
                                        <p:tgtEl>
                                          <p:spTgt spid="6146"/>
                                        </p:tgtEl>
                                      </p:cBhvr>
                                    </p:animEffec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par>
                          <p:cTn id="12" fill="hold">
                            <p:stCondLst>
                              <p:cond delay="3000"/>
                            </p:stCondLst>
                            <p:childTnLst>
                              <p:par>
                                <p:cTn id="13" presetID="4" presetClass="entr" presetSubtype="32" fill="hold" grpId="0" nodeType="afterEffect">
                                  <p:stCondLst>
                                    <p:cond delay="1000"/>
                                  </p:stCondLst>
                                  <p:childTnLst>
                                    <p:set>
                                      <p:cBhvr>
                                        <p:cTn id="14" dur="1" fill="hold">
                                          <p:stCondLst>
                                            <p:cond delay="0"/>
                                          </p:stCondLst>
                                        </p:cTn>
                                        <p:tgtEl>
                                          <p:spTgt spid="6146"/>
                                        </p:tgtEl>
                                        <p:attrNameLst>
                                          <p:attrName>style.visibility</p:attrName>
                                        </p:attrNameLst>
                                      </p:cBhvr>
                                      <p:to>
                                        <p:strVal val="visible"/>
                                      </p:to>
                                    </p:set>
                                    <p:animEffect transition="in" filter="box(out)">
                                      <p:cBhvr>
                                        <p:cTn id="15" dur="500"/>
                                        <p:tgtEl>
                                          <p:spTgt spid="6146"/>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4500"/>
                            </p:stCondLst>
                            <p:childTnLst>
                              <p:par>
                                <p:cTn id="17" presetID="4" presetClass="entr" presetSubtype="32" fill="hold" grpId="0" nodeType="afterEffect">
                                  <p:stCondLst>
                                    <p:cond delay="1000"/>
                                  </p:stCondLst>
                                  <p:childTnLst>
                                    <p:set>
                                      <p:cBhvr>
                                        <p:cTn id="18" dur="1" fill="hold">
                                          <p:stCondLst>
                                            <p:cond delay="0"/>
                                          </p:stCondLst>
                                        </p:cTn>
                                        <p:tgtEl>
                                          <p:spTgt spid="6146"/>
                                        </p:tgtEl>
                                        <p:attrNameLst>
                                          <p:attrName>style.visibility</p:attrName>
                                        </p:attrNameLst>
                                      </p:cBhvr>
                                      <p:to>
                                        <p:strVal val="visible"/>
                                      </p:to>
                                    </p:set>
                                    <p:animEffect transition="in" filter="box(out)">
                                      <p:cBhvr>
                                        <p:cTn id="19" dur="500"/>
                                        <p:tgtEl>
                                          <p:spTgt spid="6146"/>
                                        </p:tgtEl>
                                      </p:cBhvr>
                                    </p:animEffec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par>
                          <p:cTn id="20" fill="hold">
                            <p:stCondLst>
                              <p:cond delay="6000"/>
                            </p:stCondLst>
                            <p:childTnLst>
                              <p:par>
                                <p:cTn id="21" presetID="4" presetClass="entr" presetSubtype="32" fill="hold" grpId="0" nodeType="afterEffect">
                                  <p:stCondLst>
                                    <p:cond delay="1000"/>
                                  </p:stCondLst>
                                  <p:childTnLst>
                                    <p:set>
                                      <p:cBhvr>
                                        <p:cTn id="22" dur="1" fill="hold">
                                          <p:stCondLst>
                                            <p:cond delay="0"/>
                                          </p:stCondLst>
                                        </p:cTn>
                                        <p:tgtEl>
                                          <p:spTgt spid="6146"/>
                                        </p:tgtEl>
                                        <p:attrNameLst>
                                          <p:attrName>style.visibility</p:attrName>
                                        </p:attrNameLst>
                                      </p:cBhvr>
                                      <p:to>
                                        <p:strVal val="visible"/>
                                      </p:to>
                                    </p:set>
                                    <p:animEffect transition="in" filter="box(out)">
                                      <p:cBhvr>
                                        <p:cTn id="23" dur="500"/>
                                        <p:tgtEl>
                                          <p:spTgt spid="6146"/>
                                        </p:tgtEl>
                                      </p:cBhvr>
                                    </p:animEffect>
                                  </p:childTnLst>
                                  <p:subTnLst>
                                    <p:audio>
                                      <p:cMediaNode>
                                        <p:cTn display="0" masterRel="sameClick">
                                          <p:stCondLst>
                                            <p:cond evt="begin" delay="0">
                                              <p:tn val="21"/>
                                            </p:cond>
                                          </p:stCondLst>
                                          <p:endCondLst>
                                            <p:cond evt="onStopAudio" delay="0">
                                              <p:tgtEl>
                                                <p:sldTgt/>
                                              </p:tgtEl>
                                            </p:cond>
                                          </p:endCondLst>
                                        </p:cTn>
                                        <p:tgtEl>
                                          <p:sndTgt r:embed="rId3" name="camera.wav"/>
                                        </p:tgtEl>
                                      </p:cMediaNode>
                                    </p:audio>
                                  </p:subTnLst>
                                </p:cTn>
                              </p:par>
                            </p:childTnLst>
                          </p:cTn>
                        </p:par>
                        <p:par>
                          <p:cTn id="24" fill="hold">
                            <p:stCondLst>
                              <p:cond delay="7500"/>
                            </p:stCondLst>
                            <p:childTnLst>
                              <p:par>
                                <p:cTn id="25" presetID="4" presetClass="entr" presetSubtype="32" fill="hold" grpId="0" nodeType="afterEffect">
                                  <p:stCondLst>
                                    <p:cond delay="1000"/>
                                  </p:stCondLst>
                                  <p:childTnLst>
                                    <p:set>
                                      <p:cBhvr>
                                        <p:cTn id="26" dur="1" fill="hold">
                                          <p:stCondLst>
                                            <p:cond delay="0"/>
                                          </p:stCondLst>
                                        </p:cTn>
                                        <p:tgtEl>
                                          <p:spTgt spid="6146"/>
                                        </p:tgtEl>
                                        <p:attrNameLst>
                                          <p:attrName>style.visibility</p:attrName>
                                        </p:attrNameLst>
                                      </p:cBhvr>
                                      <p:to>
                                        <p:strVal val="visible"/>
                                      </p:to>
                                    </p:set>
                                    <p:animEffect transition="in" filter="box(out)">
                                      <p:cBhvr>
                                        <p:cTn id="27" dur="500"/>
                                        <p:tgtEl>
                                          <p:spTgt spid="6146"/>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9000"/>
                            </p:stCondLst>
                            <p:childTnLst>
                              <p:par>
                                <p:cTn id="29" presetID="4" presetClass="entr" presetSubtype="32" fill="hold" grpId="0" nodeType="afterEffect">
                                  <p:stCondLst>
                                    <p:cond delay="2000"/>
                                  </p:stCondLst>
                                  <p:childTnLst>
                                    <p:set>
                                      <p:cBhvr>
                                        <p:cTn id="30" dur="1" fill="hold">
                                          <p:stCondLst>
                                            <p:cond delay="0"/>
                                          </p:stCondLst>
                                        </p:cTn>
                                        <p:tgtEl>
                                          <p:spTgt spid="6147"/>
                                        </p:tgtEl>
                                        <p:attrNameLst>
                                          <p:attrName>style.visibility</p:attrName>
                                        </p:attrNameLst>
                                      </p:cBhvr>
                                      <p:to>
                                        <p:strVal val="visible"/>
                                      </p:to>
                                    </p:set>
                                    <p:animEffect transition="in" filter="box(out)">
                                      <p:cBhvr>
                                        <p:cTn id="31" dur="500"/>
                                        <p:tgtEl>
                                          <p:spTgt spid="6147"/>
                                        </p:tgtEl>
                                      </p:cBhvr>
                                    </p:animEffect>
                                  </p:childTnLst>
                                  <p:subTnLst>
                                    <p:audio>
                                      <p:cMediaNode>
                                        <p:cTn display="0" masterRel="sameClick">
                                          <p:stCondLst>
                                            <p:cond evt="begin" delay="0">
                                              <p:tn val="29"/>
                                            </p:cond>
                                          </p:stCondLst>
                                          <p:endCondLst>
                                            <p:cond evt="onStopAudio" delay="0">
                                              <p:tgtEl>
                                                <p:sldTgt/>
                                              </p:tgtEl>
                                            </p:cond>
                                          </p:endCondLst>
                                        </p:cTn>
                                        <p:tgtEl>
                                          <p:sndTgt r:embed="rId3" name="camera.wav"/>
                                        </p:tgtEl>
                                      </p:cMediaNode>
                                    </p:audio>
                                  </p:subTnLst>
                                </p:cTn>
                              </p:par>
                            </p:childTnLst>
                          </p:cTn>
                        </p:par>
                        <p:par>
                          <p:cTn id="32" fill="hold">
                            <p:stCondLst>
                              <p:cond delay="11500"/>
                            </p:stCondLst>
                            <p:childTnLst>
                              <p:par>
                                <p:cTn id="33" presetID="4" presetClass="entr" presetSubtype="32" fill="hold" grpId="0" nodeType="afterEffect">
                                  <p:stCondLst>
                                    <p:cond delay="2000"/>
                                  </p:stCondLst>
                                  <p:childTnLst>
                                    <p:set>
                                      <p:cBhvr>
                                        <p:cTn id="34" dur="1" fill="hold">
                                          <p:stCondLst>
                                            <p:cond delay="0"/>
                                          </p:stCondLst>
                                        </p:cTn>
                                        <p:tgtEl>
                                          <p:spTgt spid="6147"/>
                                        </p:tgtEl>
                                        <p:attrNameLst>
                                          <p:attrName>style.visibility</p:attrName>
                                        </p:attrNameLst>
                                      </p:cBhvr>
                                      <p:to>
                                        <p:strVal val="visible"/>
                                      </p:to>
                                    </p:set>
                                    <p:animEffect transition="in" filter="box(out)">
                                      <p:cBhvr>
                                        <p:cTn id="35" dur="500"/>
                                        <p:tgtEl>
                                          <p:spTgt spid="6147"/>
                                        </p:tgtEl>
                                      </p:cBhvr>
                                    </p:animEffect>
                                  </p:childTnLst>
                                  <p:subTnLst>
                                    <p:audio>
                                      <p:cMediaNode>
                                        <p:cTn display="0" masterRel="sameClick">
                                          <p:stCondLst>
                                            <p:cond evt="begin" delay="0">
                                              <p:tn val="33"/>
                                            </p:cond>
                                          </p:stCondLst>
                                          <p:endCondLst>
                                            <p:cond evt="onStopAudio" delay="0">
                                              <p:tgtEl>
                                                <p:sldTgt/>
                                              </p:tgtEl>
                                            </p:cond>
                                          </p:endCondLst>
                                        </p:cTn>
                                        <p:tgtEl>
                                          <p:sndTgt r:embed="rId3" name="camera.wav"/>
                                        </p:tgtEl>
                                      </p:cMediaNode>
                                    </p:audio>
                                  </p:subTnLst>
                                </p:cTn>
                              </p:par>
                            </p:childTnLst>
                          </p:cTn>
                        </p:par>
                        <p:par>
                          <p:cTn id="36" fill="hold">
                            <p:stCondLst>
                              <p:cond delay="14000"/>
                            </p:stCondLst>
                            <p:childTnLst>
                              <p:par>
                                <p:cTn id="37" presetID="4" presetClass="entr" presetSubtype="32" fill="hold" grpId="0" nodeType="afterEffect">
                                  <p:stCondLst>
                                    <p:cond delay="2000"/>
                                  </p:stCondLst>
                                  <p:childTnLst>
                                    <p:set>
                                      <p:cBhvr>
                                        <p:cTn id="38" dur="1" fill="hold">
                                          <p:stCondLst>
                                            <p:cond delay="0"/>
                                          </p:stCondLst>
                                        </p:cTn>
                                        <p:tgtEl>
                                          <p:spTgt spid="6147"/>
                                        </p:tgtEl>
                                        <p:attrNameLst>
                                          <p:attrName>style.visibility</p:attrName>
                                        </p:attrNameLst>
                                      </p:cBhvr>
                                      <p:to>
                                        <p:strVal val="visible"/>
                                      </p:to>
                                    </p:set>
                                    <p:animEffect transition="in" filter="box(out)">
                                      <p:cBhvr>
                                        <p:cTn id="39" dur="500"/>
                                        <p:tgtEl>
                                          <p:spTgt spid="6147"/>
                                        </p:tgtEl>
                                      </p:cBhvr>
                                    </p:animEffect>
                                  </p:childTnLst>
                                  <p:subTnLst>
                                    <p:audio>
                                      <p:cMediaNode>
                                        <p:cTn display="0" masterRel="sameClick">
                                          <p:stCondLst>
                                            <p:cond evt="begin" delay="0">
                                              <p:tn val="37"/>
                                            </p:cond>
                                          </p:stCondLst>
                                          <p:endCondLst>
                                            <p:cond evt="onStopAudio" delay="0">
                                              <p:tgtEl>
                                                <p:sldTgt/>
                                              </p:tgtEl>
                                            </p:cond>
                                          </p:endCondLst>
                                        </p:cTn>
                                        <p:tgtEl>
                                          <p:sndTgt r:embed="rId3" name="camera.wav"/>
                                        </p:tgtEl>
                                      </p:cMediaNode>
                                    </p:audio>
                                  </p:subTnLst>
                                </p:cTn>
                              </p:par>
                            </p:childTnLst>
                          </p:cTn>
                        </p:par>
                        <p:par>
                          <p:cTn id="40" fill="hold">
                            <p:stCondLst>
                              <p:cond delay="16500"/>
                            </p:stCondLst>
                            <p:childTnLst>
                              <p:par>
                                <p:cTn id="41" presetID="4" presetClass="entr" presetSubtype="32" fill="hold" grpId="0" nodeType="afterEffect">
                                  <p:stCondLst>
                                    <p:cond delay="2000"/>
                                  </p:stCondLst>
                                  <p:childTnLst>
                                    <p:set>
                                      <p:cBhvr>
                                        <p:cTn id="42" dur="1" fill="hold">
                                          <p:stCondLst>
                                            <p:cond delay="0"/>
                                          </p:stCondLst>
                                        </p:cTn>
                                        <p:tgtEl>
                                          <p:spTgt spid="6147"/>
                                        </p:tgtEl>
                                        <p:attrNameLst>
                                          <p:attrName>style.visibility</p:attrName>
                                        </p:attrNameLst>
                                      </p:cBhvr>
                                      <p:to>
                                        <p:strVal val="visible"/>
                                      </p:to>
                                    </p:set>
                                    <p:animEffect transition="in" filter="box(out)">
                                      <p:cBhvr>
                                        <p:cTn id="43" dur="500"/>
                                        <p:tgtEl>
                                          <p:spTgt spid="6147"/>
                                        </p:tgtEl>
                                      </p:cBhvr>
                                    </p:animEffect>
                                  </p:childTnLst>
                                  <p:subTnLst>
                                    <p:audio>
                                      <p:cMediaNode>
                                        <p:cTn display="0" masterRel="sameClick">
                                          <p:stCondLst>
                                            <p:cond evt="begin" delay="0">
                                              <p:tn val="41"/>
                                            </p:cond>
                                          </p:stCondLst>
                                          <p:endCondLst>
                                            <p:cond evt="onStopAudio" delay="0">
                                              <p:tgtEl>
                                                <p:sldTgt/>
                                              </p:tgtEl>
                                            </p:cond>
                                          </p:endCondLst>
                                        </p:cTn>
                                        <p:tgtEl>
                                          <p:sndTgt r:embed="rId3" name="camera.wav"/>
                                        </p:tgtEl>
                                      </p:cMediaNode>
                                    </p:audio>
                                  </p:subTnLst>
                                </p:cTn>
                              </p:par>
                            </p:childTnLst>
                          </p:cTn>
                        </p:par>
                        <p:par>
                          <p:cTn id="44" fill="hold">
                            <p:stCondLst>
                              <p:cond delay="19000"/>
                            </p:stCondLst>
                            <p:childTnLst>
                              <p:par>
                                <p:cTn id="45" presetID="4" presetClass="entr" presetSubtype="32" fill="hold" grpId="0" nodeType="afterEffect">
                                  <p:stCondLst>
                                    <p:cond delay="2000"/>
                                  </p:stCondLst>
                                  <p:childTnLst>
                                    <p:set>
                                      <p:cBhvr>
                                        <p:cTn id="46" dur="1" fill="hold">
                                          <p:stCondLst>
                                            <p:cond delay="0"/>
                                          </p:stCondLst>
                                        </p:cTn>
                                        <p:tgtEl>
                                          <p:spTgt spid="6147"/>
                                        </p:tgtEl>
                                        <p:attrNameLst>
                                          <p:attrName>style.visibility</p:attrName>
                                        </p:attrNameLst>
                                      </p:cBhvr>
                                      <p:to>
                                        <p:strVal val="visible"/>
                                      </p:to>
                                    </p:set>
                                    <p:animEffect transition="in" filter="box(out)">
                                      <p:cBhvr>
                                        <p:cTn id="47" dur="500"/>
                                        <p:tgtEl>
                                          <p:spTgt spid="6147"/>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21500"/>
                            </p:stCondLst>
                            <p:childTnLst>
                              <p:par>
                                <p:cTn id="49" presetID="4" presetClass="entr" presetSubtype="32" fill="hold" grpId="0" nodeType="afterEffect">
                                  <p:stCondLst>
                                    <p:cond delay="2000"/>
                                  </p:stCondLst>
                                  <p:childTnLst>
                                    <p:set>
                                      <p:cBhvr>
                                        <p:cTn id="50" dur="1" fill="hold">
                                          <p:stCondLst>
                                            <p:cond delay="0"/>
                                          </p:stCondLst>
                                        </p:cTn>
                                        <p:tgtEl>
                                          <p:spTgt spid="6147"/>
                                        </p:tgtEl>
                                        <p:attrNameLst>
                                          <p:attrName>style.visibility</p:attrName>
                                        </p:attrNameLst>
                                      </p:cBhvr>
                                      <p:to>
                                        <p:strVal val="visible"/>
                                      </p:to>
                                    </p:set>
                                    <p:animEffect transition="in" filter="box(out)">
                                      <p:cBhvr>
                                        <p:cTn id="51" dur="500"/>
                                        <p:tgtEl>
                                          <p:spTgt spid="6147"/>
                                        </p:tgtEl>
                                      </p:cBhvr>
                                    </p:animEffect>
                                  </p:childTnLst>
                                  <p:subTnLst>
                                    <p:audio>
                                      <p:cMediaNode>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146" grpId="0" bld="series"/>
      <p:bldOleChart spid="6147" grpId="0" bld="series"/>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0" y="2151063"/>
          <a:ext cx="4414838" cy="2936875"/>
        </p:xfrm>
        <a:graphic>
          <a:graphicData uri="http://schemas.openxmlformats.org/presentationml/2006/ole">
            <mc:AlternateContent xmlns:mc="http://schemas.openxmlformats.org/markup-compatibility/2006">
              <mc:Choice xmlns:v="urn:schemas-microsoft-com:vml" Requires="v">
                <p:oleObj spid="_x0000_s25668" name="Chart" r:id="rId4" imgW="4850640" imgH="2930760" progId="Excel.Sheet.8">
                  <p:embed/>
                </p:oleObj>
              </mc:Choice>
              <mc:Fallback>
                <p:oleObj name="Chart" r:id="rId4" imgW="4850640" imgH="293076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1063"/>
                        <a:ext cx="4414838"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3"/>
          <p:cNvGraphicFramePr>
            <a:graphicFrameLocks noChangeAspect="1"/>
          </p:cNvGraphicFramePr>
          <p:nvPr/>
        </p:nvGraphicFramePr>
        <p:xfrm>
          <a:off x="4572000" y="2171700"/>
          <a:ext cx="4572000" cy="2933700"/>
        </p:xfrm>
        <a:graphic>
          <a:graphicData uri="http://schemas.openxmlformats.org/presentationml/2006/ole">
            <mc:AlternateContent xmlns:mc="http://schemas.openxmlformats.org/markup-compatibility/2006">
              <mc:Choice xmlns:v="urn:schemas-microsoft-com:vml" Requires="v">
                <p:oleObj spid="_x0000_s25669" name="Chart" r:id="rId6" imgW="4860000" imgH="2930760" progId="Excel.Sheet.8">
                  <p:embed/>
                </p:oleObj>
              </mc:Choice>
              <mc:Fallback>
                <p:oleObj name="Chart" r:id="rId6" imgW="4860000" imgH="2930760" progId="Excel.Shee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171700"/>
                        <a:ext cx="45720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 name="Text Box 4"/>
          <p:cNvSpPr txBox="1">
            <a:spLocks noChangeArrowheads="1"/>
          </p:cNvSpPr>
          <p:nvPr/>
        </p:nvSpPr>
        <p:spPr bwMode="auto">
          <a:xfrm>
            <a:off x="1219200" y="228600"/>
            <a:ext cx="6324600" cy="366713"/>
          </a:xfrm>
          <a:prstGeom prst="rect">
            <a:avLst/>
          </a:prstGeom>
          <a:noFill/>
          <a:ln w="9525">
            <a:noFill/>
            <a:miter lim="800000"/>
            <a:headEnd/>
            <a:tailEnd/>
          </a:ln>
          <a:effectLst/>
        </p:spPr>
        <p:txBody>
          <a:bodyPr>
            <a:spAutoFit/>
          </a:bodyPr>
          <a:lstStyle/>
          <a:p>
            <a:pPr algn="ctr">
              <a:spcBef>
                <a:spcPct val="50000"/>
              </a:spcBef>
            </a:pPr>
            <a:r>
              <a:rPr lang="hu-HU">
                <a:latin typeface="Times New Roman" pitchFamily="18" charset="0"/>
              </a:rPr>
              <a:t>TORQUE-TIME CURVES DURING KNEE EXTENSION</a:t>
            </a:r>
            <a:endParaRPr lang="en-US">
              <a:latin typeface="Times New Roman" pitchFamily="18" charset="0"/>
            </a:endParaRPr>
          </a:p>
        </p:txBody>
      </p:sp>
      <p:sp>
        <p:nvSpPr>
          <p:cNvPr id="7173" name="Text Box 5"/>
          <p:cNvSpPr txBox="1">
            <a:spLocks noChangeArrowheads="1"/>
          </p:cNvSpPr>
          <p:nvPr/>
        </p:nvSpPr>
        <p:spPr bwMode="auto">
          <a:xfrm>
            <a:off x="533400" y="746125"/>
            <a:ext cx="7848600" cy="396875"/>
          </a:xfrm>
          <a:prstGeom prst="rect">
            <a:avLst/>
          </a:prstGeom>
          <a:noFill/>
          <a:ln w="9525">
            <a:noFill/>
            <a:miter lim="800000"/>
            <a:headEnd/>
            <a:tailEnd/>
          </a:ln>
          <a:effectLst/>
        </p:spPr>
        <p:txBody>
          <a:bodyPr>
            <a:spAutoFit/>
          </a:bodyPr>
          <a:lstStyle/>
          <a:p>
            <a:pPr>
              <a:spcBef>
                <a:spcPct val="50000"/>
              </a:spcBef>
            </a:pPr>
            <a:r>
              <a:rPr lang="hu-HU" sz="2000">
                <a:latin typeface="Times New Roman" pitchFamily="18" charset="0"/>
              </a:rPr>
              <a:t>Range of motion: 30 degrees, from 130 to 160 degrees of knee angle</a:t>
            </a:r>
            <a:endParaRPr lang="en-US" sz="2000">
              <a:latin typeface="Times New Roman" pitchFamily="18" charset="0"/>
            </a:endParaRPr>
          </a:p>
        </p:txBody>
      </p:sp>
      <p:sp>
        <p:nvSpPr>
          <p:cNvPr id="7174" name="Text Box 6"/>
          <p:cNvSpPr txBox="1">
            <a:spLocks noChangeArrowheads="1"/>
          </p:cNvSpPr>
          <p:nvPr/>
        </p:nvSpPr>
        <p:spPr bwMode="auto">
          <a:xfrm>
            <a:off x="685800" y="1370013"/>
            <a:ext cx="1981200" cy="366712"/>
          </a:xfrm>
          <a:prstGeom prst="rect">
            <a:avLst/>
          </a:prstGeom>
          <a:noFill/>
          <a:ln w="9525">
            <a:noFill/>
            <a:miter lim="800000"/>
            <a:headEnd/>
            <a:tailEnd/>
          </a:ln>
          <a:effectLst/>
        </p:spPr>
        <p:txBody>
          <a:bodyPr>
            <a:spAutoFit/>
          </a:bodyPr>
          <a:lstStyle/>
          <a:p>
            <a:pPr>
              <a:spcBef>
                <a:spcPct val="50000"/>
              </a:spcBef>
            </a:pPr>
            <a:r>
              <a:rPr lang="hu-HU">
                <a:latin typeface="Times New Roman" pitchFamily="18" charset="0"/>
              </a:rPr>
              <a:t>Constant speed</a:t>
            </a:r>
            <a:endParaRPr lang="en-US">
              <a:latin typeface="Times New Roman" pitchFamily="18" charset="0"/>
            </a:endParaRPr>
          </a:p>
        </p:txBody>
      </p:sp>
      <p:sp>
        <p:nvSpPr>
          <p:cNvPr id="7175" name="Text Box 7"/>
          <p:cNvSpPr txBox="1">
            <a:spLocks noChangeArrowheads="1"/>
          </p:cNvSpPr>
          <p:nvPr/>
        </p:nvSpPr>
        <p:spPr bwMode="auto">
          <a:xfrm>
            <a:off x="5715000" y="1385888"/>
            <a:ext cx="1981200" cy="366712"/>
          </a:xfrm>
          <a:prstGeom prst="rect">
            <a:avLst/>
          </a:prstGeom>
          <a:noFill/>
          <a:ln w="9525">
            <a:noFill/>
            <a:miter lim="800000"/>
            <a:headEnd/>
            <a:tailEnd/>
          </a:ln>
          <a:effectLst/>
        </p:spPr>
        <p:txBody>
          <a:bodyPr>
            <a:spAutoFit/>
          </a:bodyPr>
          <a:lstStyle/>
          <a:p>
            <a:pPr>
              <a:spcBef>
                <a:spcPct val="50000"/>
              </a:spcBef>
            </a:pPr>
            <a:r>
              <a:rPr lang="hu-HU">
                <a:latin typeface="Times New Roman" pitchFamily="18" charset="0"/>
              </a:rPr>
              <a:t>Linear speed</a:t>
            </a:r>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out)">
                                      <p:cBhvr>
                                        <p:cTn id="7" dur="500"/>
                                        <p:tgtEl>
                                          <p:spTgt spid="7170"/>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box(out)">
                                      <p:cBhvr>
                                        <p:cTn id="11" dur="500"/>
                                        <p:tgtEl>
                                          <p:spTgt spid="7170"/>
                                        </p:tgtEl>
                                      </p:cBhvr>
                                    </p:animEffec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ox(out)">
                                      <p:cBhvr>
                                        <p:cTn id="15" dur="500"/>
                                        <p:tgtEl>
                                          <p:spTgt spid="7170"/>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box(out)">
                                      <p:cBhvr>
                                        <p:cTn id="19" dur="500"/>
                                        <p:tgtEl>
                                          <p:spTgt spid="7170"/>
                                        </p:tgtEl>
                                      </p:cBhvr>
                                    </p:animEffec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box(out)">
                                      <p:cBhvr>
                                        <p:cTn id="23" dur="500"/>
                                        <p:tgtEl>
                                          <p:spTgt spid="7170"/>
                                        </p:tgtEl>
                                      </p:cBhvr>
                                    </p:animEffect>
                                  </p:childTnLst>
                                  <p:subTnLst>
                                    <p:audio>
                                      <p:cMediaNode>
                                        <p:cTn display="0" masterRel="sameClick">
                                          <p:stCondLst>
                                            <p:cond evt="begin" delay="0">
                                              <p:tn val="21"/>
                                            </p:cond>
                                          </p:stCondLst>
                                          <p:endCondLst>
                                            <p:cond evt="onStopAudio" delay="0">
                                              <p:tgtEl>
                                                <p:sldTgt/>
                                              </p:tgtEl>
                                            </p:cond>
                                          </p:endCondLst>
                                        </p:cTn>
                                        <p:tgtEl>
                                          <p:sndTgt r:embed="rId3" name="camera.wav"/>
                                        </p:tgtEl>
                                      </p:cMediaNode>
                                    </p:audio>
                                  </p:sub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box(out)">
                                      <p:cBhvr>
                                        <p:cTn id="27" dur="500"/>
                                        <p:tgtEl>
                                          <p:spTgt spid="7170"/>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3000"/>
                            </p:stCondLst>
                            <p:childTnLst>
                              <p:par>
                                <p:cTn id="29" presetID="1" presetClass="entr" presetSubtype="0" fill="hold" grpId="0" nodeType="afterEffect">
                                  <p:stCondLst>
                                    <p:cond delay="3000"/>
                                  </p:stCondLst>
                                  <p:childTnLst>
                                    <p:set>
                                      <p:cBhvr>
                                        <p:cTn id="30" dur="1" fill="hold">
                                          <p:stCondLst>
                                            <p:cond delay="499"/>
                                          </p:stCondLst>
                                        </p:cTn>
                                        <p:tgtEl>
                                          <p:spTgt spid="7171"/>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3000"/>
                                  </p:stCondLst>
                                  <p:childTnLst>
                                    <p:set>
                                      <p:cBhvr>
                                        <p:cTn id="33" dur="1" fill="hold">
                                          <p:stCondLst>
                                            <p:cond delay="499"/>
                                          </p:stCondLst>
                                        </p:cTn>
                                        <p:tgtEl>
                                          <p:spTgt spid="7171"/>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3000"/>
                                  </p:stCondLst>
                                  <p:childTnLst>
                                    <p:set>
                                      <p:cBhvr>
                                        <p:cTn id="36" dur="1" fill="hold">
                                          <p:stCondLst>
                                            <p:cond delay="499"/>
                                          </p:stCondLst>
                                        </p:cTn>
                                        <p:tgtEl>
                                          <p:spTgt spid="7171"/>
                                        </p:tgtEl>
                                        <p:attrNameLst>
                                          <p:attrName>style.visibility</p:attrName>
                                        </p:attrNameLst>
                                      </p:cBhvr>
                                      <p:to>
                                        <p:strVal val="visible"/>
                                      </p:to>
                                    </p:set>
                                  </p:childTnLst>
                                </p:cTn>
                              </p:par>
                            </p:childTnLst>
                          </p:cTn>
                        </p:par>
                        <p:par>
                          <p:cTn id="37" fill="hold">
                            <p:stCondLst>
                              <p:cond delay="13500"/>
                            </p:stCondLst>
                            <p:childTnLst>
                              <p:par>
                                <p:cTn id="38" presetID="1" presetClass="entr" presetSubtype="0" fill="hold" grpId="0" nodeType="afterEffect">
                                  <p:stCondLst>
                                    <p:cond delay="3000"/>
                                  </p:stCondLst>
                                  <p:childTnLst>
                                    <p:set>
                                      <p:cBhvr>
                                        <p:cTn id="39" dur="1" fill="hold">
                                          <p:stCondLst>
                                            <p:cond delay="499"/>
                                          </p:stCondLst>
                                        </p:cTn>
                                        <p:tgtEl>
                                          <p:spTgt spid="7171"/>
                                        </p:tgtEl>
                                        <p:attrNameLst>
                                          <p:attrName>style.visibility</p:attrName>
                                        </p:attrNameLst>
                                      </p:cBhvr>
                                      <p:to>
                                        <p:strVal val="visible"/>
                                      </p:to>
                                    </p:set>
                                  </p:childTnLst>
                                </p:cTn>
                              </p:par>
                            </p:childTnLst>
                          </p:cTn>
                        </p:par>
                        <p:par>
                          <p:cTn id="40" fill="hold">
                            <p:stCondLst>
                              <p:cond delay="17000"/>
                            </p:stCondLst>
                            <p:childTnLst>
                              <p:par>
                                <p:cTn id="41" presetID="1" presetClass="entr" presetSubtype="0" fill="hold" grpId="0" nodeType="afterEffect">
                                  <p:stCondLst>
                                    <p:cond delay="3000"/>
                                  </p:stCondLst>
                                  <p:childTnLst>
                                    <p:set>
                                      <p:cBhvr>
                                        <p:cTn id="42" dur="1" fill="hold">
                                          <p:stCondLst>
                                            <p:cond delay="499"/>
                                          </p:stCondLst>
                                        </p:cTn>
                                        <p:tgtEl>
                                          <p:spTgt spid="7171"/>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3000"/>
                                  </p:stCondLst>
                                  <p:childTnLst>
                                    <p:set>
                                      <p:cBhvr>
                                        <p:cTn id="45" dur="1" fill="hold">
                                          <p:stCondLst>
                                            <p:cond delay="499"/>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170" grpId="0" bld="series"/>
      <p:bldOleChart spid="7171" grpId="0" bld="series"/>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029028" y="212070"/>
            <a:ext cx="8065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b="1" dirty="0" smtClean="0"/>
              <a:t>Egyes izomcsoportok </a:t>
            </a:r>
            <a:r>
              <a:rPr lang="hu-HU" sz="2400" b="1" dirty="0"/>
              <a:t>mechanikai vizsgálata	</a:t>
            </a:r>
            <a:endParaRPr lang="en-GB" sz="2400" b="1" dirty="0"/>
          </a:p>
        </p:txBody>
      </p:sp>
      <p:pic>
        <p:nvPicPr>
          <p:cNvPr id="56328" name="Picture 8" descr="P1000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11" y="4005263"/>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sc.mpg">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95536" y="1154431"/>
            <a:ext cx="36163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Szövegdoboz 1"/>
          <p:cNvSpPr txBox="1">
            <a:spLocks noChangeArrowheads="1"/>
          </p:cNvSpPr>
          <p:nvPr/>
        </p:nvSpPr>
        <p:spPr bwMode="auto">
          <a:xfrm>
            <a:off x="1240631" y="688975"/>
            <a:ext cx="6072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hu-HU" sz="2400" dirty="0"/>
              <a:t>Számítógép vezérelt motoros dinamométer</a:t>
            </a:r>
            <a:endParaRPr lang="en-US" sz="2400" dirty="0"/>
          </a:p>
        </p:txBody>
      </p:sp>
      <p:pic>
        <p:nvPicPr>
          <p:cNvPr id="27654" name="Picture 9" descr="http://physio.otago.ac.nz/images/clinics/biode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725" y="1154431"/>
            <a:ext cx="4630331" cy="463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13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1" fill="hold"/>
                                        <p:tgtEl>
                                          <p:spTgt spid="9"/>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56328"/>
                                        </p:tgtEl>
                                        <p:attrNameLst>
                                          <p:attrName>style.visibility</p:attrName>
                                        </p:attrNameLst>
                                      </p:cBhvr>
                                      <p:to>
                                        <p:strVal val="visible"/>
                                      </p:to>
                                    </p:set>
                                    <p:animEffect transition="in" filter="box(in)">
                                      <p:cBhvr>
                                        <p:cTn id="14" dur="500"/>
                                        <p:tgtEl>
                                          <p:spTgt spid="56328"/>
                                        </p:tgtEl>
                                      </p:cBhvr>
                                    </p:animEffect>
                                  </p:childTnLst>
                                </p:cTn>
                              </p:par>
                            </p:childTnLst>
                          </p:cTn>
                        </p:par>
                        <p:par>
                          <p:cTn id="15" fill="hold" nodeType="afterGroup">
                            <p:stCondLst>
                              <p:cond delay="500"/>
                            </p:stCondLst>
                            <p:childTnLst>
                              <p:par>
                                <p:cTn id="16" presetID="10" presetClass="entr" presetSubtype="0" fill="hold" nodeType="afterEffect">
                                  <p:stCondLst>
                                    <p:cond delay="250"/>
                                  </p:stCondLst>
                                  <p:childTnLst>
                                    <p:set>
                                      <p:cBhvr>
                                        <p:cTn id="17" dur="1" fill="hold">
                                          <p:stCondLst>
                                            <p:cond delay="0"/>
                                          </p:stCondLst>
                                        </p:cTn>
                                        <p:tgtEl>
                                          <p:spTgt spid="27654"/>
                                        </p:tgtEl>
                                        <p:attrNameLst>
                                          <p:attrName>style.visibility</p:attrName>
                                        </p:attrNameLst>
                                      </p:cBhvr>
                                      <p:to>
                                        <p:strVal val="visible"/>
                                      </p:to>
                                    </p:set>
                                    <p:animEffect transition="in" filter="fade">
                                      <p:cBhvr>
                                        <p:cTn id="18"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19200" y="819150"/>
            <a:ext cx="3009900" cy="2838450"/>
            <a:chOff x="128" y="0"/>
            <a:chExt cx="350" cy="324"/>
          </a:xfrm>
        </p:grpSpPr>
        <p:pic>
          <p:nvPicPr>
            <p:cNvPr id="8195" name="Picture 3"/>
            <p:cNvPicPr>
              <a:picLocks noChangeAspect="1" noChangeArrowheads="1"/>
            </p:cNvPicPr>
            <p:nvPr/>
          </p:nvPicPr>
          <p:blipFill>
            <a:blip r:embed="rId2" cstate="print"/>
            <a:srcRect/>
            <a:stretch>
              <a:fillRect/>
            </a:stretch>
          </p:blipFill>
          <p:spPr bwMode="auto">
            <a:xfrm>
              <a:off x="128" y="0"/>
              <a:ext cx="350" cy="324"/>
            </a:xfrm>
            <a:prstGeom prst="rect">
              <a:avLst/>
            </a:prstGeom>
            <a:noFill/>
            <a:ln w="1">
              <a:noFill/>
              <a:miter lim="800000"/>
              <a:headEnd/>
              <a:tailEnd/>
            </a:ln>
            <a:effectLst/>
          </p:spPr>
        </p:pic>
        <p:sp>
          <p:nvSpPr>
            <p:cNvPr id="8196" name="Oval 4"/>
            <p:cNvSpPr>
              <a:spLocks noChangeArrowheads="1"/>
            </p:cNvSpPr>
            <p:nvPr/>
          </p:nvSpPr>
          <p:spPr bwMode="auto">
            <a:xfrm>
              <a:off x="291" y="236"/>
              <a:ext cx="7" cy="6"/>
            </a:xfrm>
            <a:prstGeom prst="ellipse">
              <a:avLst/>
            </a:prstGeom>
            <a:solidFill>
              <a:srgbClr val="000000"/>
            </a:solidFill>
            <a:ln w="9525">
              <a:solidFill>
                <a:srgbClr val="000000"/>
              </a:solidFill>
              <a:round/>
              <a:headEnd/>
              <a:tailEnd/>
            </a:ln>
          </p:spPr>
          <p:txBody>
            <a:bodyPr/>
            <a:lstStyle/>
            <a:p>
              <a:endParaRPr lang="en-US"/>
            </a:p>
          </p:txBody>
        </p:sp>
        <p:sp>
          <p:nvSpPr>
            <p:cNvPr id="8197" name="Oval 5"/>
            <p:cNvSpPr>
              <a:spLocks noChangeArrowheads="1"/>
            </p:cNvSpPr>
            <p:nvPr/>
          </p:nvSpPr>
          <p:spPr bwMode="auto">
            <a:xfrm>
              <a:off x="276" y="228"/>
              <a:ext cx="7" cy="6"/>
            </a:xfrm>
            <a:prstGeom prst="ellipse">
              <a:avLst/>
            </a:prstGeom>
            <a:solidFill>
              <a:srgbClr val="000000"/>
            </a:solidFill>
            <a:ln w="9525">
              <a:solidFill>
                <a:srgbClr val="000000"/>
              </a:solidFill>
              <a:round/>
              <a:headEnd/>
              <a:tailEnd/>
            </a:ln>
          </p:spPr>
          <p:txBody>
            <a:bodyPr/>
            <a:lstStyle/>
            <a:p>
              <a:endParaRPr lang="en-US"/>
            </a:p>
          </p:txBody>
        </p:sp>
        <p:sp>
          <p:nvSpPr>
            <p:cNvPr id="8198" name="Oval 6"/>
            <p:cNvSpPr>
              <a:spLocks noChangeArrowheads="1"/>
            </p:cNvSpPr>
            <p:nvPr/>
          </p:nvSpPr>
          <p:spPr bwMode="auto">
            <a:xfrm>
              <a:off x="158" y="67"/>
              <a:ext cx="7" cy="6"/>
            </a:xfrm>
            <a:prstGeom prst="ellipse">
              <a:avLst/>
            </a:prstGeom>
            <a:solidFill>
              <a:srgbClr val="000000"/>
            </a:solidFill>
            <a:ln w="9525">
              <a:solidFill>
                <a:srgbClr val="000000"/>
              </a:solidFill>
              <a:round/>
              <a:headEnd/>
              <a:tailEnd/>
            </a:ln>
          </p:spPr>
          <p:txBody>
            <a:bodyPr/>
            <a:lstStyle/>
            <a:p>
              <a:endParaRPr lang="en-US"/>
            </a:p>
          </p:txBody>
        </p:sp>
        <p:sp>
          <p:nvSpPr>
            <p:cNvPr id="8199" name="Oval 7"/>
            <p:cNvSpPr>
              <a:spLocks noChangeArrowheads="1"/>
            </p:cNvSpPr>
            <p:nvPr/>
          </p:nvSpPr>
          <p:spPr bwMode="auto">
            <a:xfrm>
              <a:off x="259" y="219"/>
              <a:ext cx="7" cy="6"/>
            </a:xfrm>
            <a:prstGeom prst="ellipse">
              <a:avLst/>
            </a:prstGeom>
            <a:solidFill>
              <a:srgbClr val="000000"/>
            </a:solidFill>
            <a:ln w="9525">
              <a:solidFill>
                <a:srgbClr val="000000"/>
              </a:solidFill>
              <a:round/>
              <a:headEnd/>
              <a:tailEnd/>
            </a:ln>
          </p:spPr>
          <p:txBody>
            <a:bodyPr/>
            <a:lstStyle/>
            <a:p>
              <a:endParaRPr lang="en-US"/>
            </a:p>
          </p:txBody>
        </p:sp>
        <p:sp>
          <p:nvSpPr>
            <p:cNvPr id="8200" name="Oval 8"/>
            <p:cNvSpPr>
              <a:spLocks noChangeArrowheads="1"/>
            </p:cNvSpPr>
            <p:nvPr/>
          </p:nvSpPr>
          <p:spPr bwMode="auto">
            <a:xfrm>
              <a:off x="245" y="208"/>
              <a:ext cx="7" cy="6"/>
            </a:xfrm>
            <a:prstGeom prst="ellipse">
              <a:avLst/>
            </a:prstGeom>
            <a:solidFill>
              <a:srgbClr val="000000"/>
            </a:solidFill>
            <a:ln w="9525">
              <a:solidFill>
                <a:srgbClr val="000000"/>
              </a:solidFill>
              <a:round/>
              <a:headEnd/>
              <a:tailEnd/>
            </a:ln>
          </p:spPr>
          <p:txBody>
            <a:bodyPr/>
            <a:lstStyle/>
            <a:p>
              <a:endParaRPr lang="en-US"/>
            </a:p>
          </p:txBody>
        </p:sp>
        <p:sp>
          <p:nvSpPr>
            <p:cNvPr id="8201" name="Oval 9"/>
            <p:cNvSpPr>
              <a:spLocks noChangeArrowheads="1"/>
            </p:cNvSpPr>
            <p:nvPr/>
          </p:nvSpPr>
          <p:spPr bwMode="auto">
            <a:xfrm>
              <a:off x="229" y="196"/>
              <a:ext cx="7" cy="6"/>
            </a:xfrm>
            <a:prstGeom prst="ellipse">
              <a:avLst/>
            </a:prstGeom>
            <a:solidFill>
              <a:srgbClr val="000000"/>
            </a:solidFill>
            <a:ln w="9525">
              <a:solidFill>
                <a:srgbClr val="000000"/>
              </a:solidFill>
              <a:round/>
              <a:headEnd/>
              <a:tailEnd/>
            </a:ln>
          </p:spPr>
          <p:txBody>
            <a:bodyPr/>
            <a:lstStyle/>
            <a:p>
              <a:endParaRPr lang="en-US"/>
            </a:p>
          </p:txBody>
        </p:sp>
        <p:sp>
          <p:nvSpPr>
            <p:cNvPr id="8202" name="Oval 10"/>
            <p:cNvSpPr>
              <a:spLocks noChangeArrowheads="1"/>
            </p:cNvSpPr>
            <p:nvPr/>
          </p:nvSpPr>
          <p:spPr bwMode="auto">
            <a:xfrm>
              <a:off x="217" y="181"/>
              <a:ext cx="7" cy="6"/>
            </a:xfrm>
            <a:prstGeom prst="ellipse">
              <a:avLst/>
            </a:prstGeom>
            <a:solidFill>
              <a:srgbClr val="000000"/>
            </a:solidFill>
            <a:ln w="9525">
              <a:solidFill>
                <a:srgbClr val="000000"/>
              </a:solidFill>
              <a:round/>
              <a:headEnd/>
              <a:tailEnd/>
            </a:ln>
          </p:spPr>
          <p:txBody>
            <a:bodyPr/>
            <a:lstStyle/>
            <a:p>
              <a:endParaRPr lang="en-US"/>
            </a:p>
          </p:txBody>
        </p:sp>
        <p:sp>
          <p:nvSpPr>
            <p:cNvPr id="8203" name="Oval 11"/>
            <p:cNvSpPr>
              <a:spLocks noChangeArrowheads="1"/>
            </p:cNvSpPr>
            <p:nvPr/>
          </p:nvSpPr>
          <p:spPr bwMode="auto">
            <a:xfrm>
              <a:off x="145" y="14"/>
              <a:ext cx="7" cy="6"/>
            </a:xfrm>
            <a:prstGeom prst="ellipse">
              <a:avLst/>
            </a:prstGeom>
            <a:solidFill>
              <a:srgbClr val="000000"/>
            </a:solidFill>
            <a:ln w="9525">
              <a:solidFill>
                <a:srgbClr val="000000"/>
              </a:solidFill>
              <a:round/>
              <a:headEnd/>
              <a:tailEnd/>
            </a:ln>
          </p:spPr>
          <p:txBody>
            <a:bodyPr/>
            <a:lstStyle/>
            <a:p>
              <a:endParaRPr lang="en-US"/>
            </a:p>
          </p:txBody>
        </p:sp>
        <p:sp>
          <p:nvSpPr>
            <p:cNvPr id="8204" name="Oval 12"/>
            <p:cNvSpPr>
              <a:spLocks noChangeArrowheads="1"/>
            </p:cNvSpPr>
            <p:nvPr/>
          </p:nvSpPr>
          <p:spPr bwMode="auto">
            <a:xfrm>
              <a:off x="173" y="107"/>
              <a:ext cx="7" cy="6"/>
            </a:xfrm>
            <a:prstGeom prst="ellipse">
              <a:avLst/>
            </a:prstGeom>
            <a:solidFill>
              <a:srgbClr val="000000"/>
            </a:solidFill>
            <a:ln w="9525">
              <a:solidFill>
                <a:srgbClr val="000000"/>
              </a:solidFill>
              <a:round/>
              <a:headEnd/>
              <a:tailEnd/>
            </a:ln>
          </p:spPr>
          <p:txBody>
            <a:bodyPr/>
            <a:lstStyle/>
            <a:p>
              <a:endParaRPr lang="en-US"/>
            </a:p>
          </p:txBody>
        </p:sp>
        <p:sp>
          <p:nvSpPr>
            <p:cNvPr id="8205" name="Oval 13"/>
            <p:cNvSpPr>
              <a:spLocks noChangeArrowheads="1"/>
            </p:cNvSpPr>
            <p:nvPr/>
          </p:nvSpPr>
          <p:spPr bwMode="auto">
            <a:xfrm>
              <a:off x="186" y="138"/>
              <a:ext cx="7" cy="6"/>
            </a:xfrm>
            <a:prstGeom prst="ellipse">
              <a:avLst/>
            </a:prstGeom>
            <a:solidFill>
              <a:srgbClr val="000000"/>
            </a:solidFill>
            <a:ln w="9525">
              <a:solidFill>
                <a:srgbClr val="000000"/>
              </a:solidFill>
              <a:round/>
              <a:headEnd/>
              <a:tailEnd/>
            </a:ln>
          </p:spPr>
          <p:txBody>
            <a:bodyPr/>
            <a:lstStyle/>
            <a:p>
              <a:endParaRPr lang="en-US"/>
            </a:p>
          </p:txBody>
        </p:sp>
        <p:sp>
          <p:nvSpPr>
            <p:cNvPr id="8206" name="Oval 14"/>
            <p:cNvSpPr>
              <a:spLocks noChangeArrowheads="1"/>
            </p:cNvSpPr>
            <p:nvPr/>
          </p:nvSpPr>
          <p:spPr bwMode="auto">
            <a:xfrm>
              <a:off x="200" y="163"/>
              <a:ext cx="7" cy="6"/>
            </a:xfrm>
            <a:prstGeom prst="ellipse">
              <a:avLst/>
            </a:prstGeom>
            <a:solidFill>
              <a:srgbClr val="000000"/>
            </a:solidFill>
            <a:ln w="9525">
              <a:solidFill>
                <a:srgbClr val="000000"/>
              </a:solidFill>
              <a:round/>
              <a:headEnd/>
              <a:tailEnd/>
            </a:ln>
          </p:spPr>
          <p:txBody>
            <a:bodyPr/>
            <a:lstStyle/>
            <a:p>
              <a:endParaRPr lang="en-US"/>
            </a:p>
          </p:txBody>
        </p:sp>
        <p:sp>
          <p:nvSpPr>
            <p:cNvPr id="8207" name="Oval 15"/>
            <p:cNvSpPr>
              <a:spLocks noChangeArrowheads="1"/>
            </p:cNvSpPr>
            <p:nvPr/>
          </p:nvSpPr>
          <p:spPr bwMode="auto">
            <a:xfrm>
              <a:off x="159" y="49"/>
              <a:ext cx="7" cy="6"/>
            </a:xfrm>
            <a:prstGeom prst="ellipse">
              <a:avLst/>
            </a:prstGeom>
            <a:noFill/>
            <a:ln w="9525">
              <a:solidFill>
                <a:srgbClr val="000000"/>
              </a:solidFill>
              <a:round/>
              <a:headEnd/>
              <a:tailEnd/>
            </a:ln>
          </p:spPr>
          <p:txBody>
            <a:bodyPr/>
            <a:lstStyle/>
            <a:p>
              <a:endParaRPr lang="en-US"/>
            </a:p>
          </p:txBody>
        </p:sp>
        <p:sp>
          <p:nvSpPr>
            <p:cNvPr id="8208" name="Oval 16"/>
            <p:cNvSpPr>
              <a:spLocks noChangeArrowheads="1"/>
            </p:cNvSpPr>
            <p:nvPr/>
          </p:nvSpPr>
          <p:spPr bwMode="auto">
            <a:xfrm>
              <a:off x="175" y="75"/>
              <a:ext cx="7" cy="6"/>
            </a:xfrm>
            <a:prstGeom prst="ellipse">
              <a:avLst/>
            </a:prstGeom>
            <a:noFill/>
            <a:ln w="9525">
              <a:solidFill>
                <a:srgbClr val="000000"/>
              </a:solidFill>
              <a:round/>
              <a:headEnd/>
              <a:tailEnd/>
            </a:ln>
          </p:spPr>
          <p:txBody>
            <a:bodyPr/>
            <a:lstStyle/>
            <a:p>
              <a:endParaRPr lang="en-US"/>
            </a:p>
          </p:txBody>
        </p:sp>
        <p:sp>
          <p:nvSpPr>
            <p:cNvPr id="8209" name="Oval 17"/>
            <p:cNvSpPr>
              <a:spLocks noChangeArrowheads="1"/>
            </p:cNvSpPr>
            <p:nvPr/>
          </p:nvSpPr>
          <p:spPr bwMode="auto">
            <a:xfrm>
              <a:off x="201" y="111"/>
              <a:ext cx="7" cy="6"/>
            </a:xfrm>
            <a:prstGeom prst="ellipse">
              <a:avLst/>
            </a:prstGeom>
            <a:noFill/>
            <a:ln w="9525">
              <a:solidFill>
                <a:srgbClr val="000000"/>
              </a:solidFill>
              <a:round/>
              <a:headEnd/>
              <a:tailEnd/>
            </a:ln>
          </p:spPr>
          <p:txBody>
            <a:bodyPr/>
            <a:lstStyle/>
            <a:p>
              <a:endParaRPr lang="en-US"/>
            </a:p>
          </p:txBody>
        </p:sp>
        <p:sp>
          <p:nvSpPr>
            <p:cNvPr id="8210" name="Oval 18"/>
            <p:cNvSpPr>
              <a:spLocks noChangeArrowheads="1"/>
            </p:cNvSpPr>
            <p:nvPr/>
          </p:nvSpPr>
          <p:spPr bwMode="auto">
            <a:xfrm>
              <a:off x="216" y="124"/>
              <a:ext cx="7" cy="6"/>
            </a:xfrm>
            <a:prstGeom prst="ellipse">
              <a:avLst/>
            </a:prstGeom>
            <a:noFill/>
            <a:ln w="9525">
              <a:solidFill>
                <a:srgbClr val="000000"/>
              </a:solidFill>
              <a:round/>
              <a:headEnd/>
              <a:tailEnd/>
            </a:ln>
          </p:spPr>
          <p:txBody>
            <a:bodyPr/>
            <a:lstStyle/>
            <a:p>
              <a:endParaRPr lang="en-US"/>
            </a:p>
          </p:txBody>
        </p:sp>
        <p:sp>
          <p:nvSpPr>
            <p:cNvPr id="8211" name="Oval 19"/>
            <p:cNvSpPr>
              <a:spLocks noChangeArrowheads="1"/>
            </p:cNvSpPr>
            <p:nvPr/>
          </p:nvSpPr>
          <p:spPr bwMode="auto">
            <a:xfrm>
              <a:off x="229" y="132"/>
              <a:ext cx="7" cy="6"/>
            </a:xfrm>
            <a:prstGeom prst="ellipse">
              <a:avLst/>
            </a:prstGeom>
            <a:noFill/>
            <a:ln w="9525">
              <a:solidFill>
                <a:srgbClr val="000000"/>
              </a:solidFill>
              <a:round/>
              <a:headEnd/>
              <a:tailEnd/>
            </a:ln>
          </p:spPr>
          <p:txBody>
            <a:bodyPr/>
            <a:lstStyle/>
            <a:p>
              <a:endParaRPr lang="en-US"/>
            </a:p>
          </p:txBody>
        </p:sp>
        <p:sp>
          <p:nvSpPr>
            <p:cNvPr id="8212" name="Oval 20"/>
            <p:cNvSpPr>
              <a:spLocks noChangeArrowheads="1"/>
            </p:cNvSpPr>
            <p:nvPr/>
          </p:nvSpPr>
          <p:spPr bwMode="auto">
            <a:xfrm>
              <a:off x="246" y="139"/>
              <a:ext cx="7" cy="6"/>
            </a:xfrm>
            <a:prstGeom prst="ellipse">
              <a:avLst/>
            </a:prstGeom>
            <a:noFill/>
            <a:ln w="9525">
              <a:solidFill>
                <a:srgbClr val="000000"/>
              </a:solidFill>
              <a:round/>
              <a:headEnd/>
              <a:tailEnd/>
            </a:ln>
          </p:spPr>
          <p:txBody>
            <a:bodyPr/>
            <a:lstStyle/>
            <a:p>
              <a:endParaRPr lang="en-US"/>
            </a:p>
          </p:txBody>
        </p:sp>
        <p:sp>
          <p:nvSpPr>
            <p:cNvPr id="8213" name="Oval 21"/>
            <p:cNvSpPr>
              <a:spLocks noChangeArrowheads="1"/>
            </p:cNvSpPr>
            <p:nvPr/>
          </p:nvSpPr>
          <p:spPr bwMode="auto">
            <a:xfrm>
              <a:off x="259" y="144"/>
              <a:ext cx="7" cy="6"/>
            </a:xfrm>
            <a:prstGeom prst="ellipse">
              <a:avLst/>
            </a:prstGeom>
            <a:noFill/>
            <a:ln w="9525">
              <a:solidFill>
                <a:srgbClr val="000000"/>
              </a:solidFill>
              <a:round/>
              <a:headEnd/>
              <a:tailEnd/>
            </a:ln>
          </p:spPr>
          <p:txBody>
            <a:bodyPr/>
            <a:lstStyle/>
            <a:p>
              <a:endParaRPr lang="en-US"/>
            </a:p>
          </p:txBody>
        </p:sp>
        <p:sp>
          <p:nvSpPr>
            <p:cNvPr id="8214" name="Oval 22"/>
            <p:cNvSpPr>
              <a:spLocks noChangeArrowheads="1"/>
            </p:cNvSpPr>
            <p:nvPr/>
          </p:nvSpPr>
          <p:spPr bwMode="auto">
            <a:xfrm>
              <a:off x="290" y="152"/>
              <a:ext cx="7" cy="6"/>
            </a:xfrm>
            <a:prstGeom prst="ellipse">
              <a:avLst/>
            </a:prstGeom>
            <a:noFill/>
            <a:ln w="9525">
              <a:solidFill>
                <a:srgbClr val="000000"/>
              </a:solidFill>
              <a:round/>
              <a:headEnd/>
              <a:tailEnd/>
            </a:ln>
          </p:spPr>
          <p:txBody>
            <a:bodyPr/>
            <a:lstStyle/>
            <a:p>
              <a:endParaRPr lang="en-US"/>
            </a:p>
          </p:txBody>
        </p:sp>
        <p:sp>
          <p:nvSpPr>
            <p:cNvPr id="8215" name="Oval 23"/>
            <p:cNvSpPr>
              <a:spLocks noChangeArrowheads="1"/>
            </p:cNvSpPr>
            <p:nvPr/>
          </p:nvSpPr>
          <p:spPr bwMode="auto">
            <a:xfrm>
              <a:off x="274" y="149"/>
              <a:ext cx="7" cy="6"/>
            </a:xfrm>
            <a:prstGeom prst="ellipse">
              <a:avLst/>
            </a:prstGeom>
            <a:noFill/>
            <a:ln w="9525">
              <a:solidFill>
                <a:srgbClr val="000000"/>
              </a:solidFill>
              <a:round/>
              <a:headEnd/>
              <a:tailEnd/>
            </a:ln>
          </p:spPr>
          <p:txBody>
            <a:bodyPr/>
            <a:lstStyle/>
            <a:p>
              <a:endParaRPr lang="en-US"/>
            </a:p>
          </p:txBody>
        </p:sp>
        <p:sp>
          <p:nvSpPr>
            <p:cNvPr id="8216" name="Oval 24"/>
            <p:cNvSpPr>
              <a:spLocks noChangeArrowheads="1"/>
            </p:cNvSpPr>
            <p:nvPr/>
          </p:nvSpPr>
          <p:spPr bwMode="auto">
            <a:xfrm>
              <a:off x="188" y="95"/>
              <a:ext cx="7" cy="6"/>
            </a:xfrm>
            <a:prstGeom prst="ellipse">
              <a:avLst/>
            </a:prstGeom>
            <a:noFill/>
            <a:ln w="9525">
              <a:solidFill>
                <a:srgbClr val="000000"/>
              </a:solidFill>
              <a:round/>
              <a:headEnd/>
              <a:tailEnd/>
            </a:ln>
          </p:spPr>
          <p:txBody>
            <a:bodyPr/>
            <a:lstStyle/>
            <a:p>
              <a:endParaRPr lang="en-US"/>
            </a:p>
          </p:txBody>
        </p:sp>
      </p:grpSp>
      <p:grpSp>
        <p:nvGrpSpPr>
          <p:cNvPr id="3" name="Group 25"/>
          <p:cNvGrpSpPr>
            <a:grpSpLocks/>
          </p:cNvGrpSpPr>
          <p:nvPr/>
        </p:nvGrpSpPr>
        <p:grpSpPr bwMode="auto">
          <a:xfrm>
            <a:off x="4572000" y="838200"/>
            <a:ext cx="3067050" cy="2847975"/>
            <a:chOff x="2880" y="192"/>
            <a:chExt cx="1932" cy="1794"/>
          </a:xfrm>
        </p:grpSpPr>
        <p:grpSp>
          <p:nvGrpSpPr>
            <p:cNvPr id="4" name="Group 26"/>
            <p:cNvGrpSpPr>
              <a:grpSpLocks/>
            </p:cNvGrpSpPr>
            <p:nvPr/>
          </p:nvGrpSpPr>
          <p:grpSpPr bwMode="auto">
            <a:xfrm>
              <a:off x="2880" y="192"/>
              <a:ext cx="1932" cy="1794"/>
              <a:chOff x="483" y="0"/>
              <a:chExt cx="322" cy="299"/>
            </a:xfrm>
          </p:grpSpPr>
          <p:pic>
            <p:nvPicPr>
              <p:cNvPr id="8219" name="Picture 27"/>
              <p:cNvPicPr>
                <a:picLocks noChangeAspect="1" noChangeArrowheads="1"/>
              </p:cNvPicPr>
              <p:nvPr/>
            </p:nvPicPr>
            <p:blipFill>
              <a:blip r:embed="rId3" cstate="print"/>
              <a:srcRect/>
              <a:stretch>
                <a:fillRect/>
              </a:stretch>
            </p:blipFill>
            <p:spPr bwMode="auto">
              <a:xfrm>
                <a:off x="483" y="0"/>
                <a:ext cx="322" cy="299"/>
              </a:xfrm>
              <a:prstGeom prst="rect">
                <a:avLst/>
              </a:prstGeom>
              <a:noFill/>
              <a:ln w="1">
                <a:noFill/>
                <a:miter lim="800000"/>
                <a:headEnd/>
                <a:tailEnd/>
              </a:ln>
              <a:effectLst/>
            </p:spPr>
          </p:pic>
          <p:sp>
            <p:nvSpPr>
              <p:cNvPr id="8220" name="Oval 28"/>
              <p:cNvSpPr>
                <a:spLocks noChangeArrowheads="1"/>
              </p:cNvSpPr>
              <p:nvPr/>
            </p:nvSpPr>
            <p:spPr bwMode="auto">
              <a:xfrm>
                <a:off x="508" y="41"/>
                <a:ext cx="7" cy="6"/>
              </a:xfrm>
              <a:prstGeom prst="ellipse">
                <a:avLst/>
              </a:prstGeom>
              <a:solidFill>
                <a:srgbClr val="000000"/>
              </a:solidFill>
              <a:ln w="9525">
                <a:solidFill>
                  <a:srgbClr val="000000"/>
                </a:solidFill>
                <a:round/>
                <a:headEnd/>
                <a:tailEnd/>
              </a:ln>
            </p:spPr>
            <p:txBody>
              <a:bodyPr/>
              <a:lstStyle/>
              <a:p>
                <a:endParaRPr lang="en-US"/>
              </a:p>
            </p:txBody>
          </p:sp>
          <p:sp>
            <p:nvSpPr>
              <p:cNvPr id="8221" name="Oval 29"/>
              <p:cNvSpPr>
                <a:spLocks noChangeArrowheads="1"/>
              </p:cNvSpPr>
              <p:nvPr/>
            </p:nvSpPr>
            <p:spPr bwMode="auto">
              <a:xfrm>
                <a:off x="518" y="72"/>
                <a:ext cx="7" cy="6"/>
              </a:xfrm>
              <a:prstGeom prst="ellipse">
                <a:avLst/>
              </a:prstGeom>
              <a:solidFill>
                <a:srgbClr val="000000"/>
              </a:solidFill>
              <a:ln w="9525">
                <a:solidFill>
                  <a:srgbClr val="000000"/>
                </a:solidFill>
                <a:round/>
                <a:headEnd/>
                <a:tailEnd/>
              </a:ln>
            </p:spPr>
            <p:txBody>
              <a:bodyPr/>
              <a:lstStyle/>
              <a:p>
                <a:endParaRPr lang="en-US"/>
              </a:p>
            </p:txBody>
          </p:sp>
          <p:sp>
            <p:nvSpPr>
              <p:cNvPr id="8222" name="Oval 30"/>
              <p:cNvSpPr>
                <a:spLocks noChangeArrowheads="1"/>
              </p:cNvSpPr>
              <p:nvPr/>
            </p:nvSpPr>
            <p:spPr bwMode="auto">
              <a:xfrm>
                <a:off x="526" y="94"/>
                <a:ext cx="7" cy="6"/>
              </a:xfrm>
              <a:prstGeom prst="ellipse">
                <a:avLst/>
              </a:prstGeom>
              <a:solidFill>
                <a:srgbClr val="000000"/>
              </a:solidFill>
              <a:ln w="9525">
                <a:solidFill>
                  <a:srgbClr val="000000"/>
                </a:solidFill>
                <a:round/>
                <a:headEnd/>
                <a:tailEnd/>
              </a:ln>
            </p:spPr>
            <p:txBody>
              <a:bodyPr/>
              <a:lstStyle/>
              <a:p>
                <a:endParaRPr lang="en-US"/>
              </a:p>
            </p:txBody>
          </p:sp>
          <p:sp>
            <p:nvSpPr>
              <p:cNvPr id="8223" name="Oval 31"/>
              <p:cNvSpPr>
                <a:spLocks noChangeArrowheads="1"/>
              </p:cNvSpPr>
              <p:nvPr/>
            </p:nvSpPr>
            <p:spPr bwMode="auto">
              <a:xfrm>
                <a:off x="534" y="114"/>
                <a:ext cx="7" cy="6"/>
              </a:xfrm>
              <a:prstGeom prst="ellipse">
                <a:avLst/>
              </a:prstGeom>
              <a:solidFill>
                <a:srgbClr val="000000"/>
              </a:solidFill>
              <a:ln w="9525">
                <a:solidFill>
                  <a:srgbClr val="000000"/>
                </a:solidFill>
                <a:round/>
                <a:headEnd/>
                <a:tailEnd/>
              </a:ln>
            </p:spPr>
            <p:txBody>
              <a:bodyPr/>
              <a:lstStyle/>
              <a:p>
                <a:endParaRPr lang="en-US"/>
              </a:p>
            </p:txBody>
          </p:sp>
          <p:sp>
            <p:nvSpPr>
              <p:cNvPr id="8224" name="Oval 32"/>
              <p:cNvSpPr>
                <a:spLocks noChangeArrowheads="1"/>
              </p:cNvSpPr>
              <p:nvPr/>
            </p:nvSpPr>
            <p:spPr bwMode="auto">
              <a:xfrm>
                <a:off x="542" y="128"/>
                <a:ext cx="7" cy="6"/>
              </a:xfrm>
              <a:prstGeom prst="ellipse">
                <a:avLst/>
              </a:prstGeom>
              <a:solidFill>
                <a:srgbClr val="000000"/>
              </a:solidFill>
              <a:ln w="9525">
                <a:solidFill>
                  <a:srgbClr val="000000"/>
                </a:solidFill>
                <a:round/>
                <a:headEnd/>
                <a:tailEnd/>
              </a:ln>
            </p:spPr>
            <p:txBody>
              <a:bodyPr/>
              <a:lstStyle/>
              <a:p>
                <a:endParaRPr lang="en-US"/>
              </a:p>
            </p:txBody>
          </p:sp>
          <p:sp>
            <p:nvSpPr>
              <p:cNvPr id="8225" name="Oval 33"/>
              <p:cNvSpPr>
                <a:spLocks noChangeArrowheads="1"/>
              </p:cNvSpPr>
              <p:nvPr/>
            </p:nvSpPr>
            <p:spPr bwMode="auto">
              <a:xfrm>
                <a:off x="550" y="142"/>
                <a:ext cx="7" cy="6"/>
              </a:xfrm>
              <a:prstGeom prst="ellipse">
                <a:avLst/>
              </a:prstGeom>
              <a:solidFill>
                <a:srgbClr val="000000"/>
              </a:solidFill>
              <a:ln w="9525">
                <a:solidFill>
                  <a:srgbClr val="000000"/>
                </a:solidFill>
                <a:round/>
                <a:headEnd/>
                <a:tailEnd/>
              </a:ln>
            </p:spPr>
            <p:txBody>
              <a:bodyPr/>
              <a:lstStyle/>
              <a:p>
                <a:endParaRPr lang="en-US"/>
              </a:p>
            </p:txBody>
          </p:sp>
          <p:sp>
            <p:nvSpPr>
              <p:cNvPr id="8226" name="Oval 34"/>
              <p:cNvSpPr>
                <a:spLocks noChangeArrowheads="1"/>
              </p:cNvSpPr>
              <p:nvPr/>
            </p:nvSpPr>
            <p:spPr bwMode="auto">
              <a:xfrm>
                <a:off x="559" y="154"/>
                <a:ext cx="7" cy="6"/>
              </a:xfrm>
              <a:prstGeom prst="ellipse">
                <a:avLst/>
              </a:prstGeom>
              <a:solidFill>
                <a:srgbClr val="000000"/>
              </a:solidFill>
              <a:ln w="9525">
                <a:solidFill>
                  <a:srgbClr val="000000"/>
                </a:solidFill>
                <a:round/>
                <a:headEnd/>
                <a:tailEnd/>
              </a:ln>
            </p:spPr>
            <p:txBody>
              <a:bodyPr/>
              <a:lstStyle/>
              <a:p>
                <a:endParaRPr lang="en-US"/>
              </a:p>
            </p:txBody>
          </p:sp>
          <p:sp>
            <p:nvSpPr>
              <p:cNvPr id="8227" name="Oval 35"/>
              <p:cNvSpPr>
                <a:spLocks noChangeArrowheads="1"/>
              </p:cNvSpPr>
              <p:nvPr/>
            </p:nvSpPr>
            <p:spPr bwMode="auto">
              <a:xfrm>
                <a:off x="569" y="168"/>
                <a:ext cx="7" cy="6"/>
              </a:xfrm>
              <a:prstGeom prst="ellipse">
                <a:avLst/>
              </a:prstGeom>
              <a:solidFill>
                <a:srgbClr val="000000"/>
              </a:solidFill>
              <a:ln w="9525">
                <a:solidFill>
                  <a:srgbClr val="000000"/>
                </a:solidFill>
                <a:round/>
                <a:headEnd/>
                <a:tailEnd/>
              </a:ln>
            </p:spPr>
            <p:txBody>
              <a:bodyPr/>
              <a:lstStyle/>
              <a:p>
                <a:endParaRPr lang="en-US"/>
              </a:p>
            </p:txBody>
          </p:sp>
          <p:sp>
            <p:nvSpPr>
              <p:cNvPr id="8228" name="Oval 36"/>
              <p:cNvSpPr>
                <a:spLocks noChangeArrowheads="1"/>
              </p:cNvSpPr>
              <p:nvPr/>
            </p:nvSpPr>
            <p:spPr bwMode="auto">
              <a:xfrm>
                <a:off x="584" y="185"/>
                <a:ext cx="7" cy="6"/>
              </a:xfrm>
              <a:prstGeom prst="ellipse">
                <a:avLst/>
              </a:prstGeom>
              <a:solidFill>
                <a:srgbClr val="000000"/>
              </a:solidFill>
              <a:ln w="9525">
                <a:solidFill>
                  <a:srgbClr val="000000"/>
                </a:solidFill>
                <a:round/>
                <a:headEnd/>
                <a:tailEnd/>
              </a:ln>
            </p:spPr>
            <p:txBody>
              <a:bodyPr/>
              <a:lstStyle/>
              <a:p>
                <a:endParaRPr lang="en-US"/>
              </a:p>
            </p:txBody>
          </p:sp>
          <p:sp>
            <p:nvSpPr>
              <p:cNvPr id="8229" name="Oval 37"/>
              <p:cNvSpPr>
                <a:spLocks noChangeArrowheads="1"/>
              </p:cNvSpPr>
              <p:nvPr/>
            </p:nvSpPr>
            <p:spPr bwMode="auto">
              <a:xfrm>
                <a:off x="500" y="12"/>
                <a:ext cx="7" cy="6"/>
              </a:xfrm>
              <a:prstGeom prst="ellipse">
                <a:avLst/>
              </a:prstGeom>
              <a:solidFill>
                <a:srgbClr val="000000"/>
              </a:solidFill>
              <a:ln w="9525">
                <a:solidFill>
                  <a:srgbClr val="000000"/>
                </a:solidFill>
                <a:round/>
                <a:headEnd/>
                <a:tailEnd/>
              </a:ln>
            </p:spPr>
            <p:txBody>
              <a:bodyPr/>
              <a:lstStyle/>
              <a:p>
                <a:endParaRPr lang="en-US"/>
              </a:p>
            </p:txBody>
          </p:sp>
        </p:grpSp>
        <p:grpSp>
          <p:nvGrpSpPr>
            <p:cNvPr id="5" name="Group 38"/>
            <p:cNvGrpSpPr>
              <a:grpSpLocks/>
            </p:cNvGrpSpPr>
            <p:nvPr/>
          </p:nvGrpSpPr>
          <p:grpSpPr bwMode="auto">
            <a:xfrm>
              <a:off x="2994" y="318"/>
              <a:ext cx="510" cy="690"/>
              <a:chOff x="509" y="36"/>
              <a:chExt cx="85" cy="115"/>
            </a:xfrm>
          </p:grpSpPr>
          <p:sp>
            <p:nvSpPr>
              <p:cNvPr id="8231" name="Oval 39"/>
              <p:cNvSpPr>
                <a:spLocks noChangeArrowheads="1"/>
              </p:cNvSpPr>
              <p:nvPr/>
            </p:nvSpPr>
            <p:spPr bwMode="auto">
              <a:xfrm>
                <a:off x="509" y="36"/>
                <a:ext cx="7" cy="6"/>
              </a:xfrm>
              <a:prstGeom prst="ellipse">
                <a:avLst/>
              </a:prstGeom>
              <a:noFill/>
              <a:ln w="9525">
                <a:solidFill>
                  <a:srgbClr val="000000"/>
                </a:solidFill>
                <a:round/>
                <a:headEnd/>
                <a:tailEnd/>
              </a:ln>
            </p:spPr>
            <p:txBody>
              <a:bodyPr/>
              <a:lstStyle/>
              <a:p>
                <a:endParaRPr lang="en-US"/>
              </a:p>
            </p:txBody>
          </p:sp>
          <p:sp>
            <p:nvSpPr>
              <p:cNvPr id="8232" name="Oval 40"/>
              <p:cNvSpPr>
                <a:spLocks noChangeArrowheads="1"/>
              </p:cNvSpPr>
              <p:nvPr/>
            </p:nvSpPr>
            <p:spPr bwMode="auto">
              <a:xfrm>
                <a:off x="518" y="52"/>
                <a:ext cx="7" cy="6"/>
              </a:xfrm>
              <a:prstGeom prst="ellipse">
                <a:avLst/>
              </a:prstGeom>
              <a:noFill/>
              <a:ln w="9525">
                <a:solidFill>
                  <a:srgbClr val="000000"/>
                </a:solidFill>
                <a:round/>
                <a:headEnd/>
                <a:tailEnd/>
              </a:ln>
            </p:spPr>
            <p:txBody>
              <a:bodyPr/>
              <a:lstStyle/>
              <a:p>
                <a:endParaRPr lang="en-US"/>
              </a:p>
            </p:txBody>
          </p:sp>
          <p:sp>
            <p:nvSpPr>
              <p:cNvPr id="8233" name="Oval 41"/>
              <p:cNvSpPr>
                <a:spLocks noChangeArrowheads="1"/>
              </p:cNvSpPr>
              <p:nvPr/>
            </p:nvSpPr>
            <p:spPr bwMode="auto">
              <a:xfrm>
                <a:off x="525" y="65"/>
                <a:ext cx="7" cy="6"/>
              </a:xfrm>
              <a:prstGeom prst="ellipse">
                <a:avLst/>
              </a:prstGeom>
              <a:noFill/>
              <a:ln w="9525">
                <a:solidFill>
                  <a:srgbClr val="000000"/>
                </a:solidFill>
                <a:round/>
                <a:headEnd/>
                <a:tailEnd/>
              </a:ln>
            </p:spPr>
            <p:txBody>
              <a:bodyPr/>
              <a:lstStyle/>
              <a:p>
                <a:endParaRPr lang="en-US"/>
              </a:p>
            </p:txBody>
          </p:sp>
          <p:sp>
            <p:nvSpPr>
              <p:cNvPr id="8234" name="Oval 42"/>
              <p:cNvSpPr>
                <a:spLocks noChangeArrowheads="1"/>
              </p:cNvSpPr>
              <p:nvPr/>
            </p:nvSpPr>
            <p:spPr bwMode="auto">
              <a:xfrm>
                <a:off x="535" y="79"/>
                <a:ext cx="7" cy="6"/>
              </a:xfrm>
              <a:prstGeom prst="ellipse">
                <a:avLst/>
              </a:prstGeom>
              <a:noFill/>
              <a:ln w="9525">
                <a:solidFill>
                  <a:srgbClr val="000000"/>
                </a:solidFill>
                <a:round/>
                <a:headEnd/>
                <a:tailEnd/>
              </a:ln>
            </p:spPr>
            <p:txBody>
              <a:bodyPr/>
              <a:lstStyle/>
              <a:p>
                <a:endParaRPr lang="en-US"/>
              </a:p>
            </p:txBody>
          </p:sp>
          <p:sp>
            <p:nvSpPr>
              <p:cNvPr id="8235" name="Oval 43"/>
              <p:cNvSpPr>
                <a:spLocks noChangeArrowheads="1"/>
              </p:cNvSpPr>
              <p:nvPr/>
            </p:nvSpPr>
            <p:spPr bwMode="auto">
              <a:xfrm>
                <a:off x="550" y="95"/>
                <a:ext cx="7" cy="6"/>
              </a:xfrm>
              <a:prstGeom prst="ellipse">
                <a:avLst/>
              </a:prstGeom>
              <a:noFill/>
              <a:ln w="9525">
                <a:solidFill>
                  <a:srgbClr val="000000"/>
                </a:solidFill>
                <a:round/>
                <a:headEnd/>
                <a:tailEnd/>
              </a:ln>
            </p:spPr>
            <p:txBody>
              <a:bodyPr/>
              <a:lstStyle/>
              <a:p>
                <a:endParaRPr lang="en-US"/>
              </a:p>
            </p:txBody>
          </p:sp>
          <p:sp>
            <p:nvSpPr>
              <p:cNvPr id="8236" name="Oval 44"/>
              <p:cNvSpPr>
                <a:spLocks noChangeArrowheads="1"/>
              </p:cNvSpPr>
              <p:nvPr/>
            </p:nvSpPr>
            <p:spPr bwMode="auto">
              <a:xfrm>
                <a:off x="558" y="110"/>
                <a:ext cx="7" cy="6"/>
              </a:xfrm>
              <a:prstGeom prst="ellipse">
                <a:avLst/>
              </a:prstGeom>
              <a:noFill/>
              <a:ln w="9525">
                <a:solidFill>
                  <a:srgbClr val="000000"/>
                </a:solidFill>
                <a:round/>
                <a:headEnd/>
                <a:tailEnd/>
              </a:ln>
            </p:spPr>
            <p:txBody>
              <a:bodyPr/>
              <a:lstStyle/>
              <a:p>
                <a:endParaRPr lang="en-US"/>
              </a:p>
            </p:txBody>
          </p:sp>
          <p:sp>
            <p:nvSpPr>
              <p:cNvPr id="8237" name="Oval 45"/>
              <p:cNvSpPr>
                <a:spLocks noChangeArrowheads="1"/>
              </p:cNvSpPr>
              <p:nvPr/>
            </p:nvSpPr>
            <p:spPr bwMode="auto">
              <a:xfrm>
                <a:off x="576" y="135"/>
                <a:ext cx="7" cy="6"/>
              </a:xfrm>
              <a:prstGeom prst="ellipse">
                <a:avLst/>
              </a:prstGeom>
              <a:noFill/>
              <a:ln w="9525">
                <a:solidFill>
                  <a:srgbClr val="000000"/>
                </a:solidFill>
                <a:round/>
                <a:headEnd/>
                <a:tailEnd/>
              </a:ln>
            </p:spPr>
            <p:txBody>
              <a:bodyPr/>
              <a:lstStyle/>
              <a:p>
                <a:endParaRPr lang="en-US"/>
              </a:p>
            </p:txBody>
          </p:sp>
          <p:sp>
            <p:nvSpPr>
              <p:cNvPr id="8238" name="Oval 46"/>
              <p:cNvSpPr>
                <a:spLocks noChangeArrowheads="1"/>
              </p:cNvSpPr>
              <p:nvPr/>
            </p:nvSpPr>
            <p:spPr bwMode="auto">
              <a:xfrm>
                <a:off x="587" y="145"/>
                <a:ext cx="7" cy="6"/>
              </a:xfrm>
              <a:prstGeom prst="ellipse">
                <a:avLst/>
              </a:prstGeom>
              <a:noFill/>
              <a:ln w="9525">
                <a:solidFill>
                  <a:srgbClr val="000000"/>
                </a:solidFill>
                <a:round/>
                <a:headEnd/>
                <a:tailEnd/>
              </a:ln>
            </p:spPr>
            <p:txBody>
              <a:bodyPr/>
              <a:lstStyle/>
              <a:p>
                <a:endParaRPr lang="en-US"/>
              </a:p>
            </p:txBody>
          </p:sp>
        </p:grpSp>
      </p:grpSp>
      <p:grpSp>
        <p:nvGrpSpPr>
          <p:cNvPr id="6" name="Group 47"/>
          <p:cNvGrpSpPr>
            <a:grpSpLocks/>
          </p:cNvGrpSpPr>
          <p:nvPr/>
        </p:nvGrpSpPr>
        <p:grpSpPr bwMode="auto">
          <a:xfrm>
            <a:off x="4619625" y="3790950"/>
            <a:ext cx="3000375" cy="2762250"/>
            <a:chOff x="485" y="342"/>
            <a:chExt cx="347" cy="323"/>
          </a:xfrm>
        </p:grpSpPr>
        <p:pic>
          <p:nvPicPr>
            <p:cNvPr id="8240" name="Picture 48"/>
            <p:cNvPicPr>
              <a:picLocks noChangeAspect="1" noChangeArrowheads="1"/>
            </p:cNvPicPr>
            <p:nvPr/>
          </p:nvPicPr>
          <p:blipFill>
            <a:blip r:embed="rId4" cstate="print"/>
            <a:srcRect/>
            <a:stretch>
              <a:fillRect/>
            </a:stretch>
          </p:blipFill>
          <p:spPr bwMode="auto">
            <a:xfrm>
              <a:off x="485" y="342"/>
              <a:ext cx="347" cy="323"/>
            </a:xfrm>
            <a:prstGeom prst="rect">
              <a:avLst/>
            </a:prstGeom>
            <a:noFill/>
            <a:ln w="1">
              <a:noFill/>
              <a:miter lim="800000"/>
              <a:headEnd/>
              <a:tailEnd/>
            </a:ln>
            <a:effectLst/>
          </p:spPr>
        </p:pic>
        <p:sp>
          <p:nvSpPr>
            <p:cNvPr id="8241" name="Oval 49"/>
            <p:cNvSpPr>
              <a:spLocks noChangeArrowheads="1"/>
            </p:cNvSpPr>
            <p:nvPr/>
          </p:nvSpPr>
          <p:spPr bwMode="auto">
            <a:xfrm>
              <a:off x="502" y="357"/>
              <a:ext cx="7" cy="6"/>
            </a:xfrm>
            <a:prstGeom prst="ellipse">
              <a:avLst/>
            </a:prstGeom>
            <a:solidFill>
              <a:srgbClr val="000000"/>
            </a:solidFill>
            <a:ln w="9525">
              <a:solidFill>
                <a:srgbClr val="000000"/>
              </a:solidFill>
              <a:round/>
              <a:headEnd/>
              <a:tailEnd/>
            </a:ln>
          </p:spPr>
          <p:txBody>
            <a:bodyPr/>
            <a:lstStyle/>
            <a:p>
              <a:endParaRPr lang="en-US"/>
            </a:p>
          </p:txBody>
        </p:sp>
        <p:sp>
          <p:nvSpPr>
            <p:cNvPr id="8242" name="Oval 50"/>
            <p:cNvSpPr>
              <a:spLocks noChangeArrowheads="1"/>
            </p:cNvSpPr>
            <p:nvPr/>
          </p:nvSpPr>
          <p:spPr bwMode="auto">
            <a:xfrm>
              <a:off x="518" y="444"/>
              <a:ext cx="7" cy="6"/>
            </a:xfrm>
            <a:prstGeom prst="ellipse">
              <a:avLst/>
            </a:prstGeom>
            <a:solidFill>
              <a:srgbClr val="000000"/>
            </a:solidFill>
            <a:ln w="9525">
              <a:solidFill>
                <a:srgbClr val="000000"/>
              </a:solidFill>
              <a:round/>
              <a:headEnd/>
              <a:tailEnd/>
            </a:ln>
          </p:spPr>
          <p:txBody>
            <a:bodyPr/>
            <a:lstStyle/>
            <a:p>
              <a:endParaRPr lang="en-US"/>
            </a:p>
          </p:txBody>
        </p:sp>
        <p:sp>
          <p:nvSpPr>
            <p:cNvPr id="8243" name="Oval 51"/>
            <p:cNvSpPr>
              <a:spLocks noChangeArrowheads="1"/>
            </p:cNvSpPr>
            <p:nvPr/>
          </p:nvSpPr>
          <p:spPr bwMode="auto">
            <a:xfrm>
              <a:off x="534" y="490"/>
              <a:ext cx="7" cy="6"/>
            </a:xfrm>
            <a:prstGeom prst="ellipse">
              <a:avLst/>
            </a:prstGeom>
            <a:solidFill>
              <a:srgbClr val="000000"/>
            </a:solidFill>
            <a:ln w="9525">
              <a:solidFill>
                <a:srgbClr val="000000"/>
              </a:solidFill>
              <a:round/>
              <a:headEnd/>
              <a:tailEnd/>
            </a:ln>
          </p:spPr>
          <p:txBody>
            <a:bodyPr/>
            <a:lstStyle/>
            <a:p>
              <a:endParaRPr lang="en-US"/>
            </a:p>
          </p:txBody>
        </p:sp>
        <p:sp>
          <p:nvSpPr>
            <p:cNvPr id="8244" name="Oval 52"/>
            <p:cNvSpPr>
              <a:spLocks noChangeArrowheads="1"/>
            </p:cNvSpPr>
            <p:nvPr/>
          </p:nvSpPr>
          <p:spPr bwMode="auto">
            <a:xfrm>
              <a:off x="551" y="521"/>
              <a:ext cx="7" cy="6"/>
            </a:xfrm>
            <a:prstGeom prst="ellipse">
              <a:avLst/>
            </a:prstGeom>
            <a:solidFill>
              <a:srgbClr val="000000"/>
            </a:solidFill>
            <a:ln w="9525">
              <a:solidFill>
                <a:srgbClr val="000000"/>
              </a:solidFill>
              <a:round/>
              <a:headEnd/>
              <a:tailEnd/>
            </a:ln>
          </p:spPr>
          <p:txBody>
            <a:bodyPr/>
            <a:lstStyle/>
            <a:p>
              <a:endParaRPr lang="en-US"/>
            </a:p>
          </p:txBody>
        </p:sp>
        <p:sp>
          <p:nvSpPr>
            <p:cNvPr id="8245" name="Oval 53"/>
            <p:cNvSpPr>
              <a:spLocks noChangeArrowheads="1"/>
            </p:cNvSpPr>
            <p:nvPr/>
          </p:nvSpPr>
          <p:spPr bwMode="auto">
            <a:xfrm>
              <a:off x="567" y="539"/>
              <a:ext cx="7" cy="6"/>
            </a:xfrm>
            <a:prstGeom prst="ellipse">
              <a:avLst/>
            </a:prstGeom>
            <a:solidFill>
              <a:srgbClr val="000000"/>
            </a:solidFill>
            <a:ln w="9525">
              <a:solidFill>
                <a:srgbClr val="000000"/>
              </a:solidFill>
              <a:round/>
              <a:headEnd/>
              <a:tailEnd/>
            </a:ln>
          </p:spPr>
          <p:txBody>
            <a:bodyPr/>
            <a:lstStyle/>
            <a:p>
              <a:endParaRPr lang="en-US"/>
            </a:p>
          </p:txBody>
        </p:sp>
        <p:sp>
          <p:nvSpPr>
            <p:cNvPr id="8246" name="Oval 54"/>
            <p:cNvSpPr>
              <a:spLocks noChangeArrowheads="1"/>
            </p:cNvSpPr>
            <p:nvPr/>
          </p:nvSpPr>
          <p:spPr bwMode="auto">
            <a:xfrm>
              <a:off x="581" y="555"/>
              <a:ext cx="7" cy="6"/>
            </a:xfrm>
            <a:prstGeom prst="ellipse">
              <a:avLst/>
            </a:prstGeom>
            <a:solidFill>
              <a:srgbClr val="000000"/>
            </a:solidFill>
            <a:ln w="9525">
              <a:solidFill>
                <a:srgbClr val="000000"/>
              </a:solidFill>
              <a:round/>
              <a:headEnd/>
              <a:tailEnd/>
            </a:ln>
          </p:spPr>
          <p:txBody>
            <a:bodyPr/>
            <a:lstStyle/>
            <a:p>
              <a:endParaRPr lang="en-US"/>
            </a:p>
          </p:txBody>
        </p:sp>
        <p:sp>
          <p:nvSpPr>
            <p:cNvPr id="8247" name="Oval 55"/>
            <p:cNvSpPr>
              <a:spLocks noChangeArrowheads="1"/>
            </p:cNvSpPr>
            <p:nvPr/>
          </p:nvSpPr>
          <p:spPr bwMode="auto">
            <a:xfrm>
              <a:off x="600" y="566"/>
              <a:ext cx="7" cy="6"/>
            </a:xfrm>
            <a:prstGeom prst="ellipse">
              <a:avLst/>
            </a:prstGeom>
            <a:solidFill>
              <a:srgbClr val="000000"/>
            </a:solidFill>
            <a:ln w="9525">
              <a:solidFill>
                <a:srgbClr val="000000"/>
              </a:solidFill>
              <a:round/>
              <a:headEnd/>
              <a:tailEnd/>
            </a:ln>
          </p:spPr>
          <p:txBody>
            <a:bodyPr/>
            <a:lstStyle/>
            <a:p>
              <a:endParaRPr lang="en-US"/>
            </a:p>
          </p:txBody>
        </p:sp>
        <p:sp>
          <p:nvSpPr>
            <p:cNvPr id="8248" name="Oval 56"/>
            <p:cNvSpPr>
              <a:spLocks noChangeArrowheads="1"/>
            </p:cNvSpPr>
            <p:nvPr/>
          </p:nvSpPr>
          <p:spPr bwMode="auto">
            <a:xfrm>
              <a:off x="616" y="576"/>
              <a:ext cx="7" cy="6"/>
            </a:xfrm>
            <a:prstGeom prst="ellipse">
              <a:avLst/>
            </a:prstGeom>
            <a:solidFill>
              <a:srgbClr val="000000"/>
            </a:solidFill>
            <a:ln w="9525">
              <a:solidFill>
                <a:srgbClr val="000000"/>
              </a:solidFill>
              <a:round/>
              <a:headEnd/>
              <a:tailEnd/>
            </a:ln>
          </p:spPr>
          <p:txBody>
            <a:bodyPr/>
            <a:lstStyle/>
            <a:p>
              <a:endParaRPr lang="en-US"/>
            </a:p>
          </p:txBody>
        </p:sp>
        <p:sp>
          <p:nvSpPr>
            <p:cNvPr id="8249" name="Oval 57"/>
            <p:cNvSpPr>
              <a:spLocks noChangeArrowheads="1"/>
            </p:cNvSpPr>
            <p:nvPr/>
          </p:nvSpPr>
          <p:spPr bwMode="auto">
            <a:xfrm>
              <a:off x="633" y="583"/>
              <a:ext cx="7" cy="6"/>
            </a:xfrm>
            <a:prstGeom prst="ellipse">
              <a:avLst/>
            </a:prstGeom>
            <a:solidFill>
              <a:srgbClr val="000000"/>
            </a:solidFill>
            <a:ln w="9525">
              <a:solidFill>
                <a:srgbClr val="000000"/>
              </a:solidFill>
              <a:round/>
              <a:headEnd/>
              <a:tailEnd/>
            </a:ln>
          </p:spPr>
          <p:txBody>
            <a:bodyPr/>
            <a:lstStyle/>
            <a:p>
              <a:endParaRPr lang="en-US"/>
            </a:p>
          </p:txBody>
        </p:sp>
        <p:sp>
          <p:nvSpPr>
            <p:cNvPr id="8250" name="Oval 58"/>
            <p:cNvSpPr>
              <a:spLocks noChangeArrowheads="1"/>
            </p:cNvSpPr>
            <p:nvPr/>
          </p:nvSpPr>
          <p:spPr bwMode="auto">
            <a:xfrm>
              <a:off x="653" y="590"/>
              <a:ext cx="7" cy="6"/>
            </a:xfrm>
            <a:prstGeom prst="ellipse">
              <a:avLst/>
            </a:prstGeom>
            <a:solidFill>
              <a:srgbClr val="000000"/>
            </a:solidFill>
            <a:ln w="9525">
              <a:solidFill>
                <a:srgbClr val="000000"/>
              </a:solidFill>
              <a:round/>
              <a:headEnd/>
              <a:tailEnd/>
            </a:ln>
          </p:spPr>
          <p:txBody>
            <a:bodyPr/>
            <a:lstStyle/>
            <a:p>
              <a:endParaRPr lang="en-US"/>
            </a:p>
          </p:txBody>
        </p:sp>
        <p:sp>
          <p:nvSpPr>
            <p:cNvPr id="8251" name="Oval 59"/>
            <p:cNvSpPr>
              <a:spLocks noChangeArrowheads="1"/>
            </p:cNvSpPr>
            <p:nvPr/>
          </p:nvSpPr>
          <p:spPr bwMode="auto">
            <a:xfrm>
              <a:off x="517" y="389"/>
              <a:ext cx="7" cy="6"/>
            </a:xfrm>
            <a:prstGeom prst="ellipse">
              <a:avLst/>
            </a:prstGeom>
            <a:noFill/>
            <a:ln w="9525">
              <a:solidFill>
                <a:srgbClr val="000000"/>
              </a:solidFill>
              <a:round/>
              <a:headEnd/>
              <a:tailEnd/>
            </a:ln>
          </p:spPr>
          <p:txBody>
            <a:bodyPr/>
            <a:lstStyle/>
            <a:p>
              <a:endParaRPr lang="en-US"/>
            </a:p>
          </p:txBody>
        </p:sp>
        <p:sp>
          <p:nvSpPr>
            <p:cNvPr id="8252" name="Oval 60"/>
            <p:cNvSpPr>
              <a:spLocks noChangeArrowheads="1"/>
            </p:cNvSpPr>
            <p:nvPr/>
          </p:nvSpPr>
          <p:spPr bwMode="auto">
            <a:xfrm>
              <a:off x="536" y="407"/>
              <a:ext cx="7" cy="6"/>
            </a:xfrm>
            <a:prstGeom prst="ellipse">
              <a:avLst/>
            </a:prstGeom>
            <a:noFill/>
            <a:ln w="9525">
              <a:solidFill>
                <a:srgbClr val="000000"/>
              </a:solidFill>
              <a:round/>
              <a:headEnd/>
              <a:tailEnd/>
            </a:ln>
          </p:spPr>
          <p:txBody>
            <a:bodyPr/>
            <a:lstStyle/>
            <a:p>
              <a:endParaRPr lang="en-US"/>
            </a:p>
          </p:txBody>
        </p:sp>
        <p:sp>
          <p:nvSpPr>
            <p:cNvPr id="8253" name="Oval 61"/>
            <p:cNvSpPr>
              <a:spLocks noChangeArrowheads="1"/>
            </p:cNvSpPr>
            <p:nvPr/>
          </p:nvSpPr>
          <p:spPr bwMode="auto">
            <a:xfrm>
              <a:off x="554" y="416"/>
              <a:ext cx="7" cy="6"/>
            </a:xfrm>
            <a:prstGeom prst="ellipse">
              <a:avLst/>
            </a:prstGeom>
            <a:noFill/>
            <a:ln w="9525">
              <a:solidFill>
                <a:srgbClr val="000000"/>
              </a:solidFill>
              <a:round/>
              <a:headEnd/>
              <a:tailEnd/>
            </a:ln>
          </p:spPr>
          <p:txBody>
            <a:bodyPr/>
            <a:lstStyle/>
            <a:p>
              <a:endParaRPr lang="en-US"/>
            </a:p>
          </p:txBody>
        </p:sp>
        <p:sp>
          <p:nvSpPr>
            <p:cNvPr id="8254" name="Oval 62"/>
            <p:cNvSpPr>
              <a:spLocks noChangeArrowheads="1"/>
            </p:cNvSpPr>
            <p:nvPr/>
          </p:nvSpPr>
          <p:spPr bwMode="auto">
            <a:xfrm>
              <a:off x="571" y="426"/>
              <a:ext cx="7" cy="6"/>
            </a:xfrm>
            <a:prstGeom prst="ellipse">
              <a:avLst/>
            </a:prstGeom>
            <a:noFill/>
            <a:ln w="9525">
              <a:solidFill>
                <a:srgbClr val="000000"/>
              </a:solidFill>
              <a:round/>
              <a:headEnd/>
              <a:tailEnd/>
            </a:ln>
          </p:spPr>
          <p:txBody>
            <a:bodyPr/>
            <a:lstStyle/>
            <a:p>
              <a:endParaRPr lang="en-US"/>
            </a:p>
          </p:txBody>
        </p:sp>
        <p:sp>
          <p:nvSpPr>
            <p:cNvPr id="8255" name="Oval 63"/>
            <p:cNvSpPr>
              <a:spLocks noChangeArrowheads="1"/>
            </p:cNvSpPr>
            <p:nvPr/>
          </p:nvSpPr>
          <p:spPr bwMode="auto">
            <a:xfrm>
              <a:off x="585" y="433"/>
              <a:ext cx="7" cy="6"/>
            </a:xfrm>
            <a:prstGeom prst="ellipse">
              <a:avLst/>
            </a:prstGeom>
            <a:noFill/>
            <a:ln w="9525">
              <a:solidFill>
                <a:srgbClr val="000000"/>
              </a:solidFill>
              <a:round/>
              <a:headEnd/>
              <a:tailEnd/>
            </a:ln>
          </p:spPr>
          <p:txBody>
            <a:bodyPr/>
            <a:lstStyle/>
            <a:p>
              <a:endParaRPr lang="en-US"/>
            </a:p>
          </p:txBody>
        </p:sp>
        <p:sp>
          <p:nvSpPr>
            <p:cNvPr id="8256" name="Oval 64"/>
            <p:cNvSpPr>
              <a:spLocks noChangeArrowheads="1"/>
            </p:cNvSpPr>
            <p:nvPr/>
          </p:nvSpPr>
          <p:spPr bwMode="auto">
            <a:xfrm>
              <a:off x="601" y="446"/>
              <a:ext cx="7" cy="6"/>
            </a:xfrm>
            <a:prstGeom prst="ellipse">
              <a:avLst/>
            </a:prstGeom>
            <a:noFill/>
            <a:ln w="9525">
              <a:solidFill>
                <a:srgbClr val="000000"/>
              </a:solidFill>
              <a:round/>
              <a:headEnd/>
              <a:tailEnd/>
            </a:ln>
          </p:spPr>
          <p:txBody>
            <a:bodyPr/>
            <a:lstStyle/>
            <a:p>
              <a:endParaRPr lang="en-US"/>
            </a:p>
          </p:txBody>
        </p:sp>
        <p:sp>
          <p:nvSpPr>
            <p:cNvPr id="8257" name="Oval 65"/>
            <p:cNvSpPr>
              <a:spLocks noChangeArrowheads="1"/>
            </p:cNvSpPr>
            <p:nvPr/>
          </p:nvSpPr>
          <p:spPr bwMode="auto">
            <a:xfrm>
              <a:off x="619" y="458"/>
              <a:ext cx="7" cy="6"/>
            </a:xfrm>
            <a:prstGeom prst="ellipse">
              <a:avLst/>
            </a:prstGeom>
            <a:noFill/>
            <a:ln w="9525">
              <a:solidFill>
                <a:srgbClr val="000000"/>
              </a:solidFill>
              <a:round/>
              <a:headEnd/>
              <a:tailEnd/>
            </a:ln>
          </p:spPr>
          <p:txBody>
            <a:bodyPr/>
            <a:lstStyle/>
            <a:p>
              <a:endParaRPr lang="en-US"/>
            </a:p>
          </p:txBody>
        </p:sp>
        <p:sp>
          <p:nvSpPr>
            <p:cNvPr id="8258" name="Oval 66"/>
            <p:cNvSpPr>
              <a:spLocks noChangeArrowheads="1"/>
            </p:cNvSpPr>
            <p:nvPr/>
          </p:nvSpPr>
          <p:spPr bwMode="auto">
            <a:xfrm>
              <a:off x="635" y="468"/>
              <a:ext cx="7" cy="6"/>
            </a:xfrm>
            <a:prstGeom prst="ellipse">
              <a:avLst/>
            </a:prstGeom>
            <a:noFill/>
            <a:ln w="9525">
              <a:solidFill>
                <a:srgbClr val="000000"/>
              </a:solidFill>
              <a:round/>
              <a:headEnd/>
              <a:tailEnd/>
            </a:ln>
          </p:spPr>
          <p:txBody>
            <a:bodyPr/>
            <a:lstStyle/>
            <a:p>
              <a:endParaRPr lang="en-US"/>
            </a:p>
          </p:txBody>
        </p:sp>
        <p:sp>
          <p:nvSpPr>
            <p:cNvPr id="8259" name="Oval 67"/>
            <p:cNvSpPr>
              <a:spLocks noChangeArrowheads="1"/>
            </p:cNvSpPr>
            <p:nvPr/>
          </p:nvSpPr>
          <p:spPr bwMode="auto">
            <a:xfrm>
              <a:off x="656" y="484"/>
              <a:ext cx="7" cy="6"/>
            </a:xfrm>
            <a:prstGeom prst="ellipse">
              <a:avLst/>
            </a:prstGeom>
            <a:noFill/>
            <a:ln w="9525">
              <a:solidFill>
                <a:srgbClr val="000000"/>
              </a:solidFill>
              <a:round/>
              <a:headEnd/>
              <a:tailEnd/>
            </a:ln>
          </p:spPr>
          <p:txBody>
            <a:bodyPr/>
            <a:lstStyle/>
            <a:p>
              <a:endParaRPr lang="en-US"/>
            </a:p>
          </p:txBody>
        </p:sp>
        <p:sp>
          <p:nvSpPr>
            <p:cNvPr id="8260" name="Oval 68"/>
            <p:cNvSpPr>
              <a:spLocks noChangeArrowheads="1"/>
            </p:cNvSpPr>
            <p:nvPr/>
          </p:nvSpPr>
          <p:spPr bwMode="auto">
            <a:xfrm>
              <a:off x="670" y="495"/>
              <a:ext cx="7" cy="6"/>
            </a:xfrm>
            <a:prstGeom prst="ellipse">
              <a:avLst/>
            </a:prstGeom>
            <a:noFill/>
            <a:ln w="9525">
              <a:solidFill>
                <a:srgbClr val="000000"/>
              </a:solidFill>
              <a:round/>
              <a:headEnd/>
              <a:tailEnd/>
            </a:ln>
          </p:spPr>
          <p:txBody>
            <a:bodyPr/>
            <a:lstStyle/>
            <a:p>
              <a:endParaRPr lang="en-US"/>
            </a:p>
          </p:txBody>
        </p:sp>
        <p:sp>
          <p:nvSpPr>
            <p:cNvPr id="8261" name="Oval 69"/>
            <p:cNvSpPr>
              <a:spLocks noChangeArrowheads="1"/>
            </p:cNvSpPr>
            <p:nvPr/>
          </p:nvSpPr>
          <p:spPr bwMode="auto">
            <a:xfrm>
              <a:off x="668" y="595"/>
              <a:ext cx="7" cy="6"/>
            </a:xfrm>
            <a:prstGeom prst="ellipse">
              <a:avLst/>
            </a:prstGeom>
            <a:solidFill>
              <a:srgbClr val="000000"/>
            </a:solidFill>
            <a:ln w="9525">
              <a:solidFill>
                <a:srgbClr val="000000"/>
              </a:solidFill>
              <a:round/>
              <a:headEnd/>
              <a:tailEnd/>
            </a:ln>
          </p:spPr>
          <p:txBody>
            <a:bodyPr/>
            <a:lstStyle/>
            <a:p>
              <a:endParaRPr lang="en-US"/>
            </a:p>
          </p:txBody>
        </p:sp>
      </p:grpSp>
      <p:grpSp>
        <p:nvGrpSpPr>
          <p:cNvPr id="7" name="Group 70"/>
          <p:cNvGrpSpPr>
            <a:grpSpLocks/>
          </p:cNvGrpSpPr>
          <p:nvPr/>
        </p:nvGrpSpPr>
        <p:grpSpPr bwMode="auto">
          <a:xfrm>
            <a:off x="1219200" y="3790950"/>
            <a:ext cx="2971800" cy="2762250"/>
            <a:chOff x="128" y="342"/>
            <a:chExt cx="347" cy="323"/>
          </a:xfrm>
        </p:grpSpPr>
        <p:pic>
          <p:nvPicPr>
            <p:cNvPr id="8263" name="Picture 71"/>
            <p:cNvPicPr>
              <a:picLocks noChangeAspect="1" noChangeArrowheads="1"/>
            </p:cNvPicPr>
            <p:nvPr/>
          </p:nvPicPr>
          <p:blipFill>
            <a:blip r:embed="rId5" cstate="print"/>
            <a:srcRect/>
            <a:stretch>
              <a:fillRect/>
            </a:stretch>
          </p:blipFill>
          <p:spPr bwMode="auto">
            <a:xfrm>
              <a:off x="128" y="342"/>
              <a:ext cx="347" cy="323"/>
            </a:xfrm>
            <a:prstGeom prst="rect">
              <a:avLst/>
            </a:prstGeom>
            <a:noFill/>
            <a:ln w="1">
              <a:noFill/>
              <a:miter lim="800000"/>
              <a:headEnd/>
              <a:tailEnd/>
            </a:ln>
            <a:effectLst/>
          </p:spPr>
        </p:pic>
        <p:sp>
          <p:nvSpPr>
            <p:cNvPr id="8264" name="Oval 72"/>
            <p:cNvSpPr>
              <a:spLocks noChangeArrowheads="1"/>
            </p:cNvSpPr>
            <p:nvPr/>
          </p:nvSpPr>
          <p:spPr bwMode="auto">
            <a:xfrm>
              <a:off x="146" y="356"/>
              <a:ext cx="7" cy="6"/>
            </a:xfrm>
            <a:prstGeom prst="ellipse">
              <a:avLst/>
            </a:prstGeom>
            <a:solidFill>
              <a:srgbClr val="000000"/>
            </a:solidFill>
            <a:ln w="9525">
              <a:solidFill>
                <a:srgbClr val="000000"/>
              </a:solidFill>
              <a:round/>
              <a:headEnd/>
              <a:tailEnd/>
            </a:ln>
          </p:spPr>
          <p:txBody>
            <a:bodyPr/>
            <a:lstStyle/>
            <a:p>
              <a:endParaRPr lang="en-US"/>
            </a:p>
          </p:txBody>
        </p:sp>
        <p:sp>
          <p:nvSpPr>
            <p:cNvPr id="8265" name="Oval 73"/>
            <p:cNvSpPr>
              <a:spLocks noChangeArrowheads="1"/>
            </p:cNvSpPr>
            <p:nvPr/>
          </p:nvSpPr>
          <p:spPr bwMode="auto">
            <a:xfrm>
              <a:off x="157" y="462"/>
              <a:ext cx="7" cy="6"/>
            </a:xfrm>
            <a:prstGeom prst="ellipse">
              <a:avLst/>
            </a:prstGeom>
            <a:solidFill>
              <a:srgbClr val="000000"/>
            </a:solidFill>
            <a:ln w="9525">
              <a:solidFill>
                <a:srgbClr val="000000"/>
              </a:solidFill>
              <a:round/>
              <a:headEnd/>
              <a:tailEnd/>
            </a:ln>
          </p:spPr>
          <p:txBody>
            <a:bodyPr/>
            <a:lstStyle/>
            <a:p>
              <a:endParaRPr lang="en-US"/>
            </a:p>
          </p:txBody>
        </p:sp>
        <p:sp>
          <p:nvSpPr>
            <p:cNvPr id="8266" name="Oval 74"/>
            <p:cNvSpPr>
              <a:spLocks noChangeArrowheads="1"/>
            </p:cNvSpPr>
            <p:nvPr/>
          </p:nvSpPr>
          <p:spPr bwMode="auto">
            <a:xfrm>
              <a:off x="170" y="510"/>
              <a:ext cx="7" cy="6"/>
            </a:xfrm>
            <a:prstGeom prst="ellipse">
              <a:avLst/>
            </a:prstGeom>
            <a:solidFill>
              <a:srgbClr val="000000"/>
            </a:solidFill>
            <a:ln w="9525">
              <a:solidFill>
                <a:srgbClr val="000000"/>
              </a:solidFill>
              <a:round/>
              <a:headEnd/>
              <a:tailEnd/>
            </a:ln>
          </p:spPr>
          <p:txBody>
            <a:bodyPr/>
            <a:lstStyle/>
            <a:p>
              <a:endParaRPr lang="en-US"/>
            </a:p>
          </p:txBody>
        </p:sp>
        <p:sp>
          <p:nvSpPr>
            <p:cNvPr id="8267" name="Oval 75"/>
            <p:cNvSpPr>
              <a:spLocks noChangeArrowheads="1"/>
            </p:cNvSpPr>
            <p:nvPr/>
          </p:nvSpPr>
          <p:spPr bwMode="auto">
            <a:xfrm>
              <a:off x="182" y="539"/>
              <a:ext cx="7" cy="6"/>
            </a:xfrm>
            <a:prstGeom prst="ellipse">
              <a:avLst/>
            </a:prstGeom>
            <a:solidFill>
              <a:srgbClr val="000000"/>
            </a:solidFill>
            <a:ln w="9525">
              <a:solidFill>
                <a:srgbClr val="000000"/>
              </a:solidFill>
              <a:round/>
              <a:headEnd/>
              <a:tailEnd/>
            </a:ln>
          </p:spPr>
          <p:txBody>
            <a:bodyPr/>
            <a:lstStyle/>
            <a:p>
              <a:endParaRPr lang="en-US"/>
            </a:p>
          </p:txBody>
        </p:sp>
        <p:sp>
          <p:nvSpPr>
            <p:cNvPr id="8268" name="Oval 76"/>
            <p:cNvSpPr>
              <a:spLocks noChangeArrowheads="1"/>
            </p:cNvSpPr>
            <p:nvPr/>
          </p:nvSpPr>
          <p:spPr bwMode="auto">
            <a:xfrm>
              <a:off x="196" y="558"/>
              <a:ext cx="7" cy="6"/>
            </a:xfrm>
            <a:prstGeom prst="ellipse">
              <a:avLst/>
            </a:prstGeom>
            <a:solidFill>
              <a:srgbClr val="000000"/>
            </a:solidFill>
            <a:ln w="9525">
              <a:solidFill>
                <a:srgbClr val="000000"/>
              </a:solidFill>
              <a:round/>
              <a:headEnd/>
              <a:tailEnd/>
            </a:ln>
          </p:spPr>
          <p:txBody>
            <a:bodyPr/>
            <a:lstStyle/>
            <a:p>
              <a:endParaRPr lang="en-US"/>
            </a:p>
          </p:txBody>
        </p:sp>
        <p:sp>
          <p:nvSpPr>
            <p:cNvPr id="8269" name="Oval 77"/>
            <p:cNvSpPr>
              <a:spLocks noChangeArrowheads="1"/>
            </p:cNvSpPr>
            <p:nvPr/>
          </p:nvSpPr>
          <p:spPr bwMode="auto">
            <a:xfrm>
              <a:off x="210" y="570"/>
              <a:ext cx="7" cy="6"/>
            </a:xfrm>
            <a:prstGeom prst="ellipse">
              <a:avLst/>
            </a:prstGeom>
            <a:solidFill>
              <a:srgbClr val="000000"/>
            </a:solidFill>
            <a:ln w="9525">
              <a:solidFill>
                <a:srgbClr val="000000"/>
              </a:solidFill>
              <a:round/>
              <a:headEnd/>
              <a:tailEnd/>
            </a:ln>
          </p:spPr>
          <p:txBody>
            <a:bodyPr/>
            <a:lstStyle/>
            <a:p>
              <a:endParaRPr lang="en-US"/>
            </a:p>
          </p:txBody>
        </p:sp>
        <p:sp>
          <p:nvSpPr>
            <p:cNvPr id="8270" name="Oval 78"/>
            <p:cNvSpPr>
              <a:spLocks noChangeArrowheads="1"/>
            </p:cNvSpPr>
            <p:nvPr/>
          </p:nvSpPr>
          <p:spPr bwMode="auto">
            <a:xfrm>
              <a:off x="223" y="578"/>
              <a:ext cx="7" cy="6"/>
            </a:xfrm>
            <a:prstGeom prst="ellipse">
              <a:avLst/>
            </a:prstGeom>
            <a:solidFill>
              <a:srgbClr val="000000"/>
            </a:solidFill>
            <a:ln w="9525">
              <a:solidFill>
                <a:srgbClr val="000000"/>
              </a:solidFill>
              <a:round/>
              <a:headEnd/>
              <a:tailEnd/>
            </a:ln>
          </p:spPr>
          <p:txBody>
            <a:bodyPr/>
            <a:lstStyle/>
            <a:p>
              <a:endParaRPr lang="en-US"/>
            </a:p>
          </p:txBody>
        </p:sp>
        <p:sp>
          <p:nvSpPr>
            <p:cNvPr id="8271" name="Oval 79"/>
            <p:cNvSpPr>
              <a:spLocks noChangeArrowheads="1"/>
            </p:cNvSpPr>
            <p:nvPr/>
          </p:nvSpPr>
          <p:spPr bwMode="auto">
            <a:xfrm>
              <a:off x="236" y="585"/>
              <a:ext cx="7" cy="6"/>
            </a:xfrm>
            <a:prstGeom prst="ellipse">
              <a:avLst/>
            </a:prstGeom>
            <a:solidFill>
              <a:srgbClr val="000000"/>
            </a:solidFill>
            <a:ln w="9525">
              <a:solidFill>
                <a:srgbClr val="000000"/>
              </a:solidFill>
              <a:round/>
              <a:headEnd/>
              <a:tailEnd/>
            </a:ln>
          </p:spPr>
          <p:txBody>
            <a:bodyPr/>
            <a:lstStyle/>
            <a:p>
              <a:endParaRPr lang="en-US"/>
            </a:p>
          </p:txBody>
        </p:sp>
        <p:sp>
          <p:nvSpPr>
            <p:cNvPr id="8272" name="Oval 80"/>
            <p:cNvSpPr>
              <a:spLocks noChangeArrowheads="1"/>
            </p:cNvSpPr>
            <p:nvPr/>
          </p:nvSpPr>
          <p:spPr bwMode="auto">
            <a:xfrm>
              <a:off x="247" y="589"/>
              <a:ext cx="7" cy="6"/>
            </a:xfrm>
            <a:prstGeom prst="ellipse">
              <a:avLst/>
            </a:prstGeom>
            <a:solidFill>
              <a:srgbClr val="000000"/>
            </a:solidFill>
            <a:ln w="9525">
              <a:solidFill>
                <a:srgbClr val="000000"/>
              </a:solidFill>
              <a:round/>
              <a:headEnd/>
              <a:tailEnd/>
            </a:ln>
          </p:spPr>
          <p:txBody>
            <a:bodyPr/>
            <a:lstStyle/>
            <a:p>
              <a:endParaRPr lang="en-US"/>
            </a:p>
          </p:txBody>
        </p:sp>
        <p:sp>
          <p:nvSpPr>
            <p:cNvPr id="8273" name="Oval 81"/>
            <p:cNvSpPr>
              <a:spLocks noChangeArrowheads="1"/>
            </p:cNvSpPr>
            <p:nvPr/>
          </p:nvSpPr>
          <p:spPr bwMode="auto">
            <a:xfrm>
              <a:off x="259" y="594"/>
              <a:ext cx="7" cy="6"/>
            </a:xfrm>
            <a:prstGeom prst="ellipse">
              <a:avLst/>
            </a:prstGeom>
            <a:solidFill>
              <a:srgbClr val="000000"/>
            </a:solidFill>
            <a:ln w="9525">
              <a:solidFill>
                <a:srgbClr val="000000"/>
              </a:solidFill>
              <a:round/>
              <a:headEnd/>
              <a:tailEnd/>
            </a:ln>
          </p:spPr>
          <p:txBody>
            <a:bodyPr/>
            <a:lstStyle/>
            <a:p>
              <a:endParaRPr lang="en-US"/>
            </a:p>
          </p:txBody>
        </p:sp>
        <p:sp>
          <p:nvSpPr>
            <p:cNvPr id="8274" name="Oval 82"/>
            <p:cNvSpPr>
              <a:spLocks noChangeArrowheads="1"/>
            </p:cNvSpPr>
            <p:nvPr/>
          </p:nvSpPr>
          <p:spPr bwMode="auto">
            <a:xfrm>
              <a:off x="156" y="419"/>
              <a:ext cx="7" cy="6"/>
            </a:xfrm>
            <a:prstGeom prst="ellipse">
              <a:avLst/>
            </a:prstGeom>
            <a:noFill/>
            <a:ln w="9525">
              <a:solidFill>
                <a:srgbClr val="000000"/>
              </a:solidFill>
              <a:round/>
              <a:headEnd/>
              <a:tailEnd/>
            </a:ln>
          </p:spPr>
          <p:txBody>
            <a:bodyPr/>
            <a:lstStyle/>
            <a:p>
              <a:endParaRPr lang="en-US"/>
            </a:p>
          </p:txBody>
        </p:sp>
        <p:sp>
          <p:nvSpPr>
            <p:cNvPr id="8275" name="Oval 83"/>
            <p:cNvSpPr>
              <a:spLocks noChangeArrowheads="1"/>
            </p:cNvSpPr>
            <p:nvPr/>
          </p:nvSpPr>
          <p:spPr bwMode="auto">
            <a:xfrm>
              <a:off x="167" y="435"/>
              <a:ext cx="7" cy="6"/>
            </a:xfrm>
            <a:prstGeom prst="ellipse">
              <a:avLst/>
            </a:prstGeom>
            <a:noFill/>
            <a:ln w="9525">
              <a:solidFill>
                <a:srgbClr val="000000"/>
              </a:solidFill>
              <a:round/>
              <a:headEnd/>
              <a:tailEnd/>
            </a:ln>
          </p:spPr>
          <p:txBody>
            <a:bodyPr/>
            <a:lstStyle/>
            <a:p>
              <a:endParaRPr lang="en-US"/>
            </a:p>
          </p:txBody>
        </p:sp>
        <p:sp>
          <p:nvSpPr>
            <p:cNvPr id="8276" name="Oval 84"/>
            <p:cNvSpPr>
              <a:spLocks noChangeArrowheads="1"/>
            </p:cNvSpPr>
            <p:nvPr/>
          </p:nvSpPr>
          <p:spPr bwMode="auto">
            <a:xfrm>
              <a:off x="183" y="459"/>
              <a:ext cx="7" cy="6"/>
            </a:xfrm>
            <a:prstGeom prst="ellipse">
              <a:avLst/>
            </a:prstGeom>
            <a:noFill/>
            <a:ln w="9525">
              <a:solidFill>
                <a:srgbClr val="000000"/>
              </a:solidFill>
              <a:round/>
              <a:headEnd/>
              <a:tailEnd/>
            </a:ln>
          </p:spPr>
          <p:txBody>
            <a:bodyPr/>
            <a:lstStyle/>
            <a:p>
              <a:endParaRPr lang="en-US"/>
            </a:p>
          </p:txBody>
        </p:sp>
        <p:sp>
          <p:nvSpPr>
            <p:cNvPr id="8277" name="Oval 85"/>
            <p:cNvSpPr>
              <a:spLocks noChangeArrowheads="1"/>
            </p:cNvSpPr>
            <p:nvPr/>
          </p:nvSpPr>
          <p:spPr bwMode="auto">
            <a:xfrm>
              <a:off x="195" y="474"/>
              <a:ext cx="7" cy="6"/>
            </a:xfrm>
            <a:prstGeom prst="ellipse">
              <a:avLst/>
            </a:prstGeom>
            <a:noFill/>
            <a:ln w="9525">
              <a:solidFill>
                <a:srgbClr val="000000"/>
              </a:solidFill>
              <a:round/>
              <a:headEnd/>
              <a:tailEnd/>
            </a:ln>
          </p:spPr>
          <p:txBody>
            <a:bodyPr/>
            <a:lstStyle/>
            <a:p>
              <a:endParaRPr lang="en-US"/>
            </a:p>
          </p:txBody>
        </p:sp>
        <p:sp>
          <p:nvSpPr>
            <p:cNvPr id="8278" name="Oval 86"/>
            <p:cNvSpPr>
              <a:spLocks noChangeArrowheads="1"/>
            </p:cNvSpPr>
            <p:nvPr/>
          </p:nvSpPr>
          <p:spPr bwMode="auto">
            <a:xfrm>
              <a:off x="211" y="486"/>
              <a:ext cx="7" cy="6"/>
            </a:xfrm>
            <a:prstGeom prst="ellipse">
              <a:avLst/>
            </a:prstGeom>
            <a:noFill/>
            <a:ln w="9525">
              <a:solidFill>
                <a:srgbClr val="000000"/>
              </a:solidFill>
              <a:round/>
              <a:headEnd/>
              <a:tailEnd/>
            </a:ln>
          </p:spPr>
          <p:txBody>
            <a:bodyPr/>
            <a:lstStyle/>
            <a:p>
              <a:endParaRPr lang="en-US"/>
            </a:p>
          </p:txBody>
        </p:sp>
        <p:sp>
          <p:nvSpPr>
            <p:cNvPr id="8279" name="Oval 87"/>
            <p:cNvSpPr>
              <a:spLocks noChangeArrowheads="1"/>
            </p:cNvSpPr>
            <p:nvPr/>
          </p:nvSpPr>
          <p:spPr bwMode="auto">
            <a:xfrm>
              <a:off x="222" y="493"/>
              <a:ext cx="7" cy="6"/>
            </a:xfrm>
            <a:prstGeom prst="ellipse">
              <a:avLst/>
            </a:prstGeom>
            <a:noFill/>
            <a:ln w="9525">
              <a:solidFill>
                <a:srgbClr val="000000"/>
              </a:solidFill>
              <a:round/>
              <a:headEnd/>
              <a:tailEnd/>
            </a:ln>
          </p:spPr>
          <p:txBody>
            <a:bodyPr/>
            <a:lstStyle/>
            <a:p>
              <a:endParaRPr lang="en-US"/>
            </a:p>
          </p:txBody>
        </p:sp>
        <p:sp>
          <p:nvSpPr>
            <p:cNvPr id="8280" name="Oval 88"/>
            <p:cNvSpPr>
              <a:spLocks noChangeArrowheads="1"/>
            </p:cNvSpPr>
            <p:nvPr/>
          </p:nvSpPr>
          <p:spPr bwMode="auto">
            <a:xfrm>
              <a:off x="237" y="501"/>
              <a:ext cx="7" cy="6"/>
            </a:xfrm>
            <a:prstGeom prst="ellipse">
              <a:avLst/>
            </a:prstGeom>
            <a:noFill/>
            <a:ln w="9525">
              <a:solidFill>
                <a:srgbClr val="000000"/>
              </a:solidFill>
              <a:round/>
              <a:headEnd/>
              <a:tailEnd/>
            </a:ln>
          </p:spPr>
          <p:txBody>
            <a:bodyPr/>
            <a:lstStyle/>
            <a:p>
              <a:endParaRPr lang="en-US"/>
            </a:p>
          </p:txBody>
        </p:sp>
        <p:sp>
          <p:nvSpPr>
            <p:cNvPr id="8281" name="Oval 89"/>
            <p:cNvSpPr>
              <a:spLocks noChangeArrowheads="1"/>
            </p:cNvSpPr>
            <p:nvPr/>
          </p:nvSpPr>
          <p:spPr bwMode="auto">
            <a:xfrm>
              <a:off x="249" y="506"/>
              <a:ext cx="7" cy="6"/>
            </a:xfrm>
            <a:prstGeom prst="ellipse">
              <a:avLst/>
            </a:prstGeom>
            <a:noFill/>
            <a:ln w="9525">
              <a:solidFill>
                <a:srgbClr val="000000"/>
              </a:solidFill>
              <a:round/>
              <a:headEnd/>
              <a:tailEnd/>
            </a:ln>
          </p:spPr>
          <p:txBody>
            <a:bodyPr/>
            <a:lstStyle/>
            <a:p>
              <a:endParaRPr lang="en-US"/>
            </a:p>
          </p:txBody>
        </p:sp>
        <p:sp>
          <p:nvSpPr>
            <p:cNvPr id="8282" name="Oval 90"/>
            <p:cNvSpPr>
              <a:spLocks noChangeArrowheads="1"/>
            </p:cNvSpPr>
            <p:nvPr/>
          </p:nvSpPr>
          <p:spPr bwMode="auto">
            <a:xfrm>
              <a:off x="273" y="520"/>
              <a:ext cx="7" cy="6"/>
            </a:xfrm>
            <a:prstGeom prst="ellipse">
              <a:avLst/>
            </a:prstGeom>
            <a:noFill/>
            <a:ln w="9525">
              <a:solidFill>
                <a:srgbClr val="000000"/>
              </a:solidFill>
              <a:round/>
              <a:headEnd/>
              <a:tailEnd/>
            </a:ln>
          </p:spPr>
          <p:txBody>
            <a:bodyPr/>
            <a:lstStyle/>
            <a:p>
              <a:endParaRPr lang="en-US"/>
            </a:p>
          </p:txBody>
        </p:sp>
        <p:sp>
          <p:nvSpPr>
            <p:cNvPr id="8283" name="Oval 91"/>
            <p:cNvSpPr>
              <a:spLocks noChangeArrowheads="1"/>
            </p:cNvSpPr>
            <p:nvPr/>
          </p:nvSpPr>
          <p:spPr bwMode="auto">
            <a:xfrm>
              <a:off x="275" y="600"/>
              <a:ext cx="7" cy="6"/>
            </a:xfrm>
            <a:prstGeom prst="ellipse">
              <a:avLst/>
            </a:prstGeom>
            <a:solidFill>
              <a:srgbClr val="000000"/>
            </a:solidFill>
            <a:ln w="9525">
              <a:solidFill>
                <a:srgbClr val="000000"/>
              </a:solidFill>
              <a:round/>
              <a:headEnd/>
              <a:tailEnd/>
            </a:ln>
          </p:spPr>
          <p:txBody>
            <a:bodyPr/>
            <a:lstStyle/>
            <a:p>
              <a:endParaRPr lang="en-US"/>
            </a:p>
          </p:txBody>
        </p:sp>
      </p:grpSp>
      <p:sp>
        <p:nvSpPr>
          <p:cNvPr id="8284" name="Text Box 92"/>
          <p:cNvSpPr txBox="1">
            <a:spLocks noChangeArrowheads="1"/>
          </p:cNvSpPr>
          <p:nvPr/>
        </p:nvSpPr>
        <p:spPr bwMode="auto">
          <a:xfrm>
            <a:off x="381000" y="1981200"/>
            <a:ext cx="990600" cy="396875"/>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Times New Roman" pitchFamily="18" charset="0"/>
              </a:rPr>
              <a:t>C100</a:t>
            </a:r>
          </a:p>
        </p:txBody>
      </p:sp>
      <p:sp>
        <p:nvSpPr>
          <p:cNvPr id="8285" name="Text Box 93"/>
          <p:cNvSpPr txBox="1">
            <a:spLocks noChangeArrowheads="1"/>
          </p:cNvSpPr>
          <p:nvPr/>
        </p:nvSpPr>
        <p:spPr bwMode="auto">
          <a:xfrm>
            <a:off x="7924800" y="1981200"/>
            <a:ext cx="990600" cy="396875"/>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Times New Roman" pitchFamily="18" charset="0"/>
              </a:rPr>
              <a:t>L100</a:t>
            </a:r>
          </a:p>
        </p:txBody>
      </p:sp>
      <p:sp>
        <p:nvSpPr>
          <p:cNvPr id="8286" name="Text Box 94"/>
          <p:cNvSpPr txBox="1">
            <a:spLocks noChangeArrowheads="1"/>
          </p:cNvSpPr>
          <p:nvPr/>
        </p:nvSpPr>
        <p:spPr bwMode="auto">
          <a:xfrm>
            <a:off x="381000" y="4708525"/>
            <a:ext cx="990600" cy="396875"/>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Times New Roman" pitchFamily="18" charset="0"/>
              </a:rPr>
              <a:t>C130</a:t>
            </a:r>
          </a:p>
        </p:txBody>
      </p:sp>
      <p:sp>
        <p:nvSpPr>
          <p:cNvPr id="8287" name="Text Box 95"/>
          <p:cNvSpPr txBox="1">
            <a:spLocks noChangeArrowheads="1"/>
          </p:cNvSpPr>
          <p:nvPr/>
        </p:nvSpPr>
        <p:spPr bwMode="auto">
          <a:xfrm>
            <a:off x="7924800" y="4708525"/>
            <a:ext cx="990600" cy="396875"/>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Times New Roman" pitchFamily="18" charset="0"/>
              </a:rPr>
              <a:t>L130</a:t>
            </a:r>
          </a:p>
        </p:txBody>
      </p:sp>
      <p:sp>
        <p:nvSpPr>
          <p:cNvPr id="8288" name="Text Box 96"/>
          <p:cNvSpPr txBox="1">
            <a:spLocks noChangeArrowheads="1"/>
          </p:cNvSpPr>
          <p:nvPr/>
        </p:nvSpPr>
        <p:spPr bwMode="auto">
          <a:xfrm>
            <a:off x="2667000" y="990600"/>
            <a:ext cx="1143000" cy="336550"/>
          </a:xfrm>
          <a:prstGeom prst="rect">
            <a:avLst/>
          </a:prstGeom>
          <a:noFill/>
          <a:ln w="9525">
            <a:noFill/>
            <a:miter lim="800000"/>
            <a:headEnd/>
            <a:tailEnd/>
          </a:ln>
          <a:effectLst/>
        </p:spPr>
        <p:txBody>
          <a:bodyPr>
            <a:spAutoFit/>
          </a:bodyPr>
          <a:lstStyle/>
          <a:p>
            <a:pPr>
              <a:spcBef>
                <a:spcPct val="50000"/>
              </a:spcBef>
            </a:pPr>
            <a:r>
              <a:rPr lang="hu-HU" sz="1600" b="1">
                <a:solidFill>
                  <a:schemeClr val="bg1"/>
                </a:solidFill>
                <a:latin typeface="Times New Roman" pitchFamily="18" charset="0"/>
              </a:rPr>
              <a:t>a/Fo= 0.26</a:t>
            </a:r>
            <a:endParaRPr lang="en-US" sz="1600" b="1">
              <a:solidFill>
                <a:schemeClr val="bg1"/>
              </a:solidFill>
              <a:latin typeface="Times New Roman" pitchFamily="18" charset="0"/>
            </a:endParaRPr>
          </a:p>
        </p:txBody>
      </p:sp>
      <p:sp>
        <p:nvSpPr>
          <p:cNvPr id="8289" name="Text Box 97"/>
          <p:cNvSpPr txBox="1">
            <a:spLocks noChangeArrowheads="1"/>
          </p:cNvSpPr>
          <p:nvPr/>
        </p:nvSpPr>
        <p:spPr bwMode="auto">
          <a:xfrm>
            <a:off x="6248400" y="1143000"/>
            <a:ext cx="1143000" cy="336550"/>
          </a:xfrm>
          <a:prstGeom prst="rect">
            <a:avLst/>
          </a:prstGeom>
          <a:noFill/>
          <a:ln w="9525">
            <a:noFill/>
            <a:miter lim="800000"/>
            <a:headEnd/>
            <a:tailEnd/>
          </a:ln>
          <a:effectLst/>
        </p:spPr>
        <p:txBody>
          <a:bodyPr>
            <a:spAutoFit/>
          </a:bodyPr>
          <a:lstStyle/>
          <a:p>
            <a:pPr>
              <a:spcBef>
                <a:spcPct val="50000"/>
              </a:spcBef>
            </a:pPr>
            <a:r>
              <a:rPr lang="hu-HU" sz="1600" b="1">
                <a:solidFill>
                  <a:schemeClr val="bg1"/>
                </a:solidFill>
                <a:latin typeface="Times New Roman" pitchFamily="18" charset="0"/>
              </a:rPr>
              <a:t>a/Fo= 0.35</a:t>
            </a:r>
            <a:endParaRPr lang="en-US" sz="1600" b="1">
              <a:solidFill>
                <a:schemeClr val="bg1"/>
              </a:solidFill>
              <a:latin typeface="Times New Roman" pitchFamily="18" charset="0"/>
            </a:endParaRPr>
          </a:p>
        </p:txBody>
      </p:sp>
      <p:sp>
        <p:nvSpPr>
          <p:cNvPr id="8290" name="Text Box 98"/>
          <p:cNvSpPr txBox="1">
            <a:spLocks noChangeArrowheads="1"/>
          </p:cNvSpPr>
          <p:nvPr/>
        </p:nvSpPr>
        <p:spPr bwMode="auto">
          <a:xfrm>
            <a:off x="2514600" y="3962400"/>
            <a:ext cx="1143000" cy="336550"/>
          </a:xfrm>
          <a:prstGeom prst="rect">
            <a:avLst/>
          </a:prstGeom>
          <a:noFill/>
          <a:ln w="9525">
            <a:noFill/>
            <a:miter lim="800000"/>
            <a:headEnd/>
            <a:tailEnd/>
          </a:ln>
          <a:effectLst/>
        </p:spPr>
        <p:txBody>
          <a:bodyPr>
            <a:spAutoFit/>
          </a:bodyPr>
          <a:lstStyle/>
          <a:p>
            <a:pPr>
              <a:spcBef>
                <a:spcPct val="50000"/>
              </a:spcBef>
            </a:pPr>
            <a:r>
              <a:rPr lang="hu-HU" sz="1600" b="1">
                <a:solidFill>
                  <a:schemeClr val="bg1"/>
                </a:solidFill>
                <a:latin typeface="Times New Roman" pitchFamily="18" charset="0"/>
              </a:rPr>
              <a:t>a/Fo= 0.10</a:t>
            </a:r>
            <a:endParaRPr lang="en-US" sz="1600" b="1">
              <a:solidFill>
                <a:schemeClr val="bg1"/>
              </a:solidFill>
              <a:latin typeface="Times New Roman" pitchFamily="18" charset="0"/>
            </a:endParaRPr>
          </a:p>
        </p:txBody>
      </p:sp>
      <p:sp>
        <p:nvSpPr>
          <p:cNvPr id="8291" name="Text Box 99"/>
          <p:cNvSpPr txBox="1">
            <a:spLocks noChangeArrowheads="1"/>
          </p:cNvSpPr>
          <p:nvPr/>
        </p:nvSpPr>
        <p:spPr bwMode="auto">
          <a:xfrm>
            <a:off x="6096000" y="3962400"/>
            <a:ext cx="1143000" cy="336550"/>
          </a:xfrm>
          <a:prstGeom prst="rect">
            <a:avLst/>
          </a:prstGeom>
          <a:noFill/>
          <a:ln w="9525">
            <a:noFill/>
            <a:miter lim="800000"/>
            <a:headEnd/>
            <a:tailEnd/>
          </a:ln>
          <a:effectLst/>
        </p:spPr>
        <p:txBody>
          <a:bodyPr>
            <a:spAutoFit/>
          </a:bodyPr>
          <a:lstStyle/>
          <a:p>
            <a:pPr>
              <a:spcBef>
                <a:spcPct val="50000"/>
              </a:spcBef>
            </a:pPr>
            <a:r>
              <a:rPr lang="hu-HU" sz="1600" b="1">
                <a:solidFill>
                  <a:schemeClr val="bg1"/>
                </a:solidFill>
                <a:latin typeface="Times New Roman" pitchFamily="18" charset="0"/>
              </a:rPr>
              <a:t>a/Fo= 0.15</a:t>
            </a:r>
            <a:endParaRPr lang="en-US" sz="1600" b="1">
              <a:solidFill>
                <a:schemeClr val="bg1"/>
              </a:solidFill>
              <a:latin typeface="Times New Roman" pitchFamily="18" charset="0"/>
            </a:endParaRPr>
          </a:p>
        </p:txBody>
      </p:sp>
      <p:sp>
        <p:nvSpPr>
          <p:cNvPr id="8292" name="Text Box 100"/>
          <p:cNvSpPr txBox="1">
            <a:spLocks noChangeArrowheads="1"/>
          </p:cNvSpPr>
          <p:nvPr/>
        </p:nvSpPr>
        <p:spPr bwMode="auto">
          <a:xfrm>
            <a:off x="1524000" y="381000"/>
            <a:ext cx="2286000" cy="457200"/>
          </a:xfrm>
          <a:prstGeom prst="rect">
            <a:avLst/>
          </a:prstGeom>
          <a:noFill/>
          <a:ln w="9525">
            <a:noFill/>
            <a:miter lim="800000"/>
            <a:headEnd/>
            <a:tailEnd/>
          </a:ln>
          <a:effectLst/>
        </p:spPr>
        <p:txBody>
          <a:bodyPr>
            <a:spAutoFit/>
          </a:bodyPr>
          <a:lstStyle/>
          <a:p>
            <a:pPr algn="ctr">
              <a:spcBef>
                <a:spcPct val="50000"/>
              </a:spcBef>
            </a:pPr>
            <a:r>
              <a:rPr lang="hu-HU" sz="2400">
                <a:latin typeface="Times New Roman" pitchFamily="18" charset="0"/>
              </a:rPr>
              <a:t>Isokinetic</a:t>
            </a:r>
            <a:endParaRPr lang="en-GB" sz="2400">
              <a:latin typeface="Times New Roman" pitchFamily="18" charset="0"/>
            </a:endParaRPr>
          </a:p>
        </p:txBody>
      </p:sp>
      <p:sp>
        <p:nvSpPr>
          <p:cNvPr id="8293" name="Text Box 101"/>
          <p:cNvSpPr txBox="1">
            <a:spLocks noChangeArrowheads="1"/>
          </p:cNvSpPr>
          <p:nvPr/>
        </p:nvSpPr>
        <p:spPr bwMode="auto">
          <a:xfrm>
            <a:off x="5029200" y="381000"/>
            <a:ext cx="2286000" cy="457200"/>
          </a:xfrm>
          <a:prstGeom prst="rect">
            <a:avLst/>
          </a:prstGeom>
          <a:noFill/>
          <a:ln w="9525">
            <a:noFill/>
            <a:miter lim="800000"/>
            <a:headEnd/>
            <a:tailEnd/>
          </a:ln>
          <a:effectLst/>
        </p:spPr>
        <p:txBody>
          <a:bodyPr>
            <a:spAutoFit/>
          </a:bodyPr>
          <a:lstStyle/>
          <a:p>
            <a:pPr algn="ctr">
              <a:spcBef>
                <a:spcPct val="50000"/>
              </a:spcBef>
            </a:pPr>
            <a:r>
              <a:rPr lang="hu-HU" sz="2400">
                <a:latin typeface="Times New Roman" pitchFamily="18" charset="0"/>
              </a:rPr>
              <a:t>Isotonic</a:t>
            </a:r>
            <a:endParaRPr lang="en-GB" sz="2400">
              <a:latin typeface="Times New Roman" pitchFamily="18"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endParaRPr lang="en-US"/>
          </a:p>
        </p:txBody>
      </p:sp>
      <p:sp>
        <p:nvSpPr>
          <p:cNvPr id="3" name="Alcím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27584" y="2021076"/>
            <a:ext cx="7661072" cy="584775"/>
          </a:xfrm>
          <a:prstGeom prst="rect">
            <a:avLst/>
          </a:prstGeom>
          <a:solidFill>
            <a:srgbClr val="FFC000"/>
          </a:solidFill>
        </p:spPr>
        <p:txBody>
          <a:bodyPr wrap="none">
            <a:spAutoFit/>
          </a:bodyPr>
          <a:lstStyle/>
          <a:p>
            <a:r>
              <a:rPr lang="hu-HU" sz="3200" dirty="0" err="1"/>
              <a:t>Agonista-antagonista</a:t>
            </a:r>
            <a:r>
              <a:rPr lang="hu-HU" sz="3200" dirty="0"/>
              <a:t> erőarány megállapítása</a:t>
            </a:r>
          </a:p>
        </p:txBody>
      </p:sp>
    </p:spTree>
    <p:extLst>
      <p:ext uri="{BB962C8B-B14F-4D97-AF65-F5344CB8AC3E}">
        <p14:creationId xmlns:p14="http://schemas.microsoft.com/office/powerpoint/2010/main" val="3927907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2" name="Object 2"/>
          <p:cNvGraphicFramePr>
            <a:graphicFrameLocks noChangeAspect="1"/>
          </p:cNvGraphicFramePr>
          <p:nvPr>
            <p:extLst>
              <p:ext uri="{D42A27DB-BD31-4B8C-83A1-F6EECF244321}">
                <p14:modId xmlns:p14="http://schemas.microsoft.com/office/powerpoint/2010/main" val="2663861553"/>
              </p:ext>
            </p:extLst>
          </p:nvPr>
        </p:nvGraphicFramePr>
        <p:xfrm>
          <a:off x="1258888" y="1916832"/>
          <a:ext cx="6456362" cy="3390900"/>
        </p:xfrm>
        <a:graphic>
          <a:graphicData uri="http://schemas.openxmlformats.org/presentationml/2006/ole">
            <mc:AlternateContent xmlns:mc="http://schemas.openxmlformats.org/markup-compatibility/2006">
              <mc:Choice xmlns:v="urn:schemas-microsoft-com:vml" Requires="v">
                <p:oleObj spid="_x0000_s1061" name="Munkalap" r:id="rId3" imgW="4457696" imgH="2339352" progId="Excel.Sheet.8">
                  <p:embed/>
                </p:oleObj>
              </mc:Choice>
              <mc:Fallback>
                <p:oleObj name="Munkalap" r:id="rId3" imgW="4457696" imgH="2339352" progId="Excel.Sheet.8">
                  <p:embed/>
                  <p:pic>
                    <p:nvPicPr>
                      <p:cNvPr id="0" name="Picture 2"/>
                      <p:cNvPicPr>
                        <a:picLocks noChangeAspect="1" noChangeArrowheads="1"/>
                      </p:cNvPicPr>
                      <p:nvPr/>
                    </p:nvPicPr>
                    <p:blipFill>
                      <a:blip r:embed="rId4"/>
                      <a:srcRect/>
                      <a:stretch>
                        <a:fillRect/>
                      </a:stretch>
                    </p:blipFill>
                    <p:spPr bwMode="auto">
                      <a:xfrm>
                        <a:off x="1258888" y="1916832"/>
                        <a:ext cx="6456362"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zövegdoboz 2"/>
          <p:cNvSpPr txBox="1"/>
          <p:nvPr/>
        </p:nvSpPr>
        <p:spPr>
          <a:xfrm>
            <a:off x="1403648" y="546001"/>
            <a:ext cx="6552728" cy="954107"/>
          </a:xfrm>
          <a:prstGeom prst="rect">
            <a:avLst/>
          </a:prstGeom>
          <a:noFill/>
        </p:spPr>
        <p:txBody>
          <a:bodyPr wrap="square" rtlCol="0">
            <a:spAutoFit/>
          </a:bodyPr>
          <a:lstStyle/>
          <a:p>
            <a:pPr algn="ctr"/>
            <a:r>
              <a:rPr lang="hu-HU" sz="2800" b="1" i="1" dirty="0" smtClean="0"/>
              <a:t>Térdfeszítő (szürke oszlop) és térdhajlító (sárga oszlop) forgatónyomaték</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dissolve">
                                      <p:cBhvr>
                                        <p:cTn id="7" dur="500"/>
                                        <p:tgtEl>
                                          <p:spTgt spid="1740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2"/>
                                        </p:tgtEl>
                                        <p:attrNameLst>
                                          <p:attrName>style.visibility</p:attrName>
                                        </p:attrNameLst>
                                      </p:cBhvr>
                                      <p:to>
                                        <p:strVal val="visible"/>
                                      </p:to>
                                    </p:set>
                                    <p:animEffect transition="in" filter="dissolve">
                                      <p:cBhvr>
                                        <p:cTn id="12" dur="500"/>
                                        <p:tgtEl>
                                          <p:spTgt spid="17408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4082"/>
                                        </p:tgtEl>
                                        <p:attrNameLst>
                                          <p:attrName>style.visibility</p:attrName>
                                        </p:attrNameLst>
                                      </p:cBhvr>
                                      <p:to>
                                        <p:strVal val="visible"/>
                                      </p:to>
                                    </p:set>
                                    <p:animEffect transition="in" filter="dissolve">
                                      <p:cBhvr>
                                        <p:cTn id="17" dur="500"/>
                                        <p:tgtEl>
                                          <p:spTgt spid="17408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4082"/>
                                        </p:tgtEl>
                                        <p:attrNameLst>
                                          <p:attrName>style.visibility</p:attrName>
                                        </p:attrNameLst>
                                      </p:cBhvr>
                                      <p:to>
                                        <p:strVal val="visible"/>
                                      </p:to>
                                    </p:set>
                                    <p:animEffect transition="in" filter="dissolve">
                                      <p:cBhvr>
                                        <p:cTn id="22" dur="500"/>
                                        <p:tgtEl>
                                          <p:spTgt spid="17408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4082"/>
                                        </p:tgtEl>
                                        <p:attrNameLst>
                                          <p:attrName>style.visibility</p:attrName>
                                        </p:attrNameLst>
                                      </p:cBhvr>
                                      <p:to>
                                        <p:strVal val="visible"/>
                                      </p:to>
                                    </p:set>
                                    <p:animEffect transition="in" filter="dissolve">
                                      <p:cBhvr>
                                        <p:cTn id="27" dur="500"/>
                                        <p:tgtEl>
                                          <p:spTgt spid="17408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4082"/>
                                        </p:tgtEl>
                                        <p:attrNameLst>
                                          <p:attrName>style.visibility</p:attrName>
                                        </p:attrNameLst>
                                      </p:cBhvr>
                                      <p:to>
                                        <p:strVal val="visible"/>
                                      </p:to>
                                    </p:set>
                                    <p:animEffect transition="in" filter="dissolve">
                                      <p:cBhvr>
                                        <p:cTn id="32" dur="500"/>
                                        <p:tgtEl>
                                          <p:spTgt spid="17408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74082"/>
                                        </p:tgtEl>
                                        <p:attrNameLst>
                                          <p:attrName>style.visibility</p:attrName>
                                        </p:attrNameLst>
                                      </p:cBhvr>
                                      <p:to>
                                        <p:strVal val="visible"/>
                                      </p:to>
                                    </p:set>
                                    <p:animEffect transition="in" filter="dissolve">
                                      <p:cBhvr>
                                        <p:cTn id="37" dur="500"/>
                                        <p:tgtEl>
                                          <p:spTgt spid="17408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74082"/>
                                        </p:tgtEl>
                                        <p:attrNameLst>
                                          <p:attrName>style.visibility</p:attrName>
                                        </p:attrNameLst>
                                      </p:cBhvr>
                                      <p:to>
                                        <p:strVal val="visible"/>
                                      </p:to>
                                    </p:set>
                                    <p:animEffect transition="in" filter="dissolve">
                                      <p:cBhvr>
                                        <p:cTn id="42" dur="500"/>
                                        <p:tgtEl>
                                          <p:spTgt spid="17408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74082"/>
                                        </p:tgtEl>
                                        <p:attrNameLst>
                                          <p:attrName>style.visibility</p:attrName>
                                        </p:attrNameLst>
                                      </p:cBhvr>
                                      <p:to>
                                        <p:strVal val="visible"/>
                                      </p:to>
                                    </p:set>
                                    <p:animEffect transition="in" filter="dissolve">
                                      <p:cBhvr>
                                        <p:cTn id="47" dur="500"/>
                                        <p:tgtEl>
                                          <p:spTgt spid="17408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74082"/>
                                        </p:tgtEl>
                                        <p:attrNameLst>
                                          <p:attrName>style.visibility</p:attrName>
                                        </p:attrNameLst>
                                      </p:cBhvr>
                                      <p:to>
                                        <p:strVal val="visible"/>
                                      </p:to>
                                    </p:set>
                                    <p:animEffect transition="in" filter="dissolve">
                                      <p:cBhvr>
                                        <p:cTn id="52" dur="500"/>
                                        <p:tgtEl>
                                          <p:spTgt spid="17408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74082"/>
                                        </p:tgtEl>
                                        <p:attrNameLst>
                                          <p:attrName>style.visibility</p:attrName>
                                        </p:attrNameLst>
                                      </p:cBhvr>
                                      <p:to>
                                        <p:strVal val="visible"/>
                                      </p:to>
                                    </p:set>
                                    <p:animEffect transition="in" filter="dissolve">
                                      <p:cBhvr>
                                        <p:cTn id="57" dur="500"/>
                                        <p:tgtEl>
                                          <p:spTgt spid="17408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74082"/>
                                        </p:tgtEl>
                                        <p:attrNameLst>
                                          <p:attrName>style.visibility</p:attrName>
                                        </p:attrNameLst>
                                      </p:cBhvr>
                                      <p:to>
                                        <p:strVal val="visible"/>
                                      </p:to>
                                    </p:set>
                                    <p:animEffect transition="in" filter="dissolve">
                                      <p:cBhvr>
                                        <p:cTn id="62" dur="500"/>
                                        <p:tgtEl>
                                          <p:spTgt spid="17408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74082"/>
                                        </p:tgtEl>
                                        <p:attrNameLst>
                                          <p:attrName>style.visibility</p:attrName>
                                        </p:attrNameLst>
                                      </p:cBhvr>
                                      <p:to>
                                        <p:strVal val="visible"/>
                                      </p:to>
                                    </p:set>
                                    <p:animEffect transition="in" filter="dissolve">
                                      <p:cBhvr>
                                        <p:cTn id="67" dur="500"/>
                                        <p:tgtEl>
                                          <p:spTgt spid="17408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74082"/>
                                        </p:tgtEl>
                                        <p:attrNameLst>
                                          <p:attrName>style.visibility</p:attrName>
                                        </p:attrNameLst>
                                      </p:cBhvr>
                                      <p:to>
                                        <p:strVal val="visible"/>
                                      </p:to>
                                    </p:set>
                                    <p:animEffect transition="in" filter="dissolve">
                                      <p:cBhvr>
                                        <p:cTn id="72" dur="500"/>
                                        <p:tgtEl>
                                          <p:spTgt spid="17408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74082"/>
                                        </p:tgtEl>
                                        <p:attrNameLst>
                                          <p:attrName>style.visibility</p:attrName>
                                        </p:attrNameLst>
                                      </p:cBhvr>
                                      <p:to>
                                        <p:strVal val="visible"/>
                                      </p:to>
                                    </p:set>
                                    <p:animEffect transition="in" filter="dissolve">
                                      <p:cBhvr>
                                        <p:cTn id="77"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74082" grpId="0" bld="seriesEl"/>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03648" y="1412776"/>
          <a:ext cx="6048672"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3" name="Szövegdoboz 2"/>
          <p:cNvSpPr txBox="1"/>
          <p:nvPr/>
        </p:nvSpPr>
        <p:spPr>
          <a:xfrm>
            <a:off x="1331640" y="404664"/>
            <a:ext cx="6984776" cy="954107"/>
          </a:xfrm>
          <a:prstGeom prst="rect">
            <a:avLst/>
          </a:prstGeom>
          <a:noFill/>
        </p:spPr>
        <p:txBody>
          <a:bodyPr wrap="square" rtlCol="0">
            <a:spAutoFit/>
          </a:bodyPr>
          <a:lstStyle/>
          <a:p>
            <a:pPr algn="ctr"/>
            <a:r>
              <a:rPr lang="hu-HU" sz="2800" b="1" i="1" dirty="0" smtClean="0"/>
              <a:t>Forgatónyomaték arány (térdfeszítők/hajlítók)</a:t>
            </a:r>
            <a:endParaRPr lang="en-US" sz="2800" b="1" i="1" dirty="0"/>
          </a:p>
        </p:txBody>
      </p:sp>
      <p:sp>
        <p:nvSpPr>
          <p:cNvPr id="4" name="Szövegdoboz 3"/>
          <p:cNvSpPr txBox="1"/>
          <p:nvPr/>
        </p:nvSpPr>
        <p:spPr>
          <a:xfrm>
            <a:off x="6058232" y="5314364"/>
            <a:ext cx="642612" cy="369332"/>
          </a:xfrm>
          <a:prstGeom prst="rect">
            <a:avLst/>
          </a:prstGeom>
          <a:noFill/>
        </p:spPr>
        <p:txBody>
          <a:bodyPr wrap="none" rtlCol="0">
            <a:spAutoFit/>
          </a:bodyPr>
          <a:lstStyle/>
          <a:p>
            <a:r>
              <a:rPr lang="hu-HU" dirty="0" smtClean="0"/>
              <a:t>átlag</a:t>
            </a:r>
            <a:endParaRPr lang="hu-H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900" name="Object 4"/>
          <p:cNvGraphicFramePr>
            <a:graphicFrameLocks noChangeAspect="1"/>
          </p:cNvGraphicFramePr>
          <p:nvPr/>
        </p:nvGraphicFramePr>
        <p:xfrm>
          <a:off x="1331913" y="1916113"/>
          <a:ext cx="6840537" cy="3557587"/>
        </p:xfrm>
        <a:graphic>
          <a:graphicData uri="http://schemas.openxmlformats.org/presentationml/2006/ole">
            <mc:AlternateContent xmlns:mc="http://schemas.openxmlformats.org/markup-compatibility/2006">
              <mc:Choice xmlns:v="urn:schemas-microsoft-com:vml" Requires="v">
                <p:oleObj spid="_x0000_s2084" name="Chart" r:id="rId3" imgW="4524225" imgH="2352756" progId="Excel.Sheet.8">
                  <p:embed/>
                </p:oleObj>
              </mc:Choice>
              <mc:Fallback>
                <p:oleObj name="Chart" r:id="rId3" imgW="4524225" imgH="2352756" progId="Excel.Shee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916113"/>
                        <a:ext cx="6840537"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902" name="Text Box 6"/>
          <p:cNvSpPr txBox="1">
            <a:spLocks noChangeArrowheads="1"/>
          </p:cNvSpPr>
          <p:nvPr/>
        </p:nvSpPr>
        <p:spPr bwMode="auto">
          <a:xfrm>
            <a:off x="1403350" y="404813"/>
            <a:ext cx="6408738" cy="523220"/>
          </a:xfrm>
          <a:prstGeom prst="rect">
            <a:avLst/>
          </a:prstGeom>
          <a:noFill/>
          <a:ln w="12700">
            <a:noFill/>
            <a:miter lim="800000"/>
            <a:headEnd type="none" w="sm" len="sm"/>
            <a:tailEnd type="none" w="sm" len="sm"/>
          </a:ln>
          <a:effectLst/>
        </p:spPr>
        <p:txBody>
          <a:bodyPr>
            <a:spAutoFit/>
          </a:bodyPr>
          <a:lstStyle/>
          <a:p>
            <a:pPr>
              <a:spcBef>
                <a:spcPct val="50000"/>
              </a:spcBef>
            </a:pPr>
            <a:r>
              <a:rPr lang="hu-HU" sz="2800" b="1" i="1" dirty="0" smtClean="0"/>
              <a:t>Forgatónyomatékból számított izomerő</a:t>
            </a:r>
            <a:endParaRPr lang="hu-HU"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900"/>
                                        </p:tgtEl>
                                        <p:attrNameLst>
                                          <p:attrName>style.visibility</p:attrName>
                                        </p:attrNameLst>
                                      </p:cBhvr>
                                      <p:to>
                                        <p:strVal val="visible"/>
                                      </p:to>
                                    </p:set>
                                    <p:animEffect transition="in" filter="fade">
                                      <p:cBhvr>
                                        <p:cTn id="7" dur="2000"/>
                                        <p:tgtEl>
                                          <p:spTgt spid="2089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8900"/>
                                        </p:tgtEl>
                                        <p:attrNameLst>
                                          <p:attrName>style.visibility</p:attrName>
                                        </p:attrNameLst>
                                      </p:cBhvr>
                                      <p:to>
                                        <p:strVal val="visible"/>
                                      </p:to>
                                    </p:set>
                                    <p:animEffect transition="in" filter="fade">
                                      <p:cBhvr>
                                        <p:cTn id="12" dur="2000"/>
                                        <p:tgtEl>
                                          <p:spTgt spid="2089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8900"/>
                                        </p:tgtEl>
                                        <p:attrNameLst>
                                          <p:attrName>style.visibility</p:attrName>
                                        </p:attrNameLst>
                                      </p:cBhvr>
                                      <p:to>
                                        <p:strVal val="visible"/>
                                      </p:to>
                                    </p:set>
                                    <p:animEffect transition="in" filter="fade">
                                      <p:cBhvr>
                                        <p:cTn id="17" dur="2000"/>
                                        <p:tgtEl>
                                          <p:spTgt spid="2089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8900"/>
                                        </p:tgtEl>
                                        <p:attrNameLst>
                                          <p:attrName>style.visibility</p:attrName>
                                        </p:attrNameLst>
                                      </p:cBhvr>
                                      <p:to>
                                        <p:strVal val="visible"/>
                                      </p:to>
                                    </p:set>
                                    <p:animEffect transition="in" filter="fade">
                                      <p:cBhvr>
                                        <p:cTn id="22" dur="2000"/>
                                        <p:tgtEl>
                                          <p:spTgt spid="2089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8900"/>
                                        </p:tgtEl>
                                        <p:attrNameLst>
                                          <p:attrName>style.visibility</p:attrName>
                                        </p:attrNameLst>
                                      </p:cBhvr>
                                      <p:to>
                                        <p:strVal val="visible"/>
                                      </p:to>
                                    </p:set>
                                    <p:animEffect transition="in" filter="fade">
                                      <p:cBhvr>
                                        <p:cTn id="27" dur="2000"/>
                                        <p:tgtEl>
                                          <p:spTgt spid="2089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8900"/>
                                        </p:tgtEl>
                                        <p:attrNameLst>
                                          <p:attrName>style.visibility</p:attrName>
                                        </p:attrNameLst>
                                      </p:cBhvr>
                                      <p:to>
                                        <p:strVal val="visible"/>
                                      </p:to>
                                    </p:set>
                                    <p:animEffect transition="in" filter="fade">
                                      <p:cBhvr>
                                        <p:cTn id="32" dur="2000"/>
                                        <p:tgtEl>
                                          <p:spTgt spid="2089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8900"/>
                                        </p:tgtEl>
                                        <p:attrNameLst>
                                          <p:attrName>style.visibility</p:attrName>
                                        </p:attrNameLst>
                                      </p:cBhvr>
                                      <p:to>
                                        <p:strVal val="visible"/>
                                      </p:to>
                                    </p:set>
                                    <p:animEffect transition="in" filter="fade">
                                      <p:cBhvr>
                                        <p:cTn id="37" dur="2000"/>
                                        <p:tgtEl>
                                          <p:spTgt spid="2089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8900"/>
                                        </p:tgtEl>
                                        <p:attrNameLst>
                                          <p:attrName>style.visibility</p:attrName>
                                        </p:attrNameLst>
                                      </p:cBhvr>
                                      <p:to>
                                        <p:strVal val="visible"/>
                                      </p:to>
                                    </p:set>
                                    <p:animEffect transition="in" filter="fade">
                                      <p:cBhvr>
                                        <p:cTn id="42" dur="2000"/>
                                        <p:tgtEl>
                                          <p:spTgt spid="2089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8900"/>
                                        </p:tgtEl>
                                        <p:attrNameLst>
                                          <p:attrName>style.visibility</p:attrName>
                                        </p:attrNameLst>
                                      </p:cBhvr>
                                      <p:to>
                                        <p:strVal val="visible"/>
                                      </p:to>
                                    </p:set>
                                    <p:animEffect transition="in" filter="fade">
                                      <p:cBhvr>
                                        <p:cTn id="47" dur="2000"/>
                                        <p:tgtEl>
                                          <p:spTgt spid="20890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8900"/>
                                        </p:tgtEl>
                                        <p:attrNameLst>
                                          <p:attrName>style.visibility</p:attrName>
                                        </p:attrNameLst>
                                      </p:cBhvr>
                                      <p:to>
                                        <p:strVal val="visible"/>
                                      </p:to>
                                    </p:set>
                                    <p:animEffect transition="in" filter="fade">
                                      <p:cBhvr>
                                        <p:cTn id="52" dur="2000"/>
                                        <p:tgtEl>
                                          <p:spTgt spid="20890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8900"/>
                                        </p:tgtEl>
                                        <p:attrNameLst>
                                          <p:attrName>style.visibility</p:attrName>
                                        </p:attrNameLst>
                                      </p:cBhvr>
                                      <p:to>
                                        <p:strVal val="visible"/>
                                      </p:to>
                                    </p:set>
                                    <p:animEffect transition="in" filter="fade">
                                      <p:cBhvr>
                                        <p:cTn id="57" dur="2000"/>
                                        <p:tgtEl>
                                          <p:spTgt spid="2089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8900"/>
                                        </p:tgtEl>
                                        <p:attrNameLst>
                                          <p:attrName>style.visibility</p:attrName>
                                        </p:attrNameLst>
                                      </p:cBhvr>
                                      <p:to>
                                        <p:strVal val="visible"/>
                                      </p:to>
                                    </p:set>
                                    <p:animEffect transition="in" filter="fade">
                                      <p:cBhvr>
                                        <p:cTn id="62" dur="2000"/>
                                        <p:tgtEl>
                                          <p:spTgt spid="20890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8900"/>
                                        </p:tgtEl>
                                        <p:attrNameLst>
                                          <p:attrName>style.visibility</p:attrName>
                                        </p:attrNameLst>
                                      </p:cBhvr>
                                      <p:to>
                                        <p:strVal val="visible"/>
                                      </p:to>
                                    </p:set>
                                    <p:animEffect transition="in" filter="fade">
                                      <p:cBhvr>
                                        <p:cTn id="67" dur="2000"/>
                                        <p:tgtEl>
                                          <p:spTgt spid="20890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8900"/>
                                        </p:tgtEl>
                                        <p:attrNameLst>
                                          <p:attrName>style.visibility</p:attrName>
                                        </p:attrNameLst>
                                      </p:cBhvr>
                                      <p:to>
                                        <p:strVal val="visible"/>
                                      </p:to>
                                    </p:set>
                                    <p:animEffect transition="in" filter="fade">
                                      <p:cBhvr>
                                        <p:cTn id="72" dur="2000"/>
                                        <p:tgtEl>
                                          <p:spTgt spid="20890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8900"/>
                                        </p:tgtEl>
                                        <p:attrNameLst>
                                          <p:attrName>style.visibility</p:attrName>
                                        </p:attrNameLst>
                                      </p:cBhvr>
                                      <p:to>
                                        <p:strVal val="visible"/>
                                      </p:to>
                                    </p:set>
                                    <p:animEffect transition="in" filter="fade">
                                      <p:cBhvr>
                                        <p:cTn id="77" dur="2000"/>
                                        <p:tgtEl>
                                          <p:spTgt spid="20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08900" grpId="0" bld="seriesEl"/>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90" name="Object 6"/>
          <p:cNvGraphicFramePr>
            <a:graphicFrameLocks noChangeAspect="1"/>
          </p:cNvGraphicFramePr>
          <p:nvPr/>
        </p:nvGraphicFramePr>
        <p:xfrm>
          <a:off x="2770795" y="1301750"/>
          <a:ext cx="3961793" cy="2559298"/>
        </p:xfrm>
        <a:graphic>
          <a:graphicData uri="http://schemas.openxmlformats.org/presentationml/2006/ole">
            <mc:AlternateContent xmlns:mc="http://schemas.openxmlformats.org/markup-compatibility/2006">
              <mc:Choice xmlns:v="urn:schemas-microsoft-com:vml" Requires="v">
                <p:oleObj spid="_x0000_s3142" name="Chart" r:id="rId4" imgW="3686138" imgH="2381224" progId="Excel.Sheet.8">
                  <p:embed/>
                </p:oleObj>
              </mc:Choice>
              <mc:Fallback>
                <p:oleObj name="Chart" r:id="rId4" imgW="3686138" imgH="2381224"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795" y="1301750"/>
                        <a:ext cx="3961793" cy="255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91" name="Object 7"/>
          <p:cNvGraphicFramePr>
            <a:graphicFrameLocks noChangeAspect="1"/>
          </p:cNvGraphicFramePr>
          <p:nvPr/>
        </p:nvGraphicFramePr>
        <p:xfrm>
          <a:off x="2719535" y="3788916"/>
          <a:ext cx="4013054" cy="2592412"/>
        </p:xfrm>
        <a:graphic>
          <a:graphicData uri="http://schemas.openxmlformats.org/presentationml/2006/ole">
            <mc:AlternateContent xmlns:mc="http://schemas.openxmlformats.org/markup-compatibility/2006">
              <mc:Choice xmlns:v="urn:schemas-microsoft-com:vml" Requires="v">
                <p:oleObj spid="_x0000_s3143" name="Chart" r:id="rId6" imgW="3686138" imgH="2381224" progId="Excel.Sheet.8">
                  <p:embed/>
                </p:oleObj>
              </mc:Choice>
              <mc:Fallback>
                <p:oleObj name="Chart" r:id="rId6" imgW="3686138" imgH="2381224" progId="Excel.Shee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9535" y="3788916"/>
                        <a:ext cx="4013054" cy="25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2" name="Text Box 8"/>
          <p:cNvSpPr txBox="1">
            <a:spLocks noChangeArrowheads="1"/>
          </p:cNvSpPr>
          <p:nvPr/>
        </p:nvSpPr>
        <p:spPr bwMode="auto">
          <a:xfrm>
            <a:off x="251520" y="4646613"/>
            <a:ext cx="2088455" cy="1200329"/>
          </a:xfrm>
          <a:prstGeom prst="rect">
            <a:avLst/>
          </a:prstGeom>
          <a:noFill/>
          <a:ln w="9525">
            <a:noFill/>
            <a:miter lim="800000"/>
            <a:headEnd/>
            <a:tailEnd/>
          </a:ln>
          <a:effectLst/>
        </p:spPr>
        <p:txBody>
          <a:bodyPr wrap="square">
            <a:spAutoFit/>
          </a:bodyPr>
          <a:lstStyle/>
          <a:p>
            <a:pPr algn="ctr">
              <a:spcBef>
                <a:spcPct val="50000"/>
              </a:spcBef>
            </a:pPr>
            <a:r>
              <a:rPr lang="hu-HU" b="1" i="1" dirty="0" smtClean="0">
                <a:latin typeface="Times New Roman" pitchFamily="18" charset="0"/>
                <a:cs typeface="Times New Roman" pitchFamily="18" charset="0"/>
              </a:rPr>
              <a:t>Sérült</a:t>
            </a:r>
          </a:p>
          <a:p>
            <a:pPr algn="ctr">
              <a:spcBef>
                <a:spcPct val="50000"/>
              </a:spcBef>
            </a:pPr>
            <a:r>
              <a:rPr lang="hu-HU" b="1" i="1" dirty="0" smtClean="0">
                <a:latin typeface="Times New Roman" pitchFamily="18" charset="0"/>
                <a:cs typeface="Times New Roman" pitchFamily="18" charset="0"/>
              </a:rPr>
              <a:t>első keresztszalag</a:t>
            </a:r>
          </a:p>
          <a:p>
            <a:pPr algn="ctr">
              <a:spcBef>
                <a:spcPct val="50000"/>
              </a:spcBef>
            </a:pPr>
            <a:r>
              <a:rPr lang="hu-HU" b="1" i="1" dirty="0" smtClean="0">
                <a:latin typeface="Times New Roman" pitchFamily="18" charset="0"/>
                <a:cs typeface="Times New Roman" pitchFamily="18" charset="0"/>
              </a:rPr>
              <a:t>(futball)</a:t>
            </a:r>
            <a:endParaRPr lang="en-GB" b="1" i="1" dirty="0">
              <a:latin typeface="Times New Roman" pitchFamily="18" charset="0"/>
              <a:cs typeface="Times New Roman" pitchFamily="18" charset="0"/>
            </a:endParaRPr>
          </a:p>
        </p:txBody>
      </p:sp>
      <p:sp>
        <p:nvSpPr>
          <p:cNvPr id="41993" name="Text Box 9"/>
          <p:cNvSpPr txBox="1">
            <a:spLocks noChangeArrowheads="1"/>
          </p:cNvSpPr>
          <p:nvPr/>
        </p:nvSpPr>
        <p:spPr bwMode="auto">
          <a:xfrm>
            <a:off x="1187450" y="1838325"/>
            <a:ext cx="1512888" cy="366713"/>
          </a:xfrm>
          <a:prstGeom prst="rect">
            <a:avLst/>
          </a:prstGeom>
          <a:noFill/>
          <a:ln w="9525">
            <a:noFill/>
            <a:miter lim="800000"/>
            <a:headEnd/>
            <a:tailEnd/>
          </a:ln>
          <a:effectLst/>
        </p:spPr>
        <p:txBody>
          <a:bodyPr>
            <a:spAutoFit/>
          </a:bodyPr>
          <a:lstStyle/>
          <a:p>
            <a:pPr>
              <a:spcBef>
                <a:spcPct val="50000"/>
              </a:spcBef>
            </a:pPr>
            <a:r>
              <a:rPr lang="hu-HU" b="1" i="1" dirty="0" smtClean="0">
                <a:latin typeface="Times New Roman" pitchFamily="18" charset="0"/>
                <a:cs typeface="Times New Roman" pitchFamily="18" charset="0"/>
              </a:rPr>
              <a:t>Egészséges</a:t>
            </a:r>
            <a:endParaRPr lang="en-GB" b="1" i="1" dirty="0">
              <a:latin typeface="Times New Roman" pitchFamily="18" charset="0"/>
              <a:cs typeface="Times New Roman" pitchFamily="18" charset="0"/>
            </a:endParaRPr>
          </a:p>
        </p:txBody>
      </p:sp>
      <p:sp>
        <p:nvSpPr>
          <p:cNvPr id="41994" name="Text Box 10"/>
          <p:cNvSpPr txBox="1">
            <a:spLocks noChangeArrowheads="1"/>
          </p:cNvSpPr>
          <p:nvPr/>
        </p:nvSpPr>
        <p:spPr bwMode="auto">
          <a:xfrm>
            <a:off x="971550" y="620713"/>
            <a:ext cx="7632700" cy="396875"/>
          </a:xfrm>
          <a:prstGeom prst="rect">
            <a:avLst/>
          </a:prstGeom>
          <a:noFill/>
          <a:ln w="9525">
            <a:noFill/>
            <a:miter lim="800000"/>
            <a:headEnd/>
            <a:tailEnd/>
          </a:ln>
          <a:effectLst/>
        </p:spPr>
        <p:txBody>
          <a:bodyPr>
            <a:spAutoFit/>
          </a:bodyPr>
          <a:lstStyle/>
          <a:p>
            <a:pPr algn="ctr">
              <a:spcBef>
                <a:spcPct val="50000"/>
              </a:spcBef>
            </a:pPr>
            <a:r>
              <a:rPr lang="hu-HU" sz="2000" b="1" i="1"/>
              <a:t>Antagonist concentric and agonist concentric strength ratio</a:t>
            </a:r>
            <a:endParaRPr lang="en-GB" sz="2000" b="1"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1993"/>
                                        </p:tgtEl>
                                        <p:attrNameLst>
                                          <p:attrName>style.visibility</p:attrName>
                                        </p:attrNameLst>
                                      </p:cBhvr>
                                      <p:to>
                                        <p:strVal val="visible"/>
                                      </p:to>
                                    </p:set>
                                    <p:anim calcmode="lin" valueType="num">
                                      <p:cBhvr>
                                        <p:cTn id="7" dur="1000" fill="hold"/>
                                        <p:tgtEl>
                                          <p:spTgt spid="41993"/>
                                        </p:tgtEl>
                                        <p:attrNameLst>
                                          <p:attrName>ppt_x</p:attrName>
                                        </p:attrNameLst>
                                      </p:cBhvr>
                                      <p:tavLst>
                                        <p:tav tm="0">
                                          <p:val>
                                            <p:strVal val="#ppt_x-.2"/>
                                          </p:val>
                                        </p:tav>
                                        <p:tav tm="100000">
                                          <p:val>
                                            <p:strVal val="#ppt_x"/>
                                          </p:val>
                                        </p:tav>
                                      </p:tavLst>
                                    </p:anim>
                                    <p:anim calcmode="lin" valueType="num">
                                      <p:cBhvr>
                                        <p:cTn id="8" dur="1000" fill="hold"/>
                                        <p:tgtEl>
                                          <p:spTgt spid="41993"/>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99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1992"/>
                                        </p:tgtEl>
                                        <p:attrNameLst>
                                          <p:attrName>style.visibility</p:attrName>
                                        </p:attrNameLst>
                                      </p:cBhvr>
                                      <p:to>
                                        <p:strVal val="visible"/>
                                      </p:to>
                                    </p:set>
                                    <p:anim calcmode="lin" valueType="num">
                                      <p:cBhvr>
                                        <p:cTn id="14" dur="1000" fill="hold"/>
                                        <p:tgtEl>
                                          <p:spTgt spid="41992"/>
                                        </p:tgtEl>
                                        <p:attrNameLst>
                                          <p:attrName>ppt_x</p:attrName>
                                        </p:attrNameLst>
                                      </p:cBhvr>
                                      <p:tavLst>
                                        <p:tav tm="0">
                                          <p:val>
                                            <p:strVal val="#ppt_x-.2"/>
                                          </p:val>
                                        </p:tav>
                                        <p:tav tm="100000">
                                          <p:val>
                                            <p:strVal val="#ppt_x"/>
                                          </p:val>
                                        </p:tav>
                                      </p:tavLst>
                                    </p:anim>
                                    <p:anim calcmode="lin" valueType="num">
                                      <p:cBhvr>
                                        <p:cTn id="15" dur="1000" fill="hold"/>
                                        <p:tgtEl>
                                          <p:spTgt spid="4199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p:bldP spid="419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2" name="Object 4"/>
          <p:cNvGraphicFramePr>
            <a:graphicFrameLocks noChangeAspect="1"/>
          </p:cNvGraphicFramePr>
          <p:nvPr>
            <p:extLst>
              <p:ext uri="{D42A27DB-BD31-4B8C-83A1-F6EECF244321}">
                <p14:modId xmlns:p14="http://schemas.microsoft.com/office/powerpoint/2010/main" val="924715634"/>
              </p:ext>
            </p:extLst>
          </p:nvPr>
        </p:nvGraphicFramePr>
        <p:xfrm>
          <a:off x="1481949" y="1957388"/>
          <a:ext cx="5518926" cy="3343820"/>
        </p:xfrm>
        <a:graphic>
          <a:graphicData uri="http://schemas.openxmlformats.org/presentationml/2006/ole">
            <mc:AlternateContent xmlns:mc="http://schemas.openxmlformats.org/markup-compatibility/2006">
              <mc:Choice xmlns:v="urn:schemas-microsoft-com:vml" Requires="v">
                <p:oleObj spid="_x0000_s4133" name="Chart" r:id="rId4" imgW="4857654" imgH="2943377" progId="Excel.Sheet.8">
                  <p:embed/>
                </p:oleObj>
              </mc:Choice>
              <mc:Fallback>
                <p:oleObj name="Chart" r:id="rId4" imgW="4857654" imgH="2943377"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949" y="1957388"/>
                        <a:ext cx="5518926" cy="3343820"/>
                      </a:xfrm>
                      <a:prstGeom prst="rect">
                        <a:avLst/>
                      </a:prstGeom>
                      <a:noFill/>
                      <a:ln>
                        <a:noFill/>
                      </a:ln>
                      <a:effectLst/>
                      <a:extLst/>
                    </p:spPr>
                  </p:pic>
                </p:oleObj>
              </mc:Fallback>
            </mc:AlternateContent>
          </a:graphicData>
        </a:graphic>
      </p:graphicFrame>
      <p:sp>
        <p:nvSpPr>
          <p:cNvPr id="43013" name="Text Box 5"/>
          <p:cNvSpPr txBox="1">
            <a:spLocks noChangeArrowheads="1"/>
          </p:cNvSpPr>
          <p:nvPr/>
        </p:nvSpPr>
        <p:spPr bwMode="auto">
          <a:xfrm>
            <a:off x="1116013" y="5734050"/>
            <a:ext cx="4535487" cy="366713"/>
          </a:xfrm>
          <a:prstGeom prst="rect">
            <a:avLst/>
          </a:prstGeom>
          <a:noFill/>
          <a:ln w="9525">
            <a:noFill/>
            <a:miter lim="800000"/>
            <a:headEnd/>
            <a:tailEnd/>
          </a:ln>
          <a:effectLst/>
        </p:spPr>
        <p:txBody>
          <a:bodyPr>
            <a:spAutoFit/>
          </a:bodyPr>
          <a:lstStyle/>
          <a:p>
            <a:pPr>
              <a:spcBef>
                <a:spcPct val="50000"/>
              </a:spcBef>
            </a:pPr>
            <a:r>
              <a:rPr lang="hu-HU" b="1" i="1"/>
              <a:t>Devan et al. 2004</a:t>
            </a:r>
            <a:endParaRPr lang="en-GB" b="1" i="1"/>
          </a:p>
        </p:txBody>
      </p:sp>
      <p:sp>
        <p:nvSpPr>
          <p:cNvPr id="43014" name="Text Box 6"/>
          <p:cNvSpPr txBox="1">
            <a:spLocks noChangeArrowheads="1"/>
          </p:cNvSpPr>
          <p:nvPr/>
        </p:nvSpPr>
        <p:spPr bwMode="auto">
          <a:xfrm>
            <a:off x="539552" y="519430"/>
            <a:ext cx="8496423" cy="523220"/>
          </a:xfrm>
          <a:prstGeom prst="rect">
            <a:avLst/>
          </a:prstGeom>
          <a:noFill/>
          <a:ln w="9525">
            <a:noFill/>
            <a:miter lim="800000"/>
            <a:headEnd/>
            <a:tailEnd/>
          </a:ln>
          <a:effectLst/>
        </p:spPr>
        <p:txBody>
          <a:bodyPr wrap="square">
            <a:spAutoFit/>
          </a:bodyPr>
          <a:lstStyle/>
          <a:p>
            <a:pPr algn="ctr">
              <a:spcBef>
                <a:spcPct val="50000"/>
              </a:spcBef>
            </a:pPr>
            <a:r>
              <a:rPr lang="hu-HU" sz="2800" b="1" i="1" dirty="0" smtClean="0"/>
              <a:t>Kontrakció sebességének hatása Th/</a:t>
            </a:r>
            <a:r>
              <a:rPr lang="hu-HU" sz="2800" b="1" i="1" dirty="0" err="1" smtClean="0"/>
              <a:t>Tf</a:t>
            </a:r>
            <a:r>
              <a:rPr lang="hu-HU" sz="2800" b="1" i="1" dirty="0" smtClean="0"/>
              <a:t> arányra</a:t>
            </a:r>
            <a:endParaRPr lang="en-GB" sz="2800" b="1" i="1" dirty="0"/>
          </a:p>
        </p:txBody>
      </p:sp>
      <p:sp>
        <p:nvSpPr>
          <p:cNvPr id="43015" name="Text Box 7"/>
          <p:cNvSpPr txBox="1">
            <a:spLocks noChangeArrowheads="1"/>
          </p:cNvSpPr>
          <p:nvPr/>
        </p:nvSpPr>
        <p:spPr bwMode="auto">
          <a:xfrm>
            <a:off x="827088" y="1268413"/>
            <a:ext cx="4535487" cy="366712"/>
          </a:xfrm>
          <a:prstGeom prst="rect">
            <a:avLst/>
          </a:prstGeom>
          <a:noFill/>
          <a:ln w="9525">
            <a:noFill/>
            <a:miter lim="800000"/>
            <a:headEnd/>
            <a:tailEnd/>
          </a:ln>
          <a:effectLst/>
        </p:spPr>
        <p:txBody>
          <a:bodyPr>
            <a:spAutoFit/>
          </a:bodyPr>
          <a:lstStyle/>
          <a:p>
            <a:pPr>
              <a:spcBef>
                <a:spcPct val="50000"/>
              </a:spcBef>
            </a:pPr>
            <a:r>
              <a:rPr lang="hu-HU" b="1" i="1"/>
              <a:t>Female athletes</a:t>
            </a:r>
            <a:endParaRPr lang="en-GB" b="1" i="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6" name="Object 4"/>
          <p:cNvGraphicFramePr>
            <a:graphicFrameLocks noChangeAspect="1"/>
          </p:cNvGraphicFramePr>
          <p:nvPr/>
        </p:nvGraphicFramePr>
        <p:xfrm>
          <a:off x="1258888" y="1052513"/>
          <a:ext cx="3686175" cy="2381250"/>
        </p:xfrm>
        <a:graphic>
          <a:graphicData uri="http://schemas.openxmlformats.org/presentationml/2006/ole">
            <mc:AlternateContent xmlns:mc="http://schemas.openxmlformats.org/markup-compatibility/2006">
              <mc:Choice xmlns:v="urn:schemas-microsoft-com:vml" Requires="v">
                <p:oleObj spid="_x0000_s5247" name="Chart" r:id="rId4" imgW="3686138" imgH="2381224" progId="Excel.Sheet.8">
                  <p:embed/>
                </p:oleObj>
              </mc:Choice>
              <mc:Fallback>
                <p:oleObj name="Chart" r:id="rId4" imgW="3686138" imgH="2381224"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052513"/>
                        <a:ext cx="36861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7" name="Object 5"/>
          <p:cNvGraphicFramePr>
            <a:graphicFrameLocks noChangeAspect="1"/>
          </p:cNvGraphicFramePr>
          <p:nvPr/>
        </p:nvGraphicFramePr>
        <p:xfrm>
          <a:off x="5278438" y="1196975"/>
          <a:ext cx="3686175" cy="2381250"/>
        </p:xfrm>
        <a:graphic>
          <a:graphicData uri="http://schemas.openxmlformats.org/presentationml/2006/ole">
            <mc:AlternateContent xmlns:mc="http://schemas.openxmlformats.org/markup-compatibility/2006">
              <mc:Choice xmlns:v="urn:schemas-microsoft-com:vml" Requires="v">
                <p:oleObj spid="_x0000_s5248" name="Chart" r:id="rId6" imgW="3686138" imgH="2381224" progId="Excel.Sheet.8">
                  <p:embed/>
                </p:oleObj>
              </mc:Choice>
              <mc:Fallback>
                <p:oleObj name="Chart" r:id="rId6" imgW="3686138" imgH="2381224" progId="Excel.Shee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8438" y="1196975"/>
                        <a:ext cx="36861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9" name="Object 7"/>
          <p:cNvGraphicFramePr>
            <a:graphicFrameLocks noChangeAspect="1"/>
          </p:cNvGraphicFramePr>
          <p:nvPr/>
        </p:nvGraphicFramePr>
        <p:xfrm>
          <a:off x="5278438" y="4071938"/>
          <a:ext cx="3686175" cy="2381250"/>
        </p:xfrm>
        <a:graphic>
          <a:graphicData uri="http://schemas.openxmlformats.org/presentationml/2006/ole">
            <mc:AlternateContent xmlns:mc="http://schemas.openxmlformats.org/markup-compatibility/2006">
              <mc:Choice xmlns:v="urn:schemas-microsoft-com:vml" Requires="v">
                <p:oleObj spid="_x0000_s5249" name="Chart" r:id="rId8" imgW="3686138" imgH="2381224" progId="Excel.Sheet.8">
                  <p:embed/>
                </p:oleObj>
              </mc:Choice>
              <mc:Fallback>
                <p:oleObj name="Chart" r:id="rId8" imgW="3686138" imgH="2381224" progId="Excel.Sheet.8">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8438" y="4071938"/>
                        <a:ext cx="36861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40" name="Text Box 8"/>
          <p:cNvSpPr txBox="1">
            <a:spLocks noChangeArrowheads="1"/>
          </p:cNvSpPr>
          <p:nvPr/>
        </p:nvSpPr>
        <p:spPr bwMode="auto">
          <a:xfrm>
            <a:off x="395288" y="1844675"/>
            <a:ext cx="792162" cy="366713"/>
          </a:xfrm>
          <a:prstGeom prst="rect">
            <a:avLst/>
          </a:prstGeom>
          <a:noFill/>
          <a:ln w="9525">
            <a:noFill/>
            <a:miter lim="800000"/>
            <a:headEnd/>
            <a:tailEnd/>
          </a:ln>
          <a:effectLst/>
        </p:spPr>
        <p:txBody>
          <a:bodyPr>
            <a:spAutoFit/>
          </a:bodyPr>
          <a:lstStyle/>
          <a:p>
            <a:pPr>
              <a:spcBef>
                <a:spcPct val="50000"/>
              </a:spcBef>
            </a:pPr>
            <a:r>
              <a:rPr lang="hu-HU" b="1" i="1"/>
              <a:t>Elite</a:t>
            </a:r>
            <a:endParaRPr lang="en-GB" b="1" i="1"/>
          </a:p>
        </p:txBody>
      </p:sp>
      <p:sp>
        <p:nvSpPr>
          <p:cNvPr id="44041" name="Text Box 9"/>
          <p:cNvSpPr txBox="1">
            <a:spLocks noChangeArrowheads="1"/>
          </p:cNvSpPr>
          <p:nvPr/>
        </p:nvSpPr>
        <p:spPr bwMode="auto">
          <a:xfrm>
            <a:off x="179388" y="4797425"/>
            <a:ext cx="1296987" cy="366713"/>
          </a:xfrm>
          <a:prstGeom prst="rect">
            <a:avLst/>
          </a:prstGeom>
          <a:noFill/>
          <a:ln w="9525">
            <a:noFill/>
            <a:miter lim="800000"/>
            <a:headEnd/>
            <a:tailEnd/>
          </a:ln>
          <a:effectLst/>
        </p:spPr>
        <p:txBody>
          <a:bodyPr>
            <a:spAutoFit/>
          </a:bodyPr>
          <a:lstStyle/>
          <a:p>
            <a:pPr>
              <a:spcBef>
                <a:spcPct val="50000"/>
              </a:spcBef>
            </a:pPr>
            <a:r>
              <a:rPr lang="hu-HU" b="1" i="1"/>
              <a:t>Sub-elite</a:t>
            </a:r>
            <a:endParaRPr lang="en-GB" b="1" i="1"/>
          </a:p>
        </p:txBody>
      </p:sp>
      <p:sp>
        <p:nvSpPr>
          <p:cNvPr id="44043" name="Text Box 11"/>
          <p:cNvSpPr txBox="1">
            <a:spLocks noChangeArrowheads="1"/>
          </p:cNvSpPr>
          <p:nvPr/>
        </p:nvSpPr>
        <p:spPr bwMode="auto">
          <a:xfrm>
            <a:off x="827088" y="765175"/>
            <a:ext cx="2232025" cy="366713"/>
          </a:xfrm>
          <a:prstGeom prst="rect">
            <a:avLst/>
          </a:prstGeom>
          <a:noFill/>
          <a:ln w="9525">
            <a:noFill/>
            <a:miter lim="800000"/>
            <a:headEnd/>
            <a:tailEnd/>
          </a:ln>
          <a:effectLst/>
        </p:spPr>
        <p:txBody>
          <a:bodyPr>
            <a:spAutoFit/>
          </a:bodyPr>
          <a:lstStyle/>
          <a:p>
            <a:pPr>
              <a:spcBef>
                <a:spcPct val="50000"/>
              </a:spcBef>
            </a:pPr>
            <a:r>
              <a:rPr lang="hu-HU" b="1" i="1"/>
              <a:t>Soccer players</a:t>
            </a:r>
            <a:endParaRPr lang="en-GB" b="1" i="1"/>
          </a:p>
        </p:txBody>
      </p:sp>
      <p:sp>
        <p:nvSpPr>
          <p:cNvPr id="44044" name="Text Box 12"/>
          <p:cNvSpPr txBox="1">
            <a:spLocks noChangeArrowheads="1"/>
          </p:cNvSpPr>
          <p:nvPr/>
        </p:nvSpPr>
        <p:spPr bwMode="auto">
          <a:xfrm>
            <a:off x="468313" y="6381750"/>
            <a:ext cx="2374900" cy="366713"/>
          </a:xfrm>
          <a:prstGeom prst="rect">
            <a:avLst/>
          </a:prstGeom>
          <a:noFill/>
          <a:ln w="9525">
            <a:noFill/>
            <a:miter lim="800000"/>
            <a:headEnd/>
            <a:tailEnd/>
          </a:ln>
          <a:effectLst/>
        </p:spPr>
        <p:txBody>
          <a:bodyPr>
            <a:spAutoFit/>
          </a:bodyPr>
          <a:lstStyle/>
          <a:p>
            <a:pPr>
              <a:spcBef>
                <a:spcPct val="50000"/>
              </a:spcBef>
            </a:pPr>
            <a:r>
              <a:rPr lang="en-GB"/>
              <a:t>Rahnama</a:t>
            </a:r>
            <a:r>
              <a:rPr lang="hu-HU"/>
              <a:t> et al. 2005</a:t>
            </a:r>
            <a:endParaRPr lang="en-GB"/>
          </a:p>
        </p:txBody>
      </p:sp>
      <p:sp>
        <p:nvSpPr>
          <p:cNvPr id="11" name="Text Box 6"/>
          <p:cNvSpPr txBox="1">
            <a:spLocks noChangeArrowheads="1"/>
          </p:cNvSpPr>
          <p:nvPr/>
        </p:nvSpPr>
        <p:spPr bwMode="auto">
          <a:xfrm>
            <a:off x="790937" y="224830"/>
            <a:ext cx="7950438" cy="523220"/>
          </a:xfrm>
          <a:prstGeom prst="rect">
            <a:avLst/>
          </a:prstGeom>
          <a:noFill/>
          <a:ln w="9525">
            <a:noFill/>
            <a:miter lim="800000"/>
            <a:headEnd/>
            <a:tailEnd/>
          </a:ln>
          <a:effectLst/>
        </p:spPr>
        <p:txBody>
          <a:bodyPr wrap="square">
            <a:spAutoFit/>
          </a:bodyPr>
          <a:lstStyle/>
          <a:p>
            <a:pPr algn="ctr">
              <a:spcBef>
                <a:spcPct val="50000"/>
              </a:spcBef>
            </a:pPr>
            <a:r>
              <a:rPr lang="hu-HU" sz="2800" b="1" i="1" dirty="0" smtClean="0"/>
              <a:t>Kontrakció sebességének hatása Th/</a:t>
            </a:r>
            <a:r>
              <a:rPr lang="hu-HU" sz="2800" b="1" i="1" dirty="0" err="1" smtClean="0"/>
              <a:t>Tf</a:t>
            </a:r>
            <a:r>
              <a:rPr lang="hu-HU" sz="2800" b="1" i="1" dirty="0" smtClean="0"/>
              <a:t> arányra</a:t>
            </a:r>
            <a:endParaRPr lang="en-GB" sz="2800" b="1" i="1" dirty="0"/>
          </a:p>
        </p:txBody>
      </p:sp>
      <p:graphicFrame>
        <p:nvGraphicFramePr>
          <p:cNvPr id="12" name="Diagram 11"/>
          <p:cNvGraphicFramePr>
            <a:graphicFrameLocks/>
          </p:cNvGraphicFramePr>
          <p:nvPr>
            <p:extLst>
              <p:ext uri="{D42A27DB-BD31-4B8C-83A1-F6EECF244321}">
                <p14:modId xmlns:p14="http://schemas.microsoft.com/office/powerpoint/2010/main" val="98723086"/>
              </p:ext>
            </p:extLst>
          </p:nvPr>
        </p:nvGraphicFramePr>
        <p:xfrm>
          <a:off x="1232325" y="3862882"/>
          <a:ext cx="3653575" cy="2702224"/>
        </p:xfrm>
        <a:graphic>
          <a:graphicData uri="http://schemas.openxmlformats.org/drawingml/2006/chart">
            <c:chart xmlns:c="http://schemas.openxmlformats.org/drawingml/2006/chart" xmlns:r="http://schemas.openxmlformats.org/officeDocument/2006/relationships" r:id="rId10"/>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encrypted-tbn2.gstatic.com/images?q=tbn:ANd9GcQdn22DCuePnuDjozUD_yHOMZmCPgpW3hmTWUtdf0PwWBrPxS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99592"/>
            <a:ext cx="8756762" cy="397078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649466" y="476672"/>
            <a:ext cx="3768980" cy="523220"/>
          </a:xfrm>
          <a:prstGeom prst="rect">
            <a:avLst/>
          </a:prstGeom>
          <a:noFill/>
        </p:spPr>
        <p:txBody>
          <a:bodyPr wrap="none" rtlCol="0">
            <a:spAutoFit/>
          </a:bodyPr>
          <a:lstStyle/>
          <a:p>
            <a:r>
              <a:rPr lang="hu-HU" sz="2800" dirty="0" smtClean="0"/>
              <a:t>Komplex erőnléti tesztek</a:t>
            </a:r>
            <a:endParaRPr lang="hu-HU" sz="2800" dirty="0"/>
          </a:p>
        </p:txBody>
      </p:sp>
    </p:spTree>
    <p:extLst>
      <p:ext uri="{BB962C8B-B14F-4D97-AF65-F5344CB8AC3E}">
        <p14:creationId xmlns:p14="http://schemas.microsoft.com/office/powerpoint/2010/main" val="831592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47664" y="1196752"/>
            <a:ext cx="6192688" cy="2554545"/>
          </a:xfrm>
          <a:prstGeom prst="rect">
            <a:avLst/>
          </a:prstGeom>
          <a:solidFill>
            <a:srgbClr val="FFC000"/>
          </a:solidFill>
        </p:spPr>
        <p:txBody>
          <a:bodyPr wrap="square" rtlCol="0">
            <a:spAutoFit/>
          </a:bodyPr>
          <a:lstStyle/>
          <a:p>
            <a:pPr marL="0" lvl="3" algn="ctr"/>
            <a:r>
              <a:rPr lang="hu-HU" sz="3200" b="1" dirty="0" smtClean="0"/>
              <a:t>Több izomcsoport több ízületnél (pl. guggolásban, </a:t>
            </a:r>
            <a:r>
              <a:rPr lang="hu-HU" sz="3200" b="1" dirty="0" err="1" smtClean="0"/>
              <a:t>fekvenyomás</a:t>
            </a:r>
            <a:r>
              <a:rPr lang="hu-HU" sz="3200" b="1" dirty="0" smtClean="0"/>
              <a:t> helyzeteiben, súlyemelő kulcspozíciókban)</a:t>
            </a:r>
          </a:p>
          <a:p>
            <a:pPr algn="ctr"/>
            <a:endParaRPr lang="en-US" sz="32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259632" y="836712"/>
            <a:ext cx="6912768" cy="584775"/>
          </a:xfrm>
          <a:prstGeom prst="rect">
            <a:avLst/>
          </a:prstGeom>
          <a:solidFill>
            <a:srgbClr val="FFC000"/>
          </a:solidFill>
        </p:spPr>
        <p:txBody>
          <a:bodyPr wrap="square" rtlCol="0">
            <a:spAutoFit/>
          </a:bodyPr>
          <a:lstStyle/>
          <a:p>
            <a:pPr algn="ctr"/>
            <a:r>
              <a:rPr lang="hu-HU" sz="3200" b="1" dirty="0" smtClean="0"/>
              <a:t>Szorító vagy markoló erő</a:t>
            </a:r>
            <a:endParaRPr lang="hu-HU" sz="3200" b="1" dirty="0"/>
          </a:p>
        </p:txBody>
      </p:sp>
      <p:pic>
        <p:nvPicPr>
          <p:cNvPr id="3" name="Picture 2" descr="Szorítóerő mérő sportolóknak."/>
          <p:cNvPicPr>
            <a:picLocks noChangeAspect="1" noChangeArrowheads="1"/>
          </p:cNvPicPr>
          <p:nvPr/>
        </p:nvPicPr>
        <p:blipFill>
          <a:blip r:embed="rId2" cstate="print"/>
          <a:srcRect/>
          <a:stretch>
            <a:fillRect/>
          </a:stretch>
        </p:blipFill>
        <p:spPr bwMode="auto">
          <a:xfrm>
            <a:off x="971600" y="2708920"/>
            <a:ext cx="2647950" cy="2152650"/>
          </a:xfrm>
          <a:prstGeom prst="rect">
            <a:avLst/>
          </a:prstGeom>
          <a:noFill/>
        </p:spPr>
      </p:pic>
      <p:pic>
        <p:nvPicPr>
          <p:cNvPr id="4" name="Picture 4" descr="http://www.physicalcompany.co.uk/images/products/takei_a5401_hand_grip_digital.jpg"/>
          <p:cNvPicPr>
            <a:picLocks noChangeAspect="1" noChangeArrowheads="1"/>
          </p:cNvPicPr>
          <p:nvPr/>
        </p:nvPicPr>
        <p:blipFill>
          <a:blip r:embed="rId3" cstate="print"/>
          <a:srcRect/>
          <a:stretch>
            <a:fillRect/>
          </a:stretch>
        </p:blipFill>
        <p:spPr bwMode="auto">
          <a:xfrm>
            <a:off x="3851920" y="2420888"/>
            <a:ext cx="2857500" cy="2809876"/>
          </a:xfrm>
          <a:prstGeom prst="rect">
            <a:avLst/>
          </a:prstGeom>
          <a:noFill/>
        </p:spPr>
      </p:pic>
      <p:sp>
        <p:nvSpPr>
          <p:cNvPr id="5" name="Szövegdoboz 4"/>
          <p:cNvSpPr txBox="1"/>
          <p:nvPr/>
        </p:nvSpPr>
        <p:spPr>
          <a:xfrm>
            <a:off x="1979712" y="1772816"/>
            <a:ext cx="5472608" cy="461665"/>
          </a:xfrm>
          <a:prstGeom prst="rect">
            <a:avLst/>
          </a:prstGeom>
          <a:noFill/>
        </p:spPr>
        <p:txBody>
          <a:bodyPr wrap="square" rtlCol="0">
            <a:spAutoFit/>
          </a:bodyPr>
          <a:lstStyle/>
          <a:p>
            <a:pPr algn="ctr"/>
            <a:r>
              <a:rPr lang="hu-HU" sz="2400" b="1" dirty="0" smtClean="0"/>
              <a:t>Általános erőteszt</a:t>
            </a:r>
            <a:endParaRPr lang="hu-HU" sz="2400" b="1" dirty="0"/>
          </a:p>
        </p:txBody>
      </p:sp>
      <p:sp>
        <p:nvSpPr>
          <p:cNvPr id="6" name="Szövegdoboz 5"/>
          <p:cNvSpPr txBox="1"/>
          <p:nvPr/>
        </p:nvSpPr>
        <p:spPr>
          <a:xfrm>
            <a:off x="971600" y="5661248"/>
            <a:ext cx="7128792" cy="95410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hu-HU" sz="2800" b="1" i="1" dirty="0" smtClean="0"/>
              <a:t>Általában jól korrelál a test általános állapotával</a:t>
            </a:r>
            <a:endParaRPr lang="en-US" sz="2800" b="1"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t3.gstatic.com/images?q=tbn:U66TJIV6kPvUCM:http://www.uberreview.com/wp-content/uploads/talking-digital-hand-grip.jpg">
            <a:hlinkClick r:id="rId2"/>
          </p:cNvPr>
          <p:cNvPicPr>
            <a:picLocks noChangeAspect="1" noChangeArrowheads="1"/>
          </p:cNvPicPr>
          <p:nvPr/>
        </p:nvPicPr>
        <p:blipFill>
          <a:blip r:embed="rId3" cstate="print"/>
          <a:srcRect/>
          <a:stretch>
            <a:fillRect/>
          </a:stretch>
        </p:blipFill>
        <p:spPr bwMode="auto">
          <a:xfrm>
            <a:off x="285719" y="1858697"/>
            <a:ext cx="2707945" cy="2707947"/>
          </a:xfrm>
          <a:prstGeom prst="rect">
            <a:avLst/>
          </a:prstGeom>
          <a:noFill/>
        </p:spPr>
      </p:pic>
      <p:pic>
        <p:nvPicPr>
          <p:cNvPr id="72708" name="Picture 4" descr="http://t1.gstatic.com/images?q=tbn:Pi4tBx-t0dHcVM:http://www.abledata.com/product_images/images/006056.jpg">
            <a:hlinkClick r:id="rId4"/>
          </p:cNvPr>
          <p:cNvPicPr>
            <a:picLocks noChangeAspect="1" noChangeArrowheads="1"/>
          </p:cNvPicPr>
          <p:nvPr/>
        </p:nvPicPr>
        <p:blipFill>
          <a:blip r:embed="rId5" cstate="print"/>
          <a:srcRect/>
          <a:stretch>
            <a:fillRect/>
          </a:stretch>
        </p:blipFill>
        <p:spPr bwMode="auto">
          <a:xfrm>
            <a:off x="3131840" y="1872410"/>
            <a:ext cx="2000264" cy="2694235"/>
          </a:xfrm>
          <a:prstGeom prst="rect">
            <a:avLst/>
          </a:prstGeom>
          <a:noFill/>
        </p:spPr>
      </p:pic>
      <p:pic>
        <p:nvPicPr>
          <p:cNvPr id="72710" name="Picture 6" descr="http://t0.gstatic.com/images?q=tbn:3GJ8r8pbREUv0M:http://www.tekscan.com/images/grip-hand.jpg">
            <a:hlinkClick r:id="rId6"/>
          </p:cNvPr>
          <p:cNvPicPr>
            <a:picLocks noChangeAspect="1" noChangeArrowheads="1"/>
          </p:cNvPicPr>
          <p:nvPr/>
        </p:nvPicPr>
        <p:blipFill>
          <a:blip r:embed="rId7" cstate="print"/>
          <a:srcRect/>
          <a:stretch>
            <a:fillRect/>
          </a:stretch>
        </p:blipFill>
        <p:spPr bwMode="auto">
          <a:xfrm>
            <a:off x="5516272" y="1858697"/>
            <a:ext cx="3203143" cy="2694235"/>
          </a:xfrm>
          <a:prstGeom prst="rect">
            <a:avLst/>
          </a:prstGeom>
          <a:noFill/>
        </p:spPr>
      </p:pic>
      <p:sp>
        <p:nvSpPr>
          <p:cNvPr id="6" name="Szövegdoboz 5"/>
          <p:cNvSpPr txBox="1"/>
          <p:nvPr/>
        </p:nvSpPr>
        <p:spPr>
          <a:xfrm>
            <a:off x="642910" y="5739438"/>
            <a:ext cx="6643734" cy="369332"/>
          </a:xfrm>
          <a:prstGeom prst="rect">
            <a:avLst/>
          </a:prstGeom>
          <a:noFill/>
        </p:spPr>
        <p:txBody>
          <a:bodyPr wrap="square" rtlCol="0">
            <a:spAutoFit/>
          </a:bodyPr>
          <a:lstStyle/>
          <a:p>
            <a:r>
              <a:rPr lang="en-US" dirty="0" smtClean="0"/>
              <a:t>Physical Therapy . Volume 82 . Number 3 . March 2002</a:t>
            </a:r>
            <a:endParaRPr lang="en-US" dirty="0"/>
          </a:p>
        </p:txBody>
      </p:sp>
      <p:sp>
        <p:nvSpPr>
          <p:cNvPr id="7" name="Szövegdoboz 6"/>
          <p:cNvSpPr txBox="1"/>
          <p:nvPr/>
        </p:nvSpPr>
        <p:spPr>
          <a:xfrm>
            <a:off x="1214414" y="500042"/>
            <a:ext cx="7072362" cy="523220"/>
          </a:xfrm>
          <a:prstGeom prst="rect">
            <a:avLst/>
          </a:prstGeom>
          <a:noFill/>
        </p:spPr>
        <p:txBody>
          <a:bodyPr wrap="square" rtlCol="0">
            <a:spAutoFit/>
          </a:bodyPr>
          <a:lstStyle/>
          <a:p>
            <a:pPr algn="ctr"/>
            <a:r>
              <a:rPr lang="hu-HU" sz="2800" b="1" dirty="0" smtClean="0"/>
              <a:t>Szorító erő mérése</a:t>
            </a:r>
            <a:endParaRPr lang="en-US" sz="2800" b="1" dirty="0"/>
          </a:p>
        </p:txBody>
      </p:sp>
      <p:sp>
        <p:nvSpPr>
          <p:cNvPr id="8" name="Szövegdoboz 7"/>
          <p:cNvSpPr txBox="1"/>
          <p:nvPr/>
        </p:nvSpPr>
        <p:spPr>
          <a:xfrm>
            <a:off x="785786" y="6143644"/>
            <a:ext cx="5214974" cy="369332"/>
          </a:xfrm>
          <a:prstGeom prst="rect">
            <a:avLst/>
          </a:prstGeom>
          <a:noFill/>
        </p:spPr>
        <p:txBody>
          <a:bodyPr wrap="square" rtlCol="0">
            <a:spAutoFit/>
          </a:bodyPr>
          <a:lstStyle/>
          <a:p>
            <a:r>
              <a:rPr lang="en-US" dirty="0" smtClean="0"/>
              <a:t>Applied Ergonomics 37 (2006) 737–742</a:t>
            </a:r>
            <a:endParaRPr lang="en-US" dirty="0"/>
          </a:p>
        </p:txBody>
      </p:sp>
      <p:sp>
        <p:nvSpPr>
          <p:cNvPr id="9" name="Szövegdoboz 8"/>
          <p:cNvSpPr txBox="1"/>
          <p:nvPr/>
        </p:nvSpPr>
        <p:spPr>
          <a:xfrm>
            <a:off x="714348" y="5093107"/>
            <a:ext cx="8215370" cy="646331"/>
          </a:xfrm>
          <a:prstGeom prst="rect">
            <a:avLst/>
          </a:prstGeom>
          <a:noFill/>
        </p:spPr>
        <p:txBody>
          <a:bodyPr wrap="square" rtlCol="0">
            <a:spAutoFit/>
          </a:bodyPr>
          <a:lstStyle/>
          <a:p>
            <a:r>
              <a:rPr lang="en-US" dirty="0" err="1" smtClean="0"/>
              <a:t>Mathiowetz</a:t>
            </a:r>
            <a:r>
              <a:rPr lang="en-US" dirty="0" smtClean="0"/>
              <a:t> V, </a:t>
            </a:r>
            <a:r>
              <a:rPr lang="en-US" dirty="0" err="1" smtClean="0"/>
              <a:t>Kashman</a:t>
            </a:r>
            <a:r>
              <a:rPr lang="en-US" dirty="0" smtClean="0"/>
              <a:t> N, </a:t>
            </a:r>
            <a:r>
              <a:rPr lang="en-US" dirty="0" err="1" smtClean="0"/>
              <a:t>Volland</a:t>
            </a:r>
            <a:r>
              <a:rPr lang="en-US" dirty="0" smtClean="0"/>
              <a:t> G, Weber K, </a:t>
            </a:r>
            <a:r>
              <a:rPr lang="en-US" dirty="0" err="1" smtClean="0"/>
              <a:t>Dowe</a:t>
            </a:r>
            <a:r>
              <a:rPr lang="en-US" dirty="0" smtClean="0"/>
              <a:t> M, Rogers S: Grip and pinch strength: normative data</a:t>
            </a:r>
            <a:r>
              <a:rPr lang="hu-HU" dirty="0" smtClean="0"/>
              <a:t> </a:t>
            </a:r>
            <a:r>
              <a:rPr lang="en-US" dirty="0" smtClean="0"/>
              <a:t>for adults. Arch Phys Med </a:t>
            </a:r>
            <a:r>
              <a:rPr lang="en-US" dirty="0" err="1" smtClean="0"/>
              <a:t>Rehabil</a:t>
            </a:r>
            <a:r>
              <a:rPr lang="en-US" dirty="0" smtClean="0"/>
              <a:t> 66:69-72, 1985.</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893005" y="857232"/>
            <a:ext cx="2416907" cy="3490013"/>
          </a:xfrm>
          <a:prstGeom prst="rect">
            <a:avLst/>
          </a:prstGeom>
          <a:noFill/>
          <a:ln w="9525">
            <a:noFill/>
            <a:miter lim="800000"/>
            <a:headEnd/>
            <a:tailEnd/>
          </a:ln>
        </p:spPr>
      </p:pic>
      <p:sp>
        <p:nvSpPr>
          <p:cNvPr id="5" name="Szövegdoboz 4"/>
          <p:cNvSpPr txBox="1"/>
          <p:nvPr/>
        </p:nvSpPr>
        <p:spPr>
          <a:xfrm>
            <a:off x="2403914" y="6049684"/>
            <a:ext cx="4143404" cy="461665"/>
          </a:xfrm>
          <a:prstGeom prst="rect">
            <a:avLst/>
          </a:prstGeom>
          <a:noFill/>
        </p:spPr>
        <p:txBody>
          <a:bodyPr wrap="square" rtlCol="0">
            <a:spAutoFit/>
          </a:bodyPr>
          <a:lstStyle/>
          <a:p>
            <a:r>
              <a:rPr lang="hu-HU" sz="2400" dirty="0" smtClean="0"/>
              <a:t>1 font = 0.45359237 kg</a:t>
            </a:r>
            <a:endParaRPr lang="en-US" sz="2400" dirty="0"/>
          </a:p>
        </p:txBody>
      </p:sp>
      <p:pic>
        <p:nvPicPr>
          <p:cNvPr id="31746" name="Picture 2" descr="hand grip dynamomet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908720"/>
            <a:ext cx="4152806" cy="343852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718981" y="5680352"/>
            <a:ext cx="2279022" cy="461665"/>
          </a:xfrm>
          <a:prstGeom prst="rect">
            <a:avLst/>
          </a:prstGeom>
          <a:noFill/>
        </p:spPr>
        <p:txBody>
          <a:bodyPr wrap="none" rtlCol="0">
            <a:spAutoFit/>
          </a:bodyPr>
          <a:lstStyle/>
          <a:p>
            <a:r>
              <a:rPr lang="hu-HU" sz="2400" dirty="0" smtClean="0"/>
              <a:t>Normatív adatok</a:t>
            </a:r>
            <a:endParaRPr lang="hu-HU" sz="2400" dirty="0"/>
          </a:p>
        </p:txBody>
      </p:sp>
      <p:sp>
        <p:nvSpPr>
          <p:cNvPr id="3" name="Szövegdoboz 2"/>
          <p:cNvSpPr txBox="1"/>
          <p:nvPr/>
        </p:nvSpPr>
        <p:spPr>
          <a:xfrm>
            <a:off x="2692242" y="4633972"/>
            <a:ext cx="3092065" cy="523220"/>
          </a:xfrm>
          <a:prstGeom prst="rect">
            <a:avLst/>
          </a:prstGeom>
          <a:noFill/>
        </p:spPr>
        <p:txBody>
          <a:bodyPr wrap="none" rtlCol="0">
            <a:spAutoFit/>
          </a:bodyPr>
          <a:lstStyle/>
          <a:p>
            <a:r>
              <a:rPr lang="hu-HU" sz="2800" dirty="0" smtClean="0"/>
              <a:t>Előnyök - Hátrányok</a:t>
            </a:r>
            <a:endParaRPr lang="hu-HU"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nvGraphicFramePr>
        <p:xfrm>
          <a:off x="2571736" y="1000108"/>
          <a:ext cx="3718560" cy="3749040"/>
        </p:xfrm>
        <a:graphic>
          <a:graphicData uri="http://schemas.openxmlformats.org/drawingml/2006/table">
            <a:tbl>
              <a:tblPr/>
              <a:tblGrid>
                <a:gridCol w="1487424"/>
                <a:gridCol w="1078382"/>
                <a:gridCol w="1152754"/>
              </a:tblGrid>
              <a:tr h="0">
                <a:tc>
                  <a:txBody>
                    <a:bodyPr/>
                    <a:lstStyle/>
                    <a:p>
                      <a:r>
                        <a:rPr lang="hu-HU"/>
                        <a:t>rating* </a:t>
                      </a:r>
                    </a:p>
                  </a:txBody>
                  <a:tcPr anchor="ctr">
                    <a:lnL>
                      <a:noFill/>
                    </a:lnL>
                    <a:lnR>
                      <a:noFill/>
                    </a:lnR>
                    <a:lnT>
                      <a:noFill/>
                    </a:lnT>
                    <a:lnB>
                      <a:noFill/>
                    </a:lnB>
                    <a:solidFill>
                      <a:srgbClr val="E2F5EC"/>
                    </a:solidFill>
                  </a:tcPr>
                </a:tc>
                <a:tc>
                  <a:txBody>
                    <a:bodyPr/>
                    <a:lstStyle/>
                    <a:p>
                      <a:r>
                        <a:rPr lang="hu-HU"/>
                        <a:t>males (kg) </a:t>
                      </a:r>
                    </a:p>
                  </a:txBody>
                  <a:tcPr anchor="ctr">
                    <a:lnL>
                      <a:noFill/>
                    </a:lnL>
                    <a:lnR>
                      <a:noFill/>
                    </a:lnR>
                    <a:lnT>
                      <a:noFill/>
                    </a:lnT>
                    <a:lnB>
                      <a:noFill/>
                    </a:lnB>
                    <a:solidFill>
                      <a:srgbClr val="E2F5EC"/>
                    </a:solidFill>
                  </a:tcPr>
                </a:tc>
                <a:tc>
                  <a:txBody>
                    <a:bodyPr/>
                    <a:lstStyle/>
                    <a:p>
                      <a:r>
                        <a:rPr lang="hu-HU"/>
                        <a:t>females (kg) </a:t>
                      </a:r>
                    </a:p>
                  </a:txBody>
                  <a:tcPr anchor="ctr">
                    <a:lnL>
                      <a:noFill/>
                    </a:lnL>
                    <a:lnR>
                      <a:noFill/>
                    </a:lnR>
                    <a:lnT>
                      <a:noFill/>
                    </a:lnT>
                    <a:lnB>
                      <a:noFill/>
                    </a:lnB>
                    <a:solidFill>
                      <a:srgbClr val="E2F5EC"/>
                    </a:solidFill>
                  </a:tcPr>
                </a:tc>
              </a:tr>
              <a:tr h="0">
                <a:tc>
                  <a:txBody>
                    <a:bodyPr/>
                    <a:lstStyle/>
                    <a:p>
                      <a:r>
                        <a:rPr lang="hu-HU"/>
                        <a:t>excellent </a:t>
                      </a:r>
                    </a:p>
                  </a:txBody>
                  <a:tcPr anchor="ctr">
                    <a:lnL>
                      <a:noFill/>
                    </a:lnL>
                    <a:lnR>
                      <a:noFill/>
                    </a:lnR>
                    <a:lnT>
                      <a:noFill/>
                    </a:lnT>
                    <a:lnB>
                      <a:noFill/>
                    </a:lnB>
                    <a:solidFill>
                      <a:srgbClr val="FBFBFB"/>
                    </a:solidFill>
                  </a:tcPr>
                </a:tc>
                <a:tc>
                  <a:txBody>
                    <a:bodyPr/>
                    <a:lstStyle/>
                    <a:p>
                      <a:r>
                        <a:rPr lang="hu-HU"/>
                        <a:t>&gt; 64 </a:t>
                      </a:r>
                    </a:p>
                  </a:txBody>
                  <a:tcPr anchor="ctr">
                    <a:lnL>
                      <a:noFill/>
                    </a:lnL>
                    <a:lnR>
                      <a:noFill/>
                    </a:lnR>
                    <a:lnT>
                      <a:noFill/>
                    </a:lnT>
                    <a:lnB>
                      <a:noFill/>
                    </a:lnB>
                    <a:solidFill>
                      <a:srgbClr val="FBFBFB"/>
                    </a:solidFill>
                  </a:tcPr>
                </a:tc>
                <a:tc>
                  <a:txBody>
                    <a:bodyPr/>
                    <a:lstStyle/>
                    <a:p>
                      <a:r>
                        <a:rPr lang="hu-HU"/>
                        <a:t>&gt; 38 </a:t>
                      </a:r>
                    </a:p>
                  </a:txBody>
                  <a:tcPr anchor="ctr">
                    <a:lnL>
                      <a:noFill/>
                    </a:lnL>
                    <a:lnR>
                      <a:noFill/>
                    </a:lnR>
                    <a:lnT>
                      <a:noFill/>
                    </a:lnT>
                    <a:lnB>
                      <a:noFill/>
                    </a:lnB>
                    <a:solidFill>
                      <a:srgbClr val="FBFBFB"/>
                    </a:solidFill>
                  </a:tcPr>
                </a:tc>
              </a:tr>
              <a:tr h="0">
                <a:tc>
                  <a:txBody>
                    <a:bodyPr/>
                    <a:lstStyle/>
                    <a:p>
                      <a:r>
                        <a:rPr lang="hu-HU"/>
                        <a:t>very good </a:t>
                      </a:r>
                    </a:p>
                  </a:txBody>
                  <a:tcPr anchor="ctr">
                    <a:lnL>
                      <a:noFill/>
                    </a:lnL>
                    <a:lnR>
                      <a:noFill/>
                    </a:lnR>
                    <a:lnT>
                      <a:noFill/>
                    </a:lnT>
                    <a:lnB>
                      <a:noFill/>
                    </a:lnB>
                    <a:solidFill>
                      <a:srgbClr val="FBFBFB"/>
                    </a:solidFill>
                  </a:tcPr>
                </a:tc>
                <a:tc>
                  <a:txBody>
                    <a:bodyPr/>
                    <a:lstStyle/>
                    <a:p>
                      <a:r>
                        <a:rPr lang="hu-HU"/>
                        <a:t>56-64 </a:t>
                      </a:r>
                    </a:p>
                  </a:txBody>
                  <a:tcPr anchor="ctr">
                    <a:lnL>
                      <a:noFill/>
                    </a:lnL>
                    <a:lnR>
                      <a:noFill/>
                    </a:lnR>
                    <a:lnT>
                      <a:noFill/>
                    </a:lnT>
                    <a:lnB>
                      <a:noFill/>
                    </a:lnB>
                    <a:solidFill>
                      <a:srgbClr val="FBFBFB"/>
                    </a:solidFill>
                  </a:tcPr>
                </a:tc>
                <a:tc>
                  <a:txBody>
                    <a:bodyPr/>
                    <a:lstStyle/>
                    <a:p>
                      <a:r>
                        <a:rPr lang="hu-HU"/>
                        <a:t>34-38 </a:t>
                      </a:r>
                    </a:p>
                  </a:txBody>
                  <a:tcPr anchor="ctr">
                    <a:lnL>
                      <a:noFill/>
                    </a:lnL>
                    <a:lnR>
                      <a:noFill/>
                    </a:lnR>
                    <a:lnT>
                      <a:noFill/>
                    </a:lnT>
                    <a:lnB>
                      <a:noFill/>
                    </a:lnB>
                    <a:solidFill>
                      <a:srgbClr val="FBFBFB"/>
                    </a:solidFill>
                  </a:tcPr>
                </a:tc>
              </a:tr>
              <a:tr h="0">
                <a:tc>
                  <a:txBody>
                    <a:bodyPr/>
                    <a:lstStyle/>
                    <a:p>
                      <a:r>
                        <a:rPr lang="hu-HU"/>
                        <a:t>above average </a:t>
                      </a:r>
                    </a:p>
                  </a:txBody>
                  <a:tcPr anchor="ctr">
                    <a:lnL>
                      <a:noFill/>
                    </a:lnL>
                    <a:lnR>
                      <a:noFill/>
                    </a:lnR>
                    <a:lnT>
                      <a:noFill/>
                    </a:lnT>
                    <a:lnB>
                      <a:noFill/>
                    </a:lnB>
                    <a:solidFill>
                      <a:srgbClr val="FBFBFB"/>
                    </a:solidFill>
                  </a:tcPr>
                </a:tc>
                <a:tc>
                  <a:txBody>
                    <a:bodyPr/>
                    <a:lstStyle/>
                    <a:p>
                      <a:r>
                        <a:rPr lang="hu-HU"/>
                        <a:t>52-56 </a:t>
                      </a:r>
                    </a:p>
                  </a:txBody>
                  <a:tcPr anchor="ctr">
                    <a:lnL>
                      <a:noFill/>
                    </a:lnL>
                    <a:lnR>
                      <a:noFill/>
                    </a:lnR>
                    <a:lnT>
                      <a:noFill/>
                    </a:lnT>
                    <a:lnB>
                      <a:noFill/>
                    </a:lnB>
                    <a:solidFill>
                      <a:srgbClr val="FBFBFB"/>
                    </a:solidFill>
                  </a:tcPr>
                </a:tc>
                <a:tc>
                  <a:txBody>
                    <a:bodyPr/>
                    <a:lstStyle/>
                    <a:p>
                      <a:r>
                        <a:rPr lang="hu-HU"/>
                        <a:t>30-34 </a:t>
                      </a:r>
                    </a:p>
                  </a:txBody>
                  <a:tcPr anchor="ctr">
                    <a:lnL>
                      <a:noFill/>
                    </a:lnL>
                    <a:lnR>
                      <a:noFill/>
                    </a:lnR>
                    <a:lnT>
                      <a:noFill/>
                    </a:lnT>
                    <a:lnB>
                      <a:noFill/>
                    </a:lnB>
                    <a:solidFill>
                      <a:srgbClr val="FBFBFB"/>
                    </a:solidFill>
                  </a:tcPr>
                </a:tc>
              </a:tr>
              <a:tr h="0">
                <a:tc>
                  <a:txBody>
                    <a:bodyPr/>
                    <a:lstStyle/>
                    <a:p>
                      <a:r>
                        <a:rPr lang="hu-HU"/>
                        <a:t>average </a:t>
                      </a:r>
                    </a:p>
                  </a:txBody>
                  <a:tcPr anchor="ctr">
                    <a:lnL>
                      <a:noFill/>
                    </a:lnL>
                    <a:lnR>
                      <a:noFill/>
                    </a:lnR>
                    <a:lnT>
                      <a:noFill/>
                    </a:lnT>
                    <a:lnB>
                      <a:noFill/>
                    </a:lnB>
                    <a:solidFill>
                      <a:srgbClr val="FBFBFB"/>
                    </a:solidFill>
                  </a:tcPr>
                </a:tc>
                <a:tc>
                  <a:txBody>
                    <a:bodyPr/>
                    <a:lstStyle/>
                    <a:p>
                      <a:r>
                        <a:rPr lang="hu-HU"/>
                        <a:t>48-52 </a:t>
                      </a:r>
                    </a:p>
                  </a:txBody>
                  <a:tcPr anchor="ctr">
                    <a:lnL>
                      <a:noFill/>
                    </a:lnL>
                    <a:lnR>
                      <a:noFill/>
                    </a:lnR>
                    <a:lnT>
                      <a:noFill/>
                    </a:lnT>
                    <a:lnB>
                      <a:noFill/>
                    </a:lnB>
                    <a:solidFill>
                      <a:srgbClr val="FBFBFB"/>
                    </a:solidFill>
                  </a:tcPr>
                </a:tc>
                <a:tc>
                  <a:txBody>
                    <a:bodyPr/>
                    <a:lstStyle/>
                    <a:p>
                      <a:r>
                        <a:rPr lang="hu-HU"/>
                        <a:t>26-30 </a:t>
                      </a:r>
                    </a:p>
                  </a:txBody>
                  <a:tcPr anchor="ctr">
                    <a:lnL>
                      <a:noFill/>
                    </a:lnL>
                    <a:lnR>
                      <a:noFill/>
                    </a:lnR>
                    <a:lnT>
                      <a:noFill/>
                    </a:lnT>
                    <a:lnB>
                      <a:noFill/>
                    </a:lnB>
                    <a:solidFill>
                      <a:srgbClr val="FBFBFB"/>
                    </a:solidFill>
                  </a:tcPr>
                </a:tc>
              </a:tr>
              <a:tr h="0">
                <a:tc>
                  <a:txBody>
                    <a:bodyPr/>
                    <a:lstStyle/>
                    <a:p>
                      <a:r>
                        <a:rPr lang="hu-HU"/>
                        <a:t>below average </a:t>
                      </a:r>
                    </a:p>
                  </a:txBody>
                  <a:tcPr anchor="ctr">
                    <a:lnL>
                      <a:noFill/>
                    </a:lnL>
                    <a:lnR>
                      <a:noFill/>
                    </a:lnR>
                    <a:lnT>
                      <a:noFill/>
                    </a:lnT>
                    <a:lnB>
                      <a:noFill/>
                    </a:lnB>
                    <a:solidFill>
                      <a:srgbClr val="FBFBFB"/>
                    </a:solidFill>
                  </a:tcPr>
                </a:tc>
                <a:tc>
                  <a:txBody>
                    <a:bodyPr/>
                    <a:lstStyle/>
                    <a:p>
                      <a:r>
                        <a:rPr lang="hu-HU"/>
                        <a:t>44-48 </a:t>
                      </a:r>
                    </a:p>
                  </a:txBody>
                  <a:tcPr anchor="ctr">
                    <a:lnL>
                      <a:noFill/>
                    </a:lnL>
                    <a:lnR>
                      <a:noFill/>
                    </a:lnR>
                    <a:lnT>
                      <a:noFill/>
                    </a:lnT>
                    <a:lnB>
                      <a:noFill/>
                    </a:lnB>
                    <a:solidFill>
                      <a:srgbClr val="FBFBFB"/>
                    </a:solidFill>
                  </a:tcPr>
                </a:tc>
                <a:tc>
                  <a:txBody>
                    <a:bodyPr/>
                    <a:lstStyle/>
                    <a:p>
                      <a:r>
                        <a:rPr lang="hu-HU"/>
                        <a:t>22-26 </a:t>
                      </a:r>
                    </a:p>
                  </a:txBody>
                  <a:tcPr anchor="ctr">
                    <a:lnL>
                      <a:noFill/>
                    </a:lnL>
                    <a:lnR>
                      <a:noFill/>
                    </a:lnR>
                    <a:lnT>
                      <a:noFill/>
                    </a:lnT>
                    <a:lnB>
                      <a:noFill/>
                    </a:lnB>
                    <a:solidFill>
                      <a:srgbClr val="FBFBFB"/>
                    </a:solidFill>
                  </a:tcPr>
                </a:tc>
              </a:tr>
              <a:tr h="0">
                <a:tc>
                  <a:txBody>
                    <a:bodyPr/>
                    <a:lstStyle/>
                    <a:p>
                      <a:r>
                        <a:rPr lang="hu-HU"/>
                        <a:t>poor </a:t>
                      </a:r>
                    </a:p>
                  </a:txBody>
                  <a:tcPr anchor="ctr">
                    <a:lnL>
                      <a:noFill/>
                    </a:lnL>
                    <a:lnR>
                      <a:noFill/>
                    </a:lnR>
                    <a:lnT>
                      <a:noFill/>
                    </a:lnT>
                    <a:lnB>
                      <a:noFill/>
                    </a:lnB>
                    <a:solidFill>
                      <a:srgbClr val="FBFBFB"/>
                    </a:solidFill>
                  </a:tcPr>
                </a:tc>
                <a:tc>
                  <a:txBody>
                    <a:bodyPr/>
                    <a:lstStyle/>
                    <a:p>
                      <a:r>
                        <a:rPr lang="hu-HU"/>
                        <a:t>40-44 </a:t>
                      </a:r>
                    </a:p>
                  </a:txBody>
                  <a:tcPr anchor="ctr">
                    <a:lnL>
                      <a:noFill/>
                    </a:lnL>
                    <a:lnR>
                      <a:noFill/>
                    </a:lnR>
                    <a:lnT>
                      <a:noFill/>
                    </a:lnT>
                    <a:lnB>
                      <a:noFill/>
                    </a:lnB>
                    <a:solidFill>
                      <a:srgbClr val="FBFBFB"/>
                    </a:solidFill>
                  </a:tcPr>
                </a:tc>
                <a:tc>
                  <a:txBody>
                    <a:bodyPr/>
                    <a:lstStyle/>
                    <a:p>
                      <a:r>
                        <a:rPr lang="hu-HU"/>
                        <a:t>20-22 </a:t>
                      </a:r>
                    </a:p>
                  </a:txBody>
                  <a:tcPr anchor="ctr">
                    <a:lnL>
                      <a:noFill/>
                    </a:lnL>
                    <a:lnR>
                      <a:noFill/>
                    </a:lnR>
                    <a:lnT>
                      <a:noFill/>
                    </a:lnT>
                    <a:lnB>
                      <a:noFill/>
                    </a:lnB>
                    <a:solidFill>
                      <a:srgbClr val="FBFBFB"/>
                    </a:solidFill>
                  </a:tcPr>
                </a:tc>
              </a:tr>
              <a:tr h="0">
                <a:tc>
                  <a:txBody>
                    <a:bodyPr/>
                    <a:lstStyle/>
                    <a:p>
                      <a:r>
                        <a:rPr lang="hu-HU"/>
                        <a:t>very poor </a:t>
                      </a:r>
                    </a:p>
                  </a:txBody>
                  <a:tcPr anchor="ctr">
                    <a:lnL>
                      <a:noFill/>
                    </a:lnL>
                    <a:lnR>
                      <a:noFill/>
                    </a:lnR>
                    <a:lnT>
                      <a:noFill/>
                    </a:lnT>
                    <a:lnB>
                      <a:noFill/>
                    </a:lnB>
                    <a:solidFill>
                      <a:srgbClr val="FBFBFB"/>
                    </a:solidFill>
                  </a:tcPr>
                </a:tc>
                <a:tc>
                  <a:txBody>
                    <a:bodyPr/>
                    <a:lstStyle/>
                    <a:p>
                      <a:r>
                        <a:rPr lang="hu-HU"/>
                        <a:t>&lt; 40 </a:t>
                      </a:r>
                    </a:p>
                  </a:txBody>
                  <a:tcPr anchor="ctr">
                    <a:lnL>
                      <a:noFill/>
                    </a:lnL>
                    <a:lnR>
                      <a:noFill/>
                    </a:lnR>
                    <a:lnT>
                      <a:noFill/>
                    </a:lnT>
                    <a:lnB>
                      <a:noFill/>
                    </a:lnB>
                    <a:solidFill>
                      <a:srgbClr val="FBFBFB"/>
                    </a:solidFill>
                  </a:tcPr>
                </a:tc>
                <a:tc>
                  <a:txBody>
                    <a:bodyPr/>
                    <a:lstStyle/>
                    <a:p>
                      <a:r>
                        <a:rPr lang="hu-HU" dirty="0"/>
                        <a:t>&lt; 20 </a:t>
                      </a:r>
                    </a:p>
                  </a:txBody>
                  <a:tcPr anchor="ctr">
                    <a:lnL>
                      <a:noFill/>
                    </a:lnL>
                    <a:lnR>
                      <a:noFill/>
                    </a:lnR>
                    <a:lnT>
                      <a:noFill/>
                    </a:lnT>
                    <a:lnB>
                      <a:noFill/>
                    </a:lnB>
                    <a:solidFill>
                      <a:srgbClr val="FBFBFB"/>
                    </a:solidFill>
                  </a:tcPr>
                </a:tc>
              </a:tr>
            </a:tbl>
          </a:graphicData>
        </a:graphic>
      </p:graphicFrame>
      <p:sp>
        <p:nvSpPr>
          <p:cNvPr id="3" name="Szövegdoboz 2"/>
          <p:cNvSpPr txBox="1"/>
          <p:nvPr/>
        </p:nvSpPr>
        <p:spPr>
          <a:xfrm>
            <a:off x="1619672" y="5143511"/>
            <a:ext cx="5500726" cy="830997"/>
          </a:xfrm>
          <a:prstGeom prst="rect">
            <a:avLst/>
          </a:prstGeom>
          <a:noFill/>
        </p:spPr>
        <p:txBody>
          <a:bodyPr wrap="square" rtlCol="0">
            <a:spAutoFit/>
          </a:bodyPr>
          <a:lstStyle/>
          <a:p>
            <a:pPr algn="ctr"/>
            <a:r>
              <a:rPr lang="hu-HU" sz="2400" dirty="0" smtClean="0"/>
              <a:t>Forrás: nem ismert</a:t>
            </a:r>
          </a:p>
          <a:p>
            <a:pPr algn="ctr"/>
            <a:r>
              <a:rPr lang="hu-HU" sz="2400" dirty="0" smtClean="0"/>
              <a:t>Kérdés: használható?</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142976" y="1071546"/>
          <a:ext cx="7143800" cy="4929222"/>
        </p:xfrm>
        <a:graphic>
          <a:graphicData uri="http://schemas.openxmlformats.org/drawingml/2006/chart">
            <c:chart xmlns:c="http://schemas.openxmlformats.org/drawingml/2006/chart" xmlns:r="http://schemas.openxmlformats.org/officeDocument/2006/relationships" r:id="rId2"/>
          </a:graphicData>
        </a:graphic>
      </p:graphicFrame>
      <p:sp>
        <p:nvSpPr>
          <p:cNvPr id="3" name="Szövegdoboz 2"/>
          <p:cNvSpPr txBox="1"/>
          <p:nvPr/>
        </p:nvSpPr>
        <p:spPr>
          <a:xfrm>
            <a:off x="1357290" y="428604"/>
            <a:ext cx="6643734" cy="461665"/>
          </a:xfrm>
          <a:prstGeom prst="rect">
            <a:avLst/>
          </a:prstGeom>
          <a:noFill/>
        </p:spPr>
        <p:txBody>
          <a:bodyPr wrap="square" rtlCol="0">
            <a:spAutoFit/>
          </a:bodyPr>
          <a:lstStyle/>
          <a:p>
            <a:pPr algn="ctr"/>
            <a:r>
              <a:rPr lang="hu-HU" sz="2400" b="1" i="1" dirty="0" smtClean="0"/>
              <a:t>Normatív adatok</a:t>
            </a:r>
            <a:endParaRPr lang="en-US" sz="2400" b="1"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357290" y="428604"/>
            <a:ext cx="6643734" cy="461665"/>
          </a:xfrm>
          <a:prstGeom prst="rect">
            <a:avLst/>
          </a:prstGeom>
          <a:noFill/>
        </p:spPr>
        <p:txBody>
          <a:bodyPr wrap="square" rtlCol="0">
            <a:spAutoFit/>
          </a:bodyPr>
          <a:lstStyle/>
          <a:p>
            <a:pPr algn="ctr"/>
            <a:r>
              <a:rPr lang="hu-HU" sz="2400" b="1" i="1" dirty="0" smtClean="0"/>
              <a:t>Normatív adatok</a:t>
            </a:r>
            <a:endParaRPr lang="en-US" sz="2400" b="1" i="1" dirty="0"/>
          </a:p>
        </p:txBody>
      </p:sp>
      <p:graphicFrame>
        <p:nvGraphicFramePr>
          <p:cNvPr id="3" name="Diagram 2"/>
          <p:cNvGraphicFramePr/>
          <p:nvPr/>
        </p:nvGraphicFramePr>
        <p:xfrm>
          <a:off x="928662" y="1000108"/>
          <a:ext cx="6500858" cy="464347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3532569521"/>
              </p:ext>
            </p:extLst>
          </p:nvPr>
        </p:nvGraphicFramePr>
        <p:xfrm>
          <a:off x="1403645" y="188640"/>
          <a:ext cx="6359703" cy="5946804"/>
        </p:xfrm>
        <a:graphic>
          <a:graphicData uri="http://schemas.openxmlformats.org/drawingml/2006/table">
            <a:tbl>
              <a:tblPr/>
              <a:tblGrid>
                <a:gridCol w="908529"/>
                <a:gridCol w="908529"/>
                <a:gridCol w="908529"/>
                <a:gridCol w="908529"/>
                <a:gridCol w="908529"/>
                <a:gridCol w="908529"/>
                <a:gridCol w="908529"/>
              </a:tblGrid>
              <a:tr h="330378">
                <a:tc>
                  <a:txBody>
                    <a:bodyPr/>
                    <a:lstStyle/>
                    <a:p>
                      <a:endParaRPr lang="hu-HU" sz="1200" dirty="0"/>
                    </a:p>
                  </a:txBody>
                  <a:tcPr marL="62861" marR="62861" marT="31430" marB="31430" anchor="ctr">
                    <a:lnL>
                      <a:noFill/>
                    </a:lnL>
                    <a:lnR>
                      <a:noFill/>
                    </a:lnR>
                    <a:lnT>
                      <a:noFill/>
                    </a:lnT>
                    <a:lnB>
                      <a:noFill/>
                    </a:lnB>
                  </a:tcPr>
                </a:tc>
                <a:tc gridSpan="3">
                  <a:txBody>
                    <a:bodyPr/>
                    <a:lstStyle/>
                    <a:p>
                      <a:r>
                        <a:rPr lang="hu-HU" sz="1200"/>
                        <a:t>MALES</a:t>
                      </a:r>
                    </a:p>
                  </a:txBody>
                  <a:tcPr marL="62861" marR="62861" marT="31430" marB="31430" anchor="ctr">
                    <a:lnL>
                      <a:noFill/>
                    </a:lnL>
                    <a:lnR>
                      <a:noFill/>
                    </a:lnR>
                    <a:lnT>
                      <a:noFill/>
                    </a:lnT>
                    <a:lnB>
                      <a:noFill/>
                    </a:lnB>
                  </a:tcPr>
                </a:tc>
                <a:tc hMerge="1">
                  <a:txBody>
                    <a:bodyPr/>
                    <a:lstStyle/>
                    <a:p>
                      <a:endParaRPr lang="hu-HU"/>
                    </a:p>
                  </a:txBody>
                  <a:tcPr/>
                </a:tc>
                <a:tc hMerge="1">
                  <a:txBody>
                    <a:bodyPr/>
                    <a:lstStyle/>
                    <a:p>
                      <a:endParaRPr lang="hu-HU"/>
                    </a:p>
                  </a:txBody>
                  <a:tcPr/>
                </a:tc>
                <a:tc gridSpan="3">
                  <a:txBody>
                    <a:bodyPr/>
                    <a:lstStyle/>
                    <a:p>
                      <a:r>
                        <a:rPr lang="hu-HU" sz="1200"/>
                        <a:t>FEMALES</a:t>
                      </a:r>
                    </a:p>
                  </a:txBody>
                  <a:tcPr marL="62861" marR="62861" marT="31430" marB="31430" anchor="ctr">
                    <a:lnL>
                      <a:noFill/>
                    </a:lnL>
                    <a:lnR>
                      <a:noFill/>
                    </a:lnR>
                    <a:lnT>
                      <a:noFill/>
                    </a:lnT>
                    <a:lnB>
                      <a:noFill/>
                    </a:lnB>
                  </a:tcPr>
                </a:tc>
                <a:tc hMerge="1">
                  <a:txBody>
                    <a:bodyPr/>
                    <a:lstStyle/>
                    <a:p>
                      <a:endParaRPr lang="hu-HU"/>
                    </a:p>
                  </a:txBody>
                  <a:tcPr/>
                </a:tc>
                <a:tc hMerge="1">
                  <a:txBody>
                    <a:bodyPr/>
                    <a:lstStyle/>
                    <a:p>
                      <a:endParaRPr lang="hu-HU"/>
                    </a:p>
                  </a:txBody>
                  <a:tcPr/>
                </a:tc>
              </a:tr>
              <a:tr h="330378">
                <a:tc>
                  <a:txBody>
                    <a:bodyPr/>
                    <a:lstStyle/>
                    <a:p>
                      <a:r>
                        <a:rPr lang="hu-HU" sz="1200"/>
                        <a:t>AGE</a:t>
                      </a:r>
                    </a:p>
                  </a:txBody>
                  <a:tcPr marL="62861" marR="62861" marT="31430" marB="31430" anchor="ctr">
                    <a:lnL>
                      <a:noFill/>
                    </a:lnL>
                    <a:lnR>
                      <a:noFill/>
                    </a:lnR>
                    <a:lnT>
                      <a:noFill/>
                    </a:lnT>
                    <a:lnB>
                      <a:noFill/>
                    </a:lnB>
                  </a:tcPr>
                </a:tc>
                <a:tc>
                  <a:txBody>
                    <a:bodyPr/>
                    <a:lstStyle/>
                    <a:p>
                      <a:r>
                        <a:rPr lang="hu-HU" sz="1200"/>
                        <a:t>Weak</a:t>
                      </a:r>
                    </a:p>
                  </a:txBody>
                  <a:tcPr marL="62861" marR="62861" marT="31430" marB="31430" anchor="ctr">
                    <a:lnL>
                      <a:noFill/>
                    </a:lnL>
                    <a:lnR>
                      <a:noFill/>
                    </a:lnR>
                    <a:lnT>
                      <a:noFill/>
                    </a:lnT>
                    <a:lnB>
                      <a:noFill/>
                    </a:lnB>
                  </a:tcPr>
                </a:tc>
                <a:tc>
                  <a:txBody>
                    <a:bodyPr/>
                    <a:lstStyle/>
                    <a:p>
                      <a:r>
                        <a:rPr lang="hu-HU" sz="1200"/>
                        <a:t>Normal</a:t>
                      </a:r>
                    </a:p>
                  </a:txBody>
                  <a:tcPr marL="62861" marR="62861" marT="31430" marB="31430" anchor="ctr">
                    <a:lnL>
                      <a:noFill/>
                    </a:lnL>
                    <a:lnR>
                      <a:noFill/>
                    </a:lnR>
                    <a:lnT>
                      <a:noFill/>
                    </a:lnT>
                    <a:lnB>
                      <a:noFill/>
                    </a:lnB>
                  </a:tcPr>
                </a:tc>
                <a:tc>
                  <a:txBody>
                    <a:bodyPr/>
                    <a:lstStyle/>
                    <a:p>
                      <a:r>
                        <a:rPr lang="hu-HU" sz="1200"/>
                        <a:t>Strong</a:t>
                      </a:r>
                    </a:p>
                  </a:txBody>
                  <a:tcPr marL="62861" marR="62861" marT="31430" marB="31430" anchor="ctr">
                    <a:lnL>
                      <a:noFill/>
                    </a:lnL>
                    <a:lnR>
                      <a:noFill/>
                    </a:lnR>
                    <a:lnT>
                      <a:noFill/>
                    </a:lnT>
                    <a:lnB>
                      <a:noFill/>
                    </a:lnB>
                  </a:tcPr>
                </a:tc>
                <a:tc>
                  <a:txBody>
                    <a:bodyPr/>
                    <a:lstStyle/>
                    <a:p>
                      <a:r>
                        <a:rPr lang="hu-HU" sz="1200"/>
                        <a:t>Weak</a:t>
                      </a:r>
                    </a:p>
                  </a:txBody>
                  <a:tcPr marL="62861" marR="62861" marT="31430" marB="31430" anchor="ctr">
                    <a:lnL>
                      <a:noFill/>
                    </a:lnL>
                    <a:lnR>
                      <a:noFill/>
                    </a:lnR>
                    <a:lnT>
                      <a:noFill/>
                    </a:lnT>
                    <a:lnB>
                      <a:noFill/>
                    </a:lnB>
                  </a:tcPr>
                </a:tc>
                <a:tc>
                  <a:txBody>
                    <a:bodyPr/>
                    <a:lstStyle/>
                    <a:p>
                      <a:r>
                        <a:rPr lang="hu-HU" sz="1200"/>
                        <a:t>Normal</a:t>
                      </a:r>
                    </a:p>
                  </a:txBody>
                  <a:tcPr marL="62861" marR="62861" marT="31430" marB="31430" anchor="ctr">
                    <a:lnL>
                      <a:noFill/>
                    </a:lnL>
                    <a:lnR>
                      <a:noFill/>
                    </a:lnR>
                    <a:lnT>
                      <a:noFill/>
                    </a:lnT>
                    <a:lnB>
                      <a:noFill/>
                    </a:lnB>
                  </a:tcPr>
                </a:tc>
                <a:tc>
                  <a:txBody>
                    <a:bodyPr/>
                    <a:lstStyle/>
                    <a:p>
                      <a:r>
                        <a:rPr lang="hu-HU" sz="1200"/>
                        <a:t>Strong</a:t>
                      </a:r>
                    </a:p>
                  </a:txBody>
                  <a:tcPr marL="62861" marR="62861" marT="31430" marB="31430" anchor="ctr">
                    <a:lnL>
                      <a:noFill/>
                    </a:lnL>
                    <a:lnR>
                      <a:noFill/>
                    </a:lnR>
                    <a:lnT>
                      <a:noFill/>
                    </a:lnT>
                    <a:lnB>
                      <a:noFill/>
                    </a:lnB>
                  </a:tcPr>
                </a:tc>
              </a:tr>
              <a:tr h="330378">
                <a:tc>
                  <a:txBody>
                    <a:bodyPr/>
                    <a:lstStyle/>
                    <a:p>
                      <a:r>
                        <a:rPr lang="hu-HU" sz="1200"/>
                        <a:t>10-11</a:t>
                      </a:r>
                    </a:p>
                  </a:txBody>
                  <a:tcPr marL="62861" marR="62861" marT="31430" marB="31430" anchor="ctr">
                    <a:lnL>
                      <a:noFill/>
                    </a:lnL>
                    <a:lnR>
                      <a:noFill/>
                    </a:lnR>
                    <a:lnT>
                      <a:noFill/>
                    </a:lnT>
                    <a:lnB>
                      <a:noFill/>
                    </a:lnB>
                  </a:tcPr>
                </a:tc>
                <a:tc>
                  <a:txBody>
                    <a:bodyPr/>
                    <a:lstStyle/>
                    <a:p>
                      <a:r>
                        <a:rPr lang="hu-HU" sz="1200"/>
                        <a:t>&lt; 12.6</a:t>
                      </a:r>
                    </a:p>
                  </a:txBody>
                  <a:tcPr marL="62861" marR="62861" marT="31430" marB="31430" anchor="ctr">
                    <a:lnL>
                      <a:noFill/>
                    </a:lnL>
                    <a:lnR>
                      <a:noFill/>
                    </a:lnR>
                    <a:lnT>
                      <a:noFill/>
                    </a:lnT>
                    <a:lnB>
                      <a:noFill/>
                    </a:lnB>
                  </a:tcPr>
                </a:tc>
                <a:tc>
                  <a:txBody>
                    <a:bodyPr/>
                    <a:lstStyle/>
                    <a:p>
                      <a:r>
                        <a:rPr lang="hu-HU" sz="1200"/>
                        <a:t>12.6-22.4</a:t>
                      </a:r>
                    </a:p>
                  </a:txBody>
                  <a:tcPr marL="62861" marR="62861" marT="31430" marB="31430" anchor="ctr">
                    <a:lnL>
                      <a:noFill/>
                    </a:lnL>
                    <a:lnR>
                      <a:noFill/>
                    </a:lnR>
                    <a:lnT>
                      <a:noFill/>
                    </a:lnT>
                    <a:lnB>
                      <a:noFill/>
                    </a:lnB>
                  </a:tcPr>
                </a:tc>
                <a:tc>
                  <a:txBody>
                    <a:bodyPr/>
                    <a:lstStyle/>
                    <a:p>
                      <a:r>
                        <a:rPr lang="hu-HU" sz="1200"/>
                        <a:t>&gt; 22.4</a:t>
                      </a:r>
                    </a:p>
                  </a:txBody>
                  <a:tcPr marL="62861" marR="62861" marT="31430" marB="31430" anchor="ctr">
                    <a:lnL>
                      <a:noFill/>
                    </a:lnL>
                    <a:lnR>
                      <a:noFill/>
                    </a:lnR>
                    <a:lnT>
                      <a:noFill/>
                    </a:lnT>
                    <a:lnB>
                      <a:noFill/>
                    </a:lnB>
                  </a:tcPr>
                </a:tc>
                <a:tc>
                  <a:txBody>
                    <a:bodyPr/>
                    <a:lstStyle/>
                    <a:p>
                      <a:r>
                        <a:rPr lang="hu-HU" sz="1200"/>
                        <a:t>&lt; 11.8</a:t>
                      </a:r>
                    </a:p>
                  </a:txBody>
                  <a:tcPr marL="62861" marR="62861" marT="31430" marB="31430" anchor="ctr">
                    <a:lnL>
                      <a:noFill/>
                    </a:lnL>
                    <a:lnR>
                      <a:noFill/>
                    </a:lnR>
                    <a:lnT>
                      <a:noFill/>
                    </a:lnT>
                    <a:lnB>
                      <a:noFill/>
                    </a:lnB>
                  </a:tcPr>
                </a:tc>
                <a:tc>
                  <a:txBody>
                    <a:bodyPr/>
                    <a:lstStyle/>
                    <a:p>
                      <a:r>
                        <a:rPr lang="hu-HU" sz="1200"/>
                        <a:t>11.8-21.6</a:t>
                      </a:r>
                    </a:p>
                  </a:txBody>
                  <a:tcPr marL="62861" marR="62861" marT="31430" marB="31430" anchor="ctr">
                    <a:lnL>
                      <a:noFill/>
                    </a:lnL>
                    <a:lnR>
                      <a:noFill/>
                    </a:lnR>
                    <a:lnT>
                      <a:noFill/>
                    </a:lnT>
                    <a:lnB>
                      <a:noFill/>
                    </a:lnB>
                  </a:tcPr>
                </a:tc>
                <a:tc>
                  <a:txBody>
                    <a:bodyPr/>
                    <a:lstStyle/>
                    <a:p>
                      <a:r>
                        <a:rPr lang="hu-HU" sz="1200"/>
                        <a:t>&gt; 21.6</a:t>
                      </a:r>
                    </a:p>
                  </a:txBody>
                  <a:tcPr marL="62861" marR="62861" marT="31430" marB="31430" anchor="ctr">
                    <a:lnL>
                      <a:noFill/>
                    </a:lnL>
                    <a:lnR>
                      <a:noFill/>
                    </a:lnR>
                    <a:lnT>
                      <a:noFill/>
                    </a:lnT>
                    <a:lnB>
                      <a:noFill/>
                    </a:lnB>
                  </a:tcPr>
                </a:tc>
              </a:tr>
              <a:tr h="330378">
                <a:tc>
                  <a:txBody>
                    <a:bodyPr/>
                    <a:lstStyle/>
                    <a:p>
                      <a:r>
                        <a:rPr lang="hu-HU" sz="1200"/>
                        <a:t>12-13</a:t>
                      </a:r>
                    </a:p>
                  </a:txBody>
                  <a:tcPr marL="62861" marR="62861" marT="31430" marB="31430" anchor="ctr">
                    <a:lnL>
                      <a:noFill/>
                    </a:lnL>
                    <a:lnR>
                      <a:noFill/>
                    </a:lnR>
                    <a:lnT>
                      <a:noFill/>
                    </a:lnT>
                    <a:lnB>
                      <a:noFill/>
                    </a:lnB>
                  </a:tcPr>
                </a:tc>
                <a:tc>
                  <a:txBody>
                    <a:bodyPr/>
                    <a:lstStyle/>
                    <a:p>
                      <a:r>
                        <a:rPr lang="hu-HU" sz="1200"/>
                        <a:t>&lt; 19.4</a:t>
                      </a:r>
                    </a:p>
                  </a:txBody>
                  <a:tcPr marL="62861" marR="62861" marT="31430" marB="31430" anchor="ctr">
                    <a:lnL>
                      <a:noFill/>
                    </a:lnL>
                    <a:lnR>
                      <a:noFill/>
                    </a:lnR>
                    <a:lnT>
                      <a:noFill/>
                    </a:lnT>
                    <a:lnB>
                      <a:noFill/>
                    </a:lnB>
                  </a:tcPr>
                </a:tc>
                <a:tc>
                  <a:txBody>
                    <a:bodyPr/>
                    <a:lstStyle/>
                    <a:p>
                      <a:r>
                        <a:rPr lang="hu-HU" sz="1200"/>
                        <a:t>19.4-31.2</a:t>
                      </a:r>
                    </a:p>
                  </a:txBody>
                  <a:tcPr marL="62861" marR="62861" marT="31430" marB="31430" anchor="ctr">
                    <a:lnL>
                      <a:noFill/>
                    </a:lnL>
                    <a:lnR>
                      <a:noFill/>
                    </a:lnR>
                    <a:lnT>
                      <a:noFill/>
                    </a:lnT>
                    <a:lnB>
                      <a:noFill/>
                    </a:lnB>
                  </a:tcPr>
                </a:tc>
                <a:tc>
                  <a:txBody>
                    <a:bodyPr/>
                    <a:lstStyle/>
                    <a:p>
                      <a:r>
                        <a:rPr lang="hu-HU" sz="1200"/>
                        <a:t>&gt; 31.2</a:t>
                      </a:r>
                    </a:p>
                  </a:txBody>
                  <a:tcPr marL="62861" marR="62861" marT="31430" marB="31430" anchor="ctr">
                    <a:lnL>
                      <a:noFill/>
                    </a:lnL>
                    <a:lnR>
                      <a:noFill/>
                    </a:lnR>
                    <a:lnT>
                      <a:noFill/>
                    </a:lnT>
                    <a:lnB>
                      <a:noFill/>
                    </a:lnB>
                  </a:tcPr>
                </a:tc>
                <a:tc>
                  <a:txBody>
                    <a:bodyPr/>
                    <a:lstStyle/>
                    <a:p>
                      <a:r>
                        <a:rPr lang="hu-HU" sz="1200"/>
                        <a:t>&lt; 14.6</a:t>
                      </a:r>
                    </a:p>
                  </a:txBody>
                  <a:tcPr marL="62861" marR="62861" marT="31430" marB="31430" anchor="ctr">
                    <a:lnL>
                      <a:noFill/>
                    </a:lnL>
                    <a:lnR>
                      <a:noFill/>
                    </a:lnR>
                    <a:lnT>
                      <a:noFill/>
                    </a:lnT>
                    <a:lnB>
                      <a:noFill/>
                    </a:lnB>
                  </a:tcPr>
                </a:tc>
                <a:tc>
                  <a:txBody>
                    <a:bodyPr/>
                    <a:lstStyle/>
                    <a:p>
                      <a:r>
                        <a:rPr lang="hu-HU" sz="1200"/>
                        <a:t>14.6-24.4</a:t>
                      </a:r>
                    </a:p>
                  </a:txBody>
                  <a:tcPr marL="62861" marR="62861" marT="31430" marB="31430" anchor="ctr">
                    <a:lnL>
                      <a:noFill/>
                    </a:lnL>
                    <a:lnR>
                      <a:noFill/>
                    </a:lnR>
                    <a:lnT>
                      <a:noFill/>
                    </a:lnT>
                    <a:lnB>
                      <a:noFill/>
                    </a:lnB>
                  </a:tcPr>
                </a:tc>
                <a:tc>
                  <a:txBody>
                    <a:bodyPr/>
                    <a:lstStyle/>
                    <a:p>
                      <a:r>
                        <a:rPr lang="hu-HU" sz="1200"/>
                        <a:t>&gt; 24.4</a:t>
                      </a:r>
                    </a:p>
                  </a:txBody>
                  <a:tcPr marL="62861" marR="62861" marT="31430" marB="31430" anchor="ctr">
                    <a:lnL>
                      <a:noFill/>
                    </a:lnL>
                    <a:lnR>
                      <a:noFill/>
                    </a:lnR>
                    <a:lnT>
                      <a:noFill/>
                    </a:lnT>
                    <a:lnB>
                      <a:noFill/>
                    </a:lnB>
                  </a:tcPr>
                </a:tc>
              </a:tr>
              <a:tr h="330378">
                <a:tc>
                  <a:txBody>
                    <a:bodyPr/>
                    <a:lstStyle/>
                    <a:p>
                      <a:r>
                        <a:rPr lang="hu-HU" sz="1200"/>
                        <a:t>14-15</a:t>
                      </a:r>
                    </a:p>
                  </a:txBody>
                  <a:tcPr marL="62861" marR="62861" marT="31430" marB="31430" anchor="ctr">
                    <a:lnL>
                      <a:noFill/>
                    </a:lnL>
                    <a:lnR>
                      <a:noFill/>
                    </a:lnR>
                    <a:lnT>
                      <a:noFill/>
                    </a:lnT>
                    <a:lnB>
                      <a:noFill/>
                    </a:lnB>
                  </a:tcPr>
                </a:tc>
                <a:tc>
                  <a:txBody>
                    <a:bodyPr/>
                    <a:lstStyle/>
                    <a:p>
                      <a:r>
                        <a:rPr lang="hu-HU" sz="1200"/>
                        <a:t>&lt; 28.5</a:t>
                      </a:r>
                    </a:p>
                  </a:txBody>
                  <a:tcPr marL="62861" marR="62861" marT="31430" marB="31430" anchor="ctr">
                    <a:lnL>
                      <a:noFill/>
                    </a:lnL>
                    <a:lnR>
                      <a:noFill/>
                    </a:lnR>
                    <a:lnT>
                      <a:noFill/>
                    </a:lnT>
                    <a:lnB>
                      <a:noFill/>
                    </a:lnB>
                  </a:tcPr>
                </a:tc>
                <a:tc>
                  <a:txBody>
                    <a:bodyPr/>
                    <a:lstStyle/>
                    <a:p>
                      <a:r>
                        <a:rPr lang="hu-HU" sz="1200"/>
                        <a:t>28.5-44.3</a:t>
                      </a:r>
                    </a:p>
                  </a:txBody>
                  <a:tcPr marL="62861" marR="62861" marT="31430" marB="31430" anchor="ctr">
                    <a:lnL>
                      <a:noFill/>
                    </a:lnL>
                    <a:lnR>
                      <a:noFill/>
                    </a:lnR>
                    <a:lnT>
                      <a:noFill/>
                    </a:lnT>
                    <a:lnB>
                      <a:noFill/>
                    </a:lnB>
                  </a:tcPr>
                </a:tc>
                <a:tc>
                  <a:txBody>
                    <a:bodyPr/>
                    <a:lstStyle/>
                    <a:p>
                      <a:r>
                        <a:rPr lang="hu-HU" sz="1200"/>
                        <a:t>&gt; 44.3</a:t>
                      </a:r>
                    </a:p>
                  </a:txBody>
                  <a:tcPr marL="62861" marR="62861" marT="31430" marB="31430" anchor="ctr">
                    <a:lnL>
                      <a:noFill/>
                    </a:lnL>
                    <a:lnR>
                      <a:noFill/>
                    </a:lnR>
                    <a:lnT>
                      <a:noFill/>
                    </a:lnT>
                    <a:lnB>
                      <a:noFill/>
                    </a:lnB>
                  </a:tcPr>
                </a:tc>
                <a:tc>
                  <a:txBody>
                    <a:bodyPr/>
                    <a:lstStyle/>
                    <a:p>
                      <a:r>
                        <a:rPr lang="hu-HU" sz="1200"/>
                        <a:t>&lt; 15.5</a:t>
                      </a:r>
                    </a:p>
                  </a:txBody>
                  <a:tcPr marL="62861" marR="62861" marT="31430" marB="31430" anchor="ctr">
                    <a:lnL>
                      <a:noFill/>
                    </a:lnL>
                    <a:lnR>
                      <a:noFill/>
                    </a:lnR>
                    <a:lnT>
                      <a:noFill/>
                    </a:lnT>
                    <a:lnB>
                      <a:noFill/>
                    </a:lnB>
                  </a:tcPr>
                </a:tc>
                <a:tc>
                  <a:txBody>
                    <a:bodyPr/>
                    <a:lstStyle/>
                    <a:p>
                      <a:r>
                        <a:rPr lang="hu-HU" sz="1200"/>
                        <a:t>15.5-27.3</a:t>
                      </a:r>
                    </a:p>
                  </a:txBody>
                  <a:tcPr marL="62861" marR="62861" marT="31430" marB="31430" anchor="ctr">
                    <a:lnL>
                      <a:noFill/>
                    </a:lnL>
                    <a:lnR>
                      <a:noFill/>
                    </a:lnR>
                    <a:lnT>
                      <a:noFill/>
                    </a:lnT>
                    <a:lnB>
                      <a:noFill/>
                    </a:lnB>
                  </a:tcPr>
                </a:tc>
                <a:tc>
                  <a:txBody>
                    <a:bodyPr/>
                    <a:lstStyle/>
                    <a:p>
                      <a:r>
                        <a:rPr lang="hu-HU" sz="1200"/>
                        <a:t>&gt; 27.3</a:t>
                      </a:r>
                    </a:p>
                  </a:txBody>
                  <a:tcPr marL="62861" marR="62861" marT="31430" marB="31430" anchor="ctr">
                    <a:lnL>
                      <a:noFill/>
                    </a:lnL>
                    <a:lnR>
                      <a:noFill/>
                    </a:lnR>
                    <a:lnT>
                      <a:noFill/>
                    </a:lnT>
                    <a:lnB>
                      <a:noFill/>
                    </a:lnB>
                  </a:tcPr>
                </a:tc>
              </a:tr>
              <a:tr h="330378">
                <a:tc>
                  <a:txBody>
                    <a:bodyPr/>
                    <a:lstStyle/>
                    <a:p>
                      <a:r>
                        <a:rPr lang="hu-HU" sz="1200"/>
                        <a:t>16-17</a:t>
                      </a:r>
                    </a:p>
                  </a:txBody>
                  <a:tcPr marL="62861" marR="62861" marT="31430" marB="31430" anchor="ctr">
                    <a:lnL>
                      <a:noFill/>
                    </a:lnL>
                    <a:lnR>
                      <a:noFill/>
                    </a:lnR>
                    <a:lnT>
                      <a:noFill/>
                    </a:lnT>
                    <a:lnB>
                      <a:noFill/>
                    </a:lnB>
                  </a:tcPr>
                </a:tc>
                <a:tc>
                  <a:txBody>
                    <a:bodyPr/>
                    <a:lstStyle/>
                    <a:p>
                      <a:r>
                        <a:rPr lang="hu-HU" sz="1200"/>
                        <a:t>&lt; 32.6</a:t>
                      </a:r>
                    </a:p>
                  </a:txBody>
                  <a:tcPr marL="62861" marR="62861" marT="31430" marB="31430" anchor="ctr">
                    <a:lnL>
                      <a:noFill/>
                    </a:lnL>
                    <a:lnR>
                      <a:noFill/>
                    </a:lnR>
                    <a:lnT>
                      <a:noFill/>
                    </a:lnT>
                    <a:lnB>
                      <a:noFill/>
                    </a:lnB>
                  </a:tcPr>
                </a:tc>
                <a:tc>
                  <a:txBody>
                    <a:bodyPr/>
                    <a:lstStyle/>
                    <a:p>
                      <a:r>
                        <a:rPr lang="hu-HU" sz="1200"/>
                        <a:t>32.6-52.4</a:t>
                      </a:r>
                    </a:p>
                  </a:txBody>
                  <a:tcPr marL="62861" marR="62861" marT="31430" marB="31430" anchor="ctr">
                    <a:lnL>
                      <a:noFill/>
                    </a:lnL>
                    <a:lnR>
                      <a:noFill/>
                    </a:lnR>
                    <a:lnT>
                      <a:noFill/>
                    </a:lnT>
                    <a:lnB>
                      <a:noFill/>
                    </a:lnB>
                  </a:tcPr>
                </a:tc>
                <a:tc>
                  <a:txBody>
                    <a:bodyPr/>
                    <a:lstStyle/>
                    <a:p>
                      <a:r>
                        <a:rPr lang="hu-HU" sz="1200"/>
                        <a:t>&gt; 52.4</a:t>
                      </a:r>
                    </a:p>
                  </a:txBody>
                  <a:tcPr marL="62861" marR="62861" marT="31430" marB="31430" anchor="ctr">
                    <a:lnL>
                      <a:noFill/>
                    </a:lnL>
                    <a:lnR>
                      <a:noFill/>
                    </a:lnR>
                    <a:lnT>
                      <a:noFill/>
                    </a:lnT>
                    <a:lnB>
                      <a:noFill/>
                    </a:lnB>
                  </a:tcPr>
                </a:tc>
                <a:tc>
                  <a:txBody>
                    <a:bodyPr/>
                    <a:lstStyle/>
                    <a:p>
                      <a:r>
                        <a:rPr lang="hu-HU" sz="1200"/>
                        <a:t>&lt; 17.2</a:t>
                      </a:r>
                    </a:p>
                  </a:txBody>
                  <a:tcPr marL="62861" marR="62861" marT="31430" marB="31430" anchor="ctr">
                    <a:lnL>
                      <a:noFill/>
                    </a:lnL>
                    <a:lnR>
                      <a:noFill/>
                    </a:lnR>
                    <a:lnT>
                      <a:noFill/>
                    </a:lnT>
                    <a:lnB>
                      <a:noFill/>
                    </a:lnB>
                  </a:tcPr>
                </a:tc>
                <a:tc>
                  <a:txBody>
                    <a:bodyPr/>
                    <a:lstStyle/>
                    <a:p>
                      <a:r>
                        <a:rPr lang="hu-HU" sz="1200"/>
                        <a:t>17.2-29.0</a:t>
                      </a:r>
                    </a:p>
                  </a:txBody>
                  <a:tcPr marL="62861" marR="62861" marT="31430" marB="31430" anchor="ctr">
                    <a:lnL>
                      <a:noFill/>
                    </a:lnL>
                    <a:lnR>
                      <a:noFill/>
                    </a:lnR>
                    <a:lnT>
                      <a:noFill/>
                    </a:lnT>
                    <a:lnB>
                      <a:noFill/>
                    </a:lnB>
                  </a:tcPr>
                </a:tc>
                <a:tc>
                  <a:txBody>
                    <a:bodyPr/>
                    <a:lstStyle/>
                    <a:p>
                      <a:r>
                        <a:rPr lang="hu-HU" sz="1200"/>
                        <a:t>&gt; 29.0</a:t>
                      </a:r>
                    </a:p>
                  </a:txBody>
                  <a:tcPr marL="62861" marR="62861" marT="31430" marB="31430" anchor="ctr">
                    <a:lnL>
                      <a:noFill/>
                    </a:lnL>
                    <a:lnR>
                      <a:noFill/>
                    </a:lnR>
                    <a:lnT>
                      <a:noFill/>
                    </a:lnT>
                    <a:lnB>
                      <a:noFill/>
                    </a:lnB>
                  </a:tcPr>
                </a:tc>
              </a:tr>
              <a:tr h="330378">
                <a:tc>
                  <a:txBody>
                    <a:bodyPr/>
                    <a:lstStyle/>
                    <a:p>
                      <a:r>
                        <a:rPr lang="hu-HU" sz="1200" dirty="0"/>
                        <a:t>18-19</a:t>
                      </a:r>
                    </a:p>
                  </a:txBody>
                  <a:tcPr marL="62861" marR="62861" marT="31430" marB="31430" anchor="ctr">
                    <a:lnL>
                      <a:noFill/>
                    </a:lnL>
                    <a:lnR>
                      <a:noFill/>
                    </a:lnR>
                    <a:lnT>
                      <a:noFill/>
                    </a:lnT>
                    <a:lnB>
                      <a:noFill/>
                    </a:lnB>
                  </a:tcPr>
                </a:tc>
                <a:tc>
                  <a:txBody>
                    <a:bodyPr/>
                    <a:lstStyle/>
                    <a:p>
                      <a:r>
                        <a:rPr lang="hu-HU" sz="1200"/>
                        <a:t>&lt; 35.7</a:t>
                      </a:r>
                    </a:p>
                  </a:txBody>
                  <a:tcPr marL="62861" marR="62861" marT="31430" marB="31430" anchor="ctr">
                    <a:lnL>
                      <a:noFill/>
                    </a:lnL>
                    <a:lnR>
                      <a:noFill/>
                    </a:lnR>
                    <a:lnT>
                      <a:noFill/>
                    </a:lnT>
                    <a:lnB>
                      <a:noFill/>
                    </a:lnB>
                  </a:tcPr>
                </a:tc>
                <a:tc>
                  <a:txBody>
                    <a:bodyPr/>
                    <a:lstStyle/>
                    <a:p>
                      <a:r>
                        <a:rPr lang="hu-HU" sz="1200"/>
                        <a:t>35.7-55.5</a:t>
                      </a:r>
                    </a:p>
                  </a:txBody>
                  <a:tcPr marL="62861" marR="62861" marT="31430" marB="31430" anchor="ctr">
                    <a:lnL>
                      <a:noFill/>
                    </a:lnL>
                    <a:lnR>
                      <a:noFill/>
                    </a:lnR>
                    <a:lnT>
                      <a:noFill/>
                    </a:lnT>
                    <a:lnB>
                      <a:noFill/>
                    </a:lnB>
                  </a:tcPr>
                </a:tc>
                <a:tc>
                  <a:txBody>
                    <a:bodyPr/>
                    <a:lstStyle/>
                    <a:p>
                      <a:r>
                        <a:rPr lang="hu-HU" sz="1200"/>
                        <a:t>&gt; 55.5</a:t>
                      </a:r>
                    </a:p>
                  </a:txBody>
                  <a:tcPr marL="62861" marR="62861" marT="31430" marB="31430" anchor="ctr">
                    <a:lnL>
                      <a:noFill/>
                    </a:lnL>
                    <a:lnR>
                      <a:noFill/>
                    </a:lnR>
                    <a:lnT>
                      <a:noFill/>
                    </a:lnT>
                    <a:lnB>
                      <a:noFill/>
                    </a:lnB>
                  </a:tcPr>
                </a:tc>
                <a:tc>
                  <a:txBody>
                    <a:bodyPr/>
                    <a:lstStyle/>
                    <a:p>
                      <a:r>
                        <a:rPr lang="hu-HU" sz="1200"/>
                        <a:t>&lt; 19.2</a:t>
                      </a:r>
                    </a:p>
                  </a:txBody>
                  <a:tcPr marL="62861" marR="62861" marT="31430" marB="31430" anchor="ctr">
                    <a:lnL>
                      <a:noFill/>
                    </a:lnL>
                    <a:lnR>
                      <a:noFill/>
                    </a:lnR>
                    <a:lnT>
                      <a:noFill/>
                    </a:lnT>
                    <a:lnB>
                      <a:noFill/>
                    </a:lnB>
                  </a:tcPr>
                </a:tc>
                <a:tc>
                  <a:txBody>
                    <a:bodyPr/>
                    <a:lstStyle/>
                    <a:p>
                      <a:r>
                        <a:rPr lang="hu-HU" sz="1200"/>
                        <a:t>19.2-31.0</a:t>
                      </a:r>
                    </a:p>
                  </a:txBody>
                  <a:tcPr marL="62861" marR="62861" marT="31430" marB="31430" anchor="ctr">
                    <a:lnL>
                      <a:noFill/>
                    </a:lnL>
                    <a:lnR>
                      <a:noFill/>
                    </a:lnR>
                    <a:lnT>
                      <a:noFill/>
                    </a:lnT>
                    <a:lnB>
                      <a:noFill/>
                    </a:lnB>
                  </a:tcPr>
                </a:tc>
                <a:tc>
                  <a:txBody>
                    <a:bodyPr/>
                    <a:lstStyle/>
                    <a:p>
                      <a:r>
                        <a:rPr lang="hu-HU" sz="1200"/>
                        <a:t>&gt; 31.0</a:t>
                      </a:r>
                    </a:p>
                  </a:txBody>
                  <a:tcPr marL="62861" marR="62861" marT="31430" marB="31430" anchor="ctr">
                    <a:lnL>
                      <a:noFill/>
                    </a:lnL>
                    <a:lnR>
                      <a:noFill/>
                    </a:lnR>
                    <a:lnT>
                      <a:noFill/>
                    </a:lnT>
                    <a:lnB>
                      <a:noFill/>
                    </a:lnB>
                  </a:tcPr>
                </a:tc>
              </a:tr>
              <a:tr h="330378">
                <a:tc>
                  <a:txBody>
                    <a:bodyPr/>
                    <a:lstStyle/>
                    <a:p>
                      <a:r>
                        <a:rPr lang="hu-HU" sz="1200"/>
                        <a:t>20-24</a:t>
                      </a:r>
                    </a:p>
                  </a:txBody>
                  <a:tcPr marL="62861" marR="62861" marT="31430" marB="31430" anchor="ctr">
                    <a:lnL>
                      <a:noFill/>
                    </a:lnL>
                    <a:lnR>
                      <a:noFill/>
                    </a:lnR>
                    <a:lnT>
                      <a:noFill/>
                    </a:lnT>
                    <a:lnB>
                      <a:noFill/>
                    </a:lnB>
                  </a:tcPr>
                </a:tc>
                <a:tc>
                  <a:txBody>
                    <a:bodyPr/>
                    <a:lstStyle/>
                    <a:p>
                      <a:r>
                        <a:rPr lang="hu-HU" sz="1200"/>
                        <a:t>&lt; 36.8</a:t>
                      </a:r>
                    </a:p>
                  </a:txBody>
                  <a:tcPr marL="62861" marR="62861" marT="31430" marB="31430" anchor="ctr">
                    <a:lnL>
                      <a:noFill/>
                    </a:lnL>
                    <a:lnR>
                      <a:noFill/>
                    </a:lnR>
                    <a:lnT>
                      <a:noFill/>
                    </a:lnT>
                    <a:lnB>
                      <a:noFill/>
                    </a:lnB>
                  </a:tcPr>
                </a:tc>
                <a:tc>
                  <a:txBody>
                    <a:bodyPr/>
                    <a:lstStyle/>
                    <a:p>
                      <a:r>
                        <a:rPr lang="hu-HU" sz="1200"/>
                        <a:t>36.8-56.6</a:t>
                      </a:r>
                    </a:p>
                  </a:txBody>
                  <a:tcPr marL="62861" marR="62861" marT="31430" marB="31430" anchor="ctr">
                    <a:lnL>
                      <a:noFill/>
                    </a:lnL>
                    <a:lnR>
                      <a:noFill/>
                    </a:lnR>
                    <a:lnT>
                      <a:noFill/>
                    </a:lnT>
                    <a:lnB>
                      <a:noFill/>
                    </a:lnB>
                  </a:tcPr>
                </a:tc>
                <a:tc>
                  <a:txBody>
                    <a:bodyPr/>
                    <a:lstStyle/>
                    <a:p>
                      <a:r>
                        <a:rPr lang="hu-HU" sz="1200"/>
                        <a:t>&gt; 56.6</a:t>
                      </a:r>
                    </a:p>
                  </a:txBody>
                  <a:tcPr marL="62861" marR="62861" marT="31430" marB="31430" anchor="ctr">
                    <a:lnL>
                      <a:noFill/>
                    </a:lnL>
                    <a:lnR>
                      <a:noFill/>
                    </a:lnR>
                    <a:lnT>
                      <a:noFill/>
                    </a:lnT>
                    <a:lnB>
                      <a:noFill/>
                    </a:lnB>
                  </a:tcPr>
                </a:tc>
                <a:tc>
                  <a:txBody>
                    <a:bodyPr/>
                    <a:lstStyle/>
                    <a:p>
                      <a:r>
                        <a:rPr lang="hu-HU" sz="1200"/>
                        <a:t>&lt; 21.5</a:t>
                      </a:r>
                    </a:p>
                  </a:txBody>
                  <a:tcPr marL="62861" marR="62861" marT="31430" marB="31430" anchor="ctr">
                    <a:lnL>
                      <a:noFill/>
                    </a:lnL>
                    <a:lnR>
                      <a:noFill/>
                    </a:lnR>
                    <a:lnT>
                      <a:noFill/>
                    </a:lnT>
                    <a:lnB>
                      <a:noFill/>
                    </a:lnB>
                  </a:tcPr>
                </a:tc>
                <a:tc>
                  <a:txBody>
                    <a:bodyPr/>
                    <a:lstStyle/>
                    <a:p>
                      <a:r>
                        <a:rPr lang="hu-HU" sz="1200"/>
                        <a:t>21.5-35.3</a:t>
                      </a:r>
                    </a:p>
                  </a:txBody>
                  <a:tcPr marL="62861" marR="62861" marT="31430" marB="31430" anchor="ctr">
                    <a:lnL>
                      <a:noFill/>
                    </a:lnL>
                    <a:lnR>
                      <a:noFill/>
                    </a:lnR>
                    <a:lnT>
                      <a:noFill/>
                    </a:lnT>
                    <a:lnB>
                      <a:noFill/>
                    </a:lnB>
                  </a:tcPr>
                </a:tc>
                <a:tc>
                  <a:txBody>
                    <a:bodyPr/>
                    <a:lstStyle/>
                    <a:p>
                      <a:r>
                        <a:rPr lang="hu-HU" sz="1200"/>
                        <a:t>&gt; 35.3</a:t>
                      </a:r>
                    </a:p>
                  </a:txBody>
                  <a:tcPr marL="62861" marR="62861" marT="31430" marB="31430" anchor="ctr">
                    <a:lnL>
                      <a:noFill/>
                    </a:lnL>
                    <a:lnR>
                      <a:noFill/>
                    </a:lnR>
                    <a:lnT>
                      <a:noFill/>
                    </a:lnT>
                    <a:lnB>
                      <a:noFill/>
                    </a:lnB>
                  </a:tcPr>
                </a:tc>
              </a:tr>
              <a:tr h="330378">
                <a:tc>
                  <a:txBody>
                    <a:bodyPr/>
                    <a:lstStyle/>
                    <a:p>
                      <a:r>
                        <a:rPr lang="hu-HU" sz="1200"/>
                        <a:t>25-29</a:t>
                      </a:r>
                    </a:p>
                  </a:txBody>
                  <a:tcPr marL="62861" marR="62861" marT="31430" marB="31430" anchor="ctr">
                    <a:lnL>
                      <a:noFill/>
                    </a:lnL>
                    <a:lnR>
                      <a:noFill/>
                    </a:lnR>
                    <a:lnT>
                      <a:noFill/>
                    </a:lnT>
                    <a:lnB>
                      <a:noFill/>
                    </a:lnB>
                  </a:tcPr>
                </a:tc>
                <a:tc>
                  <a:txBody>
                    <a:bodyPr/>
                    <a:lstStyle/>
                    <a:p>
                      <a:r>
                        <a:rPr lang="hu-HU" sz="1200"/>
                        <a:t>&lt; 37.7</a:t>
                      </a:r>
                    </a:p>
                  </a:txBody>
                  <a:tcPr marL="62861" marR="62861" marT="31430" marB="31430" anchor="ctr">
                    <a:lnL>
                      <a:noFill/>
                    </a:lnL>
                    <a:lnR>
                      <a:noFill/>
                    </a:lnR>
                    <a:lnT>
                      <a:noFill/>
                    </a:lnT>
                    <a:lnB>
                      <a:noFill/>
                    </a:lnB>
                  </a:tcPr>
                </a:tc>
                <a:tc>
                  <a:txBody>
                    <a:bodyPr/>
                    <a:lstStyle/>
                    <a:p>
                      <a:r>
                        <a:rPr lang="hu-HU" sz="1200"/>
                        <a:t>37.7-57.5</a:t>
                      </a:r>
                    </a:p>
                  </a:txBody>
                  <a:tcPr marL="62861" marR="62861" marT="31430" marB="31430" anchor="ctr">
                    <a:lnL>
                      <a:noFill/>
                    </a:lnL>
                    <a:lnR>
                      <a:noFill/>
                    </a:lnR>
                    <a:lnT>
                      <a:noFill/>
                    </a:lnT>
                    <a:lnB>
                      <a:noFill/>
                    </a:lnB>
                  </a:tcPr>
                </a:tc>
                <a:tc>
                  <a:txBody>
                    <a:bodyPr/>
                    <a:lstStyle/>
                    <a:p>
                      <a:r>
                        <a:rPr lang="hu-HU" sz="1200"/>
                        <a:t>&gt; 57.5</a:t>
                      </a:r>
                    </a:p>
                  </a:txBody>
                  <a:tcPr marL="62861" marR="62861" marT="31430" marB="31430" anchor="ctr">
                    <a:lnL>
                      <a:noFill/>
                    </a:lnL>
                    <a:lnR>
                      <a:noFill/>
                    </a:lnR>
                    <a:lnT>
                      <a:noFill/>
                    </a:lnT>
                    <a:lnB>
                      <a:noFill/>
                    </a:lnB>
                  </a:tcPr>
                </a:tc>
                <a:tc>
                  <a:txBody>
                    <a:bodyPr/>
                    <a:lstStyle/>
                    <a:p>
                      <a:r>
                        <a:rPr lang="hu-HU" sz="1200"/>
                        <a:t>&lt; 25.6</a:t>
                      </a:r>
                    </a:p>
                  </a:txBody>
                  <a:tcPr marL="62861" marR="62861" marT="31430" marB="31430" anchor="ctr">
                    <a:lnL>
                      <a:noFill/>
                    </a:lnL>
                    <a:lnR>
                      <a:noFill/>
                    </a:lnR>
                    <a:lnT>
                      <a:noFill/>
                    </a:lnT>
                    <a:lnB>
                      <a:noFill/>
                    </a:lnB>
                  </a:tcPr>
                </a:tc>
                <a:tc>
                  <a:txBody>
                    <a:bodyPr/>
                    <a:lstStyle/>
                    <a:p>
                      <a:r>
                        <a:rPr lang="hu-HU" sz="1200"/>
                        <a:t>25.6-41.4</a:t>
                      </a:r>
                    </a:p>
                  </a:txBody>
                  <a:tcPr marL="62861" marR="62861" marT="31430" marB="31430" anchor="ctr">
                    <a:lnL>
                      <a:noFill/>
                    </a:lnL>
                    <a:lnR>
                      <a:noFill/>
                    </a:lnR>
                    <a:lnT>
                      <a:noFill/>
                    </a:lnT>
                    <a:lnB>
                      <a:noFill/>
                    </a:lnB>
                  </a:tcPr>
                </a:tc>
                <a:tc>
                  <a:txBody>
                    <a:bodyPr/>
                    <a:lstStyle/>
                    <a:p>
                      <a:r>
                        <a:rPr lang="hu-HU" sz="1200"/>
                        <a:t>&gt; 41.4</a:t>
                      </a:r>
                    </a:p>
                  </a:txBody>
                  <a:tcPr marL="62861" marR="62861" marT="31430" marB="31430" anchor="ctr">
                    <a:lnL>
                      <a:noFill/>
                    </a:lnL>
                    <a:lnR>
                      <a:noFill/>
                    </a:lnR>
                    <a:lnT>
                      <a:noFill/>
                    </a:lnT>
                    <a:lnB>
                      <a:noFill/>
                    </a:lnB>
                  </a:tcPr>
                </a:tc>
              </a:tr>
              <a:tr h="330378">
                <a:tc>
                  <a:txBody>
                    <a:bodyPr/>
                    <a:lstStyle/>
                    <a:p>
                      <a:r>
                        <a:rPr lang="hu-HU" sz="1200"/>
                        <a:t>30-34</a:t>
                      </a:r>
                    </a:p>
                  </a:txBody>
                  <a:tcPr marL="62861" marR="62861" marT="31430" marB="31430" anchor="ctr">
                    <a:lnL>
                      <a:noFill/>
                    </a:lnL>
                    <a:lnR>
                      <a:noFill/>
                    </a:lnR>
                    <a:lnT>
                      <a:noFill/>
                    </a:lnT>
                    <a:lnB>
                      <a:noFill/>
                    </a:lnB>
                  </a:tcPr>
                </a:tc>
                <a:tc>
                  <a:txBody>
                    <a:bodyPr/>
                    <a:lstStyle/>
                    <a:p>
                      <a:r>
                        <a:rPr lang="hu-HU" sz="1200"/>
                        <a:t>&lt; 36.0</a:t>
                      </a:r>
                    </a:p>
                  </a:txBody>
                  <a:tcPr marL="62861" marR="62861" marT="31430" marB="31430" anchor="ctr">
                    <a:lnL>
                      <a:noFill/>
                    </a:lnL>
                    <a:lnR>
                      <a:noFill/>
                    </a:lnR>
                    <a:lnT>
                      <a:noFill/>
                    </a:lnT>
                    <a:lnB>
                      <a:noFill/>
                    </a:lnB>
                  </a:tcPr>
                </a:tc>
                <a:tc>
                  <a:txBody>
                    <a:bodyPr/>
                    <a:lstStyle/>
                    <a:p>
                      <a:r>
                        <a:rPr lang="hu-HU" sz="1200"/>
                        <a:t>36.0-55.8</a:t>
                      </a:r>
                    </a:p>
                  </a:txBody>
                  <a:tcPr marL="62861" marR="62861" marT="31430" marB="31430" anchor="ctr">
                    <a:lnL>
                      <a:noFill/>
                    </a:lnL>
                    <a:lnR>
                      <a:noFill/>
                    </a:lnR>
                    <a:lnT>
                      <a:noFill/>
                    </a:lnT>
                    <a:lnB>
                      <a:noFill/>
                    </a:lnB>
                  </a:tcPr>
                </a:tc>
                <a:tc>
                  <a:txBody>
                    <a:bodyPr/>
                    <a:lstStyle/>
                    <a:p>
                      <a:r>
                        <a:rPr lang="hu-HU" sz="1200"/>
                        <a:t>&gt; 55.8</a:t>
                      </a:r>
                    </a:p>
                  </a:txBody>
                  <a:tcPr marL="62861" marR="62861" marT="31430" marB="31430" anchor="ctr">
                    <a:lnL>
                      <a:noFill/>
                    </a:lnL>
                    <a:lnR>
                      <a:noFill/>
                    </a:lnR>
                    <a:lnT>
                      <a:noFill/>
                    </a:lnT>
                    <a:lnB>
                      <a:noFill/>
                    </a:lnB>
                  </a:tcPr>
                </a:tc>
                <a:tc>
                  <a:txBody>
                    <a:bodyPr/>
                    <a:lstStyle/>
                    <a:p>
                      <a:r>
                        <a:rPr lang="hu-HU" sz="1200"/>
                        <a:t>&lt; 21.5</a:t>
                      </a:r>
                    </a:p>
                  </a:txBody>
                  <a:tcPr marL="62861" marR="62861" marT="31430" marB="31430" anchor="ctr">
                    <a:lnL>
                      <a:noFill/>
                    </a:lnL>
                    <a:lnR>
                      <a:noFill/>
                    </a:lnR>
                    <a:lnT>
                      <a:noFill/>
                    </a:lnT>
                    <a:lnB>
                      <a:noFill/>
                    </a:lnB>
                  </a:tcPr>
                </a:tc>
                <a:tc>
                  <a:txBody>
                    <a:bodyPr/>
                    <a:lstStyle/>
                    <a:p>
                      <a:r>
                        <a:rPr lang="hu-HU" sz="1200"/>
                        <a:t>21.5-35.3</a:t>
                      </a:r>
                    </a:p>
                  </a:txBody>
                  <a:tcPr marL="62861" marR="62861" marT="31430" marB="31430" anchor="ctr">
                    <a:lnL>
                      <a:noFill/>
                    </a:lnL>
                    <a:lnR>
                      <a:noFill/>
                    </a:lnR>
                    <a:lnT>
                      <a:noFill/>
                    </a:lnT>
                    <a:lnB>
                      <a:noFill/>
                    </a:lnB>
                  </a:tcPr>
                </a:tc>
                <a:tc>
                  <a:txBody>
                    <a:bodyPr/>
                    <a:lstStyle/>
                    <a:p>
                      <a:r>
                        <a:rPr lang="hu-HU" sz="1200"/>
                        <a:t>&gt; 35.3</a:t>
                      </a:r>
                    </a:p>
                  </a:txBody>
                  <a:tcPr marL="62861" marR="62861" marT="31430" marB="31430" anchor="ctr">
                    <a:lnL>
                      <a:noFill/>
                    </a:lnL>
                    <a:lnR>
                      <a:noFill/>
                    </a:lnR>
                    <a:lnT>
                      <a:noFill/>
                    </a:lnT>
                    <a:lnB>
                      <a:noFill/>
                    </a:lnB>
                  </a:tcPr>
                </a:tc>
              </a:tr>
              <a:tr h="330378">
                <a:tc>
                  <a:txBody>
                    <a:bodyPr/>
                    <a:lstStyle/>
                    <a:p>
                      <a:r>
                        <a:rPr lang="hu-HU" sz="1200"/>
                        <a:t>35-39</a:t>
                      </a:r>
                    </a:p>
                  </a:txBody>
                  <a:tcPr marL="62861" marR="62861" marT="31430" marB="31430" anchor="ctr">
                    <a:lnL>
                      <a:noFill/>
                    </a:lnL>
                    <a:lnR>
                      <a:noFill/>
                    </a:lnR>
                    <a:lnT>
                      <a:noFill/>
                    </a:lnT>
                    <a:lnB>
                      <a:noFill/>
                    </a:lnB>
                  </a:tcPr>
                </a:tc>
                <a:tc>
                  <a:txBody>
                    <a:bodyPr/>
                    <a:lstStyle/>
                    <a:p>
                      <a:r>
                        <a:rPr lang="hu-HU" sz="1200"/>
                        <a:t>&lt; 35.8</a:t>
                      </a:r>
                    </a:p>
                  </a:txBody>
                  <a:tcPr marL="62861" marR="62861" marT="31430" marB="31430" anchor="ctr">
                    <a:lnL>
                      <a:noFill/>
                    </a:lnL>
                    <a:lnR>
                      <a:noFill/>
                    </a:lnR>
                    <a:lnT>
                      <a:noFill/>
                    </a:lnT>
                    <a:lnB>
                      <a:noFill/>
                    </a:lnB>
                  </a:tcPr>
                </a:tc>
                <a:tc>
                  <a:txBody>
                    <a:bodyPr/>
                    <a:lstStyle/>
                    <a:p>
                      <a:r>
                        <a:rPr lang="hu-HU" sz="1200"/>
                        <a:t>35.8-55.6</a:t>
                      </a:r>
                    </a:p>
                  </a:txBody>
                  <a:tcPr marL="62861" marR="62861" marT="31430" marB="31430" anchor="ctr">
                    <a:lnL>
                      <a:noFill/>
                    </a:lnL>
                    <a:lnR>
                      <a:noFill/>
                    </a:lnR>
                    <a:lnT>
                      <a:noFill/>
                    </a:lnT>
                    <a:lnB>
                      <a:noFill/>
                    </a:lnB>
                  </a:tcPr>
                </a:tc>
                <a:tc>
                  <a:txBody>
                    <a:bodyPr/>
                    <a:lstStyle/>
                    <a:p>
                      <a:r>
                        <a:rPr lang="hu-HU" sz="1200"/>
                        <a:t>&gt; 55.6</a:t>
                      </a:r>
                    </a:p>
                  </a:txBody>
                  <a:tcPr marL="62861" marR="62861" marT="31430" marB="31430" anchor="ctr">
                    <a:lnL>
                      <a:noFill/>
                    </a:lnL>
                    <a:lnR>
                      <a:noFill/>
                    </a:lnR>
                    <a:lnT>
                      <a:noFill/>
                    </a:lnT>
                    <a:lnB>
                      <a:noFill/>
                    </a:lnB>
                  </a:tcPr>
                </a:tc>
                <a:tc>
                  <a:txBody>
                    <a:bodyPr/>
                    <a:lstStyle/>
                    <a:p>
                      <a:r>
                        <a:rPr lang="hu-HU" sz="1200"/>
                        <a:t>&lt; 20.3</a:t>
                      </a:r>
                    </a:p>
                  </a:txBody>
                  <a:tcPr marL="62861" marR="62861" marT="31430" marB="31430" anchor="ctr">
                    <a:lnL>
                      <a:noFill/>
                    </a:lnL>
                    <a:lnR>
                      <a:noFill/>
                    </a:lnR>
                    <a:lnT>
                      <a:noFill/>
                    </a:lnT>
                    <a:lnB>
                      <a:noFill/>
                    </a:lnB>
                  </a:tcPr>
                </a:tc>
                <a:tc>
                  <a:txBody>
                    <a:bodyPr/>
                    <a:lstStyle/>
                    <a:p>
                      <a:r>
                        <a:rPr lang="hu-HU" sz="1200"/>
                        <a:t>20.3-34.1</a:t>
                      </a:r>
                    </a:p>
                  </a:txBody>
                  <a:tcPr marL="62861" marR="62861" marT="31430" marB="31430" anchor="ctr">
                    <a:lnL>
                      <a:noFill/>
                    </a:lnL>
                    <a:lnR>
                      <a:noFill/>
                    </a:lnR>
                    <a:lnT>
                      <a:noFill/>
                    </a:lnT>
                    <a:lnB>
                      <a:noFill/>
                    </a:lnB>
                  </a:tcPr>
                </a:tc>
                <a:tc>
                  <a:txBody>
                    <a:bodyPr/>
                    <a:lstStyle/>
                    <a:p>
                      <a:r>
                        <a:rPr lang="hu-HU" sz="1200"/>
                        <a:t>&gt; 34.1</a:t>
                      </a:r>
                    </a:p>
                  </a:txBody>
                  <a:tcPr marL="62861" marR="62861" marT="31430" marB="31430" anchor="ctr">
                    <a:lnL>
                      <a:noFill/>
                    </a:lnL>
                    <a:lnR>
                      <a:noFill/>
                    </a:lnR>
                    <a:lnT>
                      <a:noFill/>
                    </a:lnT>
                    <a:lnB>
                      <a:noFill/>
                    </a:lnB>
                  </a:tcPr>
                </a:tc>
              </a:tr>
              <a:tr h="330378">
                <a:tc>
                  <a:txBody>
                    <a:bodyPr/>
                    <a:lstStyle/>
                    <a:p>
                      <a:r>
                        <a:rPr lang="hu-HU" sz="1200"/>
                        <a:t>40-44</a:t>
                      </a:r>
                    </a:p>
                  </a:txBody>
                  <a:tcPr marL="62861" marR="62861" marT="31430" marB="31430" anchor="ctr">
                    <a:lnL>
                      <a:noFill/>
                    </a:lnL>
                    <a:lnR>
                      <a:noFill/>
                    </a:lnR>
                    <a:lnT>
                      <a:noFill/>
                    </a:lnT>
                    <a:lnB>
                      <a:noFill/>
                    </a:lnB>
                  </a:tcPr>
                </a:tc>
                <a:tc>
                  <a:txBody>
                    <a:bodyPr/>
                    <a:lstStyle/>
                    <a:p>
                      <a:r>
                        <a:rPr lang="hu-HU" sz="1200"/>
                        <a:t>&lt; 35.5</a:t>
                      </a:r>
                    </a:p>
                  </a:txBody>
                  <a:tcPr marL="62861" marR="62861" marT="31430" marB="31430" anchor="ctr">
                    <a:lnL>
                      <a:noFill/>
                    </a:lnL>
                    <a:lnR>
                      <a:noFill/>
                    </a:lnR>
                    <a:lnT>
                      <a:noFill/>
                    </a:lnT>
                    <a:lnB>
                      <a:noFill/>
                    </a:lnB>
                  </a:tcPr>
                </a:tc>
                <a:tc>
                  <a:txBody>
                    <a:bodyPr/>
                    <a:lstStyle/>
                    <a:p>
                      <a:r>
                        <a:rPr lang="hu-HU" sz="1200"/>
                        <a:t>35.5-55.3</a:t>
                      </a:r>
                    </a:p>
                  </a:txBody>
                  <a:tcPr marL="62861" marR="62861" marT="31430" marB="31430" anchor="ctr">
                    <a:lnL>
                      <a:noFill/>
                    </a:lnL>
                    <a:lnR>
                      <a:noFill/>
                    </a:lnR>
                    <a:lnT>
                      <a:noFill/>
                    </a:lnT>
                    <a:lnB>
                      <a:noFill/>
                    </a:lnB>
                  </a:tcPr>
                </a:tc>
                <a:tc>
                  <a:txBody>
                    <a:bodyPr/>
                    <a:lstStyle/>
                    <a:p>
                      <a:r>
                        <a:rPr lang="hu-HU" sz="1200"/>
                        <a:t>&gt; 55.3</a:t>
                      </a:r>
                    </a:p>
                  </a:txBody>
                  <a:tcPr marL="62861" marR="62861" marT="31430" marB="31430" anchor="ctr">
                    <a:lnL>
                      <a:noFill/>
                    </a:lnL>
                    <a:lnR>
                      <a:noFill/>
                    </a:lnR>
                    <a:lnT>
                      <a:noFill/>
                    </a:lnT>
                    <a:lnB>
                      <a:noFill/>
                    </a:lnB>
                  </a:tcPr>
                </a:tc>
                <a:tc>
                  <a:txBody>
                    <a:bodyPr/>
                    <a:lstStyle/>
                    <a:p>
                      <a:r>
                        <a:rPr lang="hu-HU" sz="1200"/>
                        <a:t>&lt; 18.9</a:t>
                      </a:r>
                    </a:p>
                  </a:txBody>
                  <a:tcPr marL="62861" marR="62861" marT="31430" marB="31430" anchor="ctr">
                    <a:lnL>
                      <a:noFill/>
                    </a:lnL>
                    <a:lnR>
                      <a:noFill/>
                    </a:lnR>
                    <a:lnT>
                      <a:noFill/>
                    </a:lnT>
                    <a:lnB>
                      <a:noFill/>
                    </a:lnB>
                  </a:tcPr>
                </a:tc>
                <a:tc>
                  <a:txBody>
                    <a:bodyPr/>
                    <a:lstStyle/>
                    <a:p>
                      <a:r>
                        <a:rPr lang="hu-HU" sz="1200" dirty="0"/>
                        <a:t>18.9-32.7</a:t>
                      </a:r>
                    </a:p>
                  </a:txBody>
                  <a:tcPr marL="62861" marR="62861" marT="31430" marB="31430" anchor="ctr">
                    <a:lnL>
                      <a:noFill/>
                    </a:lnL>
                    <a:lnR>
                      <a:noFill/>
                    </a:lnR>
                    <a:lnT>
                      <a:noFill/>
                    </a:lnT>
                    <a:lnB>
                      <a:noFill/>
                    </a:lnB>
                  </a:tcPr>
                </a:tc>
                <a:tc>
                  <a:txBody>
                    <a:bodyPr/>
                    <a:lstStyle/>
                    <a:p>
                      <a:r>
                        <a:rPr lang="hu-HU" sz="1200"/>
                        <a:t>&gt; 32.7</a:t>
                      </a:r>
                    </a:p>
                  </a:txBody>
                  <a:tcPr marL="62861" marR="62861" marT="31430" marB="31430" anchor="ctr">
                    <a:lnL>
                      <a:noFill/>
                    </a:lnL>
                    <a:lnR>
                      <a:noFill/>
                    </a:lnR>
                    <a:lnT>
                      <a:noFill/>
                    </a:lnT>
                    <a:lnB>
                      <a:noFill/>
                    </a:lnB>
                  </a:tcPr>
                </a:tc>
              </a:tr>
              <a:tr h="330378">
                <a:tc>
                  <a:txBody>
                    <a:bodyPr/>
                    <a:lstStyle/>
                    <a:p>
                      <a:r>
                        <a:rPr lang="hu-HU" sz="1200"/>
                        <a:t>45-49</a:t>
                      </a:r>
                    </a:p>
                  </a:txBody>
                  <a:tcPr marL="62861" marR="62861" marT="31430" marB="31430" anchor="ctr">
                    <a:lnL>
                      <a:noFill/>
                    </a:lnL>
                    <a:lnR>
                      <a:noFill/>
                    </a:lnR>
                    <a:lnT>
                      <a:noFill/>
                    </a:lnT>
                    <a:lnB>
                      <a:noFill/>
                    </a:lnB>
                  </a:tcPr>
                </a:tc>
                <a:tc>
                  <a:txBody>
                    <a:bodyPr/>
                    <a:lstStyle/>
                    <a:p>
                      <a:r>
                        <a:rPr lang="hu-HU" sz="1200"/>
                        <a:t>&lt; 34.7</a:t>
                      </a:r>
                    </a:p>
                  </a:txBody>
                  <a:tcPr marL="62861" marR="62861" marT="31430" marB="31430" anchor="ctr">
                    <a:lnL>
                      <a:noFill/>
                    </a:lnL>
                    <a:lnR>
                      <a:noFill/>
                    </a:lnR>
                    <a:lnT>
                      <a:noFill/>
                    </a:lnT>
                    <a:lnB>
                      <a:noFill/>
                    </a:lnB>
                  </a:tcPr>
                </a:tc>
                <a:tc>
                  <a:txBody>
                    <a:bodyPr/>
                    <a:lstStyle/>
                    <a:p>
                      <a:r>
                        <a:rPr lang="hu-HU" sz="1200"/>
                        <a:t>34.7-54.5</a:t>
                      </a:r>
                    </a:p>
                  </a:txBody>
                  <a:tcPr marL="62861" marR="62861" marT="31430" marB="31430" anchor="ctr">
                    <a:lnL>
                      <a:noFill/>
                    </a:lnL>
                    <a:lnR>
                      <a:noFill/>
                    </a:lnR>
                    <a:lnT>
                      <a:noFill/>
                    </a:lnT>
                    <a:lnB>
                      <a:noFill/>
                    </a:lnB>
                  </a:tcPr>
                </a:tc>
                <a:tc>
                  <a:txBody>
                    <a:bodyPr/>
                    <a:lstStyle/>
                    <a:p>
                      <a:r>
                        <a:rPr lang="hu-HU" sz="1200"/>
                        <a:t>&gt; 54.5</a:t>
                      </a:r>
                    </a:p>
                  </a:txBody>
                  <a:tcPr marL="62861" marR="62861" marT="31430" marB="31430" anchor="ctr">
                    <a:lnL>
                      <a:noFill/>
                    </a:lnL>
                    <a:lnR>
                      <a:noFill/>
                    </a:lnR>
                    <a:lnT>
                      <a:noFill/>
                    </a:lnT>
                    <a:lnB>
                      <a:noFill/>
                    </a:lnB>
                  </a:tcPr>
                </a:tc>
                <a:tc>
                  <a:txBody>
                    <a:bodyPr/>
                    <a:lstStyle/>
                    <a:p>
                      <a:r>
                        <a:rPr lang="hu-HU" sz="1200"/>
                        <a:t>&lt; 18.6</a:t>
                      </a:r>
                    </a:p>
                  </a:txBody>
                  <a:tcPr marL="62861" marR="62861" marT="31430" marB="31430" anchor="ctr">
                    <a:lnL>
                      <a:noFill/>
                    </a:lnL>
                    <a:lnR>
                      <a:noFill/>
                    </a:lnR>
                    <a:lnT>
                      <a:noFill/>
                    </a:lnT>
                    <a:lnB>
                      <a:noFill/>
                    </a:lnB>
                  </a:tcPr>
                </a:tc>
                <a:tc>
                  <a:txBody>
                    <a:bodyPr/>
                    <a:lstStyle/>
                    <a:p>
                      <a:r>
                        <a:rPr lang="hu-HU" sz="1200"/>
                        <a:t>18.6-32.4</a:t>
                      </a:r>
                    </a:p>
                  </a:txBody>
                  <a:tcPr marL="62861" marR="62861" marT="31430" marB="31430" anchor="ctr">
                    <a:lnL>
                      <a:noFill/>
                    </a:lnL>
                    <a:lnR>
                      <a:noFill/>
                    </a:lnR>
                    <a:lnT>
                      <a:noFill/>
                    </a:lnT>
                    <a:lnB>
                      <a:noFill/>
                    </a:lnB>
                  </a:tcPr>
                </a:tc>
                <a:tc>
                  <a:txBody>
                    <a:bodyPr/>
                    <a:lstStyle/>
                    <a:p>
                      <a:r>
                        <a:rPr lang="hu-HU" sz="1200"/>
                        <a:t>&gt; 32.4</a:t>
                      </a:r>
                    </a:p>
                  </a:txBody>
                  <a:tcPr marL="62861" marR="62861" marT="31430" marB="31430" anchor="ctr">
                    <a:lnL>
                      <a:noFill/>
                    </a:lnL>
                    <a:lnR>
                      <a:noFill/>
                    </a:lnR>
                    <a:lnT>
                      <a:noFill/>
                    </a:lnT>
                    <a:lnB>
                      <a:noFill/>
                    </a:lnB>
                  </a:tcPr>
                </a:tc>
              </a:tr>
              <a:tr h="330378">
                <a:tc>
                  <a:txBody>
                    <a:bodyPr/>
                    <a:lstStyle/>
                    <a:p>
                      <a:r>
                        <a:rPr lang="hu-HU" sz="1200"/>
                        <a:t>50-54</a:t>
                      </a:r>
                    </a:p>
                  </a:txBody>
                  <a:tcPr marL="62861" marR="62861" marT="31430" marB="31430" anchor="ctr">
                    <a:lnL>
                      <a:noFill/>
                    </a:lnL>
                    <a:lnR>
                      <a:noFill/>
                    </a:lnR>
                    <a:lnT>
                      <a:noFill/>
                    </a:lnT>
                    <a:lnB>
                      <a:noFill/>
                    </a:lnB>
                  </a:tcPr>
                </a:tc>
                <a:tc>
                  <a:txBody>
                    <a:bodyPr/>
                    <a:lstStyle/>
                    <a:p>
                      <a:r>
                        <a:rPr lang="hu-HU" sz="1200"/>
                        <a:t>&lt; 32.9</a:t>
                      </a:r>
                    </a:p>
                  </a:txBody>
                  <a:tcPr marL="62861" marR="62861" marT="31430" marB="31430" anchor="ctr">
                    <a:lnL>
                      <a:noFill/>
                    </a:lnL>
                    <a:lnR>
                      <a:noFill/>
                    </a:lnR>
                    <a:lnT>
                      <a:noFill/>
                    </a:lnT>
                    <a:lnB>
                      <a:noFill/>
                    </a:lnB>
                  </a:tcPr>
                </a:tc>
                <a:tc>
                  <a:txBody>
                    <a:bodyPr/>
                    <a:lstStyle/>
                    <a:p>
                      <a:r>
                        <a:rPr lang="hu-HU" sz="1200"/>
                        <a:t>32.9-50.7</a:t>
                      </a:r>
                    </a:p>
                  </a:txBody>
                  <a:tcPr marL="62861" marR="62861" marT="31430" marB="31430" anchor="ctr">
                    <a:lnL>
                      <a:noFill/>
                    </a:lnL>
                    <a:lnR>
                      <a:noFill/>
                    </a:lnR>
                    <a:lnT>
                      <a:noFill/>
                    </a:lnT>
                    <a:lnB>
                      <a:noFill/>
                    </a:lnB>
                  </a:tcPr>
                </a:tc>
                <a:tc>
                  <a:txBody>
                    <a:bodyPr/>
                    <a:lstStyle/>
                    <a:p>
                      <a:r>
                        <a:rPr lang="hu-HU" sz="1200"/>
                        <a:t>&gt; 50.7</a:t>
                      </a:r>
                    </a:p>
                  </a:txBody>
                  <a:tcPr marL="62861" marR="62861" marT="31430" marB="31430" anchor="ctr">
                    <a:lnL>
                      <a:noFill/>
                    </a:lnL>
                    <a:lnR>
                      <a:noFill/>
                    </a:lnR>
                    <a:lnT>
                      <a:noFill/>
                    </a:lnT>
                    <a:lnB>
                      <a:noFill/>
                    </a:lnB>
                  </a:tcPr>
                </a:tc>
                <a:tc>
                  <a:txBody>
                    <a:bodyPr/>
                    <a:lstStyle/>
                    <a:p>
                      <a:r>
                        <a:rPr lang="hu-HU" sz="1200"/>
                        <a:t>&lt; 18.1</a:t>
                      </a:r>
                    </a:p>
                  </a:txBody>
                  <a:tcPr marL="62861" marR="62861" marT="31430" marB="31430" anchor="ctr">
                    <a:lnL>
                      <a:noFill/>
                    </a:lnL>
                    <a:lnR>
                      <a:noFill/>
                    </a:lnR>
                    <a:lnT>
                      <a:noFill/>
                    </a:lnT>
                    <a:lnB>
                      <a:noFill/>
                    </a:lnB>
                  </a:tcPr>
                </a:tc>
                <a:tc>
                  <a:txBody>
                    <a:bodyPr/>
                    <a:lstStyle/>
                    <a:p>
                      <a:r>
                        <a:rPr lang="hu-HU" sz="1200"/>
                        <a:t>18.1-31.9</a:t>
                      </a:r>
                    </a:p>
                  </a:txBody>
                  <a:tcPr marL="62861" marR="62861" marT="31430" marB="31430" anchor="ctr">
                    <a:lnL>
                      <a:noFill/>
                    </a:lnL>
                    <a:lnR>
                      <a:noFill/>
                    </a:lnR>
                    <a:lnT>
                      <a:noFill/>
                    </a:lnT>
                    <a:lnB>
                      <a:noFill/>
                    </a:lnB>
                  </a:tcPr>
                </a:tc>
                <a:tc>
                  <a:txBody>
                    <a:bodyPr/>
                    <a:lstStyle/>
                    <a:p>
                      <a:r>
                        <a:rPr lang="hu-HU" sz="1200"/>
                        <a:t>&gt; 31.9</a:t>
                      </a:r>
                    </a:p>
                  </a:txBody>
                  <a:tcPr marL="62861" marR="62861" marT="31430" marB="31430" anchor="ctr">
                    <a:lnL>
                      <a:noFill/>
                    </a:lnL>
                    <a:lnR>
                      <a:noFill/>
                    </a:lnR>
                    <a:lnT>
                      <a:noFill/>
                    </a:lnT>
                    <a:lnB>
                      <a:noFill/>
                    </a:lnB>
                  </a:tcPr>
                </a:tc>
              </a:tr>
              <a:tr h="330378">
                <a:tc>
                  <a:txBody>
                    <a:bodyPr/>
                    <a:lstStyle/>
                    <a:p>
                      <a:r>
                        <a:rPr lang="hu-HU" sz="1200"/>
                        <a:t>55-59</a:t>
                      </a:r>
                    </a:p>
                  </a:txBody>
                  <a:tcPr marL="62861" marR="62861" marT="31430" marB="31430" anchor="ctr">
                    <a:lnL>
                      <a:noFill/>
                    </a:lnL>
                    <a:lnR>
                      <a:noFill/>
                    </a:lnR>
                    <a:lnT>
                      <a:noFill/>
                    </a:lnT>
                    <a:lnB>
                      <a:noFill/>
                    </a:lnB>
                  </a:tcPr>
                </a:tc>
                <a:tc>
                  <a:txBody>
                    <a:bodyPr/>
                    <a:lstStyle/>
                    <a:p>
                      <a:r>
                        <a:rPr lang="hu-HU" sz="1200"/>
                        <a:t>&lt; 30.7</a:t>
                      </a:r>
                    </a:p>
                  </a:txBody>
                  <a:tcPr marL="62861" marR="62861" marT="31430" marB="31430" anchor="ctr">
                    <a:lnL>
                      <a:noFill/>
                    </a:lnL>
                    <a:lnR>
                      <a:noFill/>
                    </a:lnR>
                    <a:lnT>
                      <a:noFill/>
                    </a:lnT>
                    <a:lnB>
                      <a:noFill/>
                    </a:lnB>
                  </a:tcPr>
                </a:tc>
                <a:tc>
                  <a:txBody>
                    <a:bodyPr/>
                    <a:lstStyle/>
                    <a:p>
                      <a:r>
                        <a:rPr lang="hu-HU" sz="1200"/>
                        <a:t>30.7-48.5</a:t>
                      </a:r>
                    </a:p>
                  </a:txBody>
                  <a:tcPr marL="62861" marR="62861" marT="31430" marB="31430" anchor="ctr">
                    <a:lnL>
                      <a:noFill/>
                    </a:lnL>
                    <a:lnR>
                      <a:noFill/>
                    </a:lnR>
                    <a:lnT>
                      <a:noFill/>
                    </a:lnT>
                    <a:lnB>
                      <a:noFill/>
                    </a:lnB>
                  </a:tcPr>
                </a:tc>
                <a:tc>
                  <a:txBody>
                    <a:bodyPr/>
                    <a:lstStyle/>
                    <a:p>
                      <a:r>
                        <a:rPr lang="hu-HU" sz="1200"/>
                        <a:t>&gt; 48.5</a:t>
                      </a:r>
                    </a:p>
                  </a:txBody>
                  <a:tcPr marL="62861" marR="62861" marT="31430" marB="31430" anchor="ctr">
                    <a:lnL>
                      <a:noFill/>
                    </a:lnL>
                    <a:lnR>
                      <a:noFill/>
                    </a:lnR>
                    <a:lnT>
                      <a:noFill/>
                    </a:lnT>
                    <a:lnB>
                      <a:noFill/>
                    </a:lnB>
                  </a:tcPr>
                </a:tc>
                <a:tc>
                  <a:txBody>
                    <a:bodyPr/>
                    <a:lstStyle/>
                    <a:p>
                      <a:r>
                        <a:rPr lang="hu-HU" sz="1200"/>
                        <a:t>&lt; 17.7</a:t>
                      </a:r>
                    </a:p>
                  </a:txBody>
                  <a:tcPr marL="62861" marR="62861" marT="31430" marB="31430" anchor="ctr">
                    <a:lnL>
                      <a:noFill/>
                    </a:lnL>
                    <a:lnR>
                      <a:noFill/>
                    </a:lnR>
                    <a:lnT>
                      <a:noFill/>
                    </a:lnT>
                    <a:lnB>
                      <a:noFill/>
                    </a:lnB>
                  </a:tcPr>
                </a:tc>
                <a:tc>
                  <a:txBody>
                    <a:bodyPr/>
                    <a:lstStyle/>
                    <a:p>
                      <a:r>
                        <a:rPr lang="hu-HU" sz="1200"/>
                        <a:t>17.7-31.5</a:t>
                      </a:r>
                    </a:p>
                  </a:txBody>
                  <a:tcPr marL="62861" marR="62861" marT="31430" marB="31430" anchor="ctr">
                    <a:lnL>
                      <a:noFill/>
                    </a:lnL>
                    <a:lnR>
                      <a:noFill/>
                    </a:lnR>
                    <a:lnT>
                      <a:noFill/>
                    </a:lnT>
                    <a:lnB>
                      <a:noFill/>
                    </a:lnB>
                  </a:tcPr>
                </a:tc>
                <a:tc>
                  <a:txBody>
                    <a:bodyPr/>
                    <a:lstStyle/>
                    <a:p>
                      <a:r>
                        <a:rPr lang="hu-HU" sz="1200"/>
                        <a:t>&gt; 31.5</a:t>
                      </a:r>
                    </a:p>
                  </a:txBody>
                  <a:tcPr marL="62861" marR="62861" marT="31430" marB="31430" anchor="ctr">
                    <a:lnL>
                      <a:noFill/>
                    </a:lnL>
                    <a:lnR>
                      <a:noFill/>
                    </a:lnR>
                    <a:lnT>
                      <a:noFill/>
                    </a:lnT>
                    <a:lnB>
                      <a:noFill/>
                    </a:lnB>
                  </a:tcPr>
                </a:tc>
              </a:tr>
              <a:tr h="330378">
                <a:tc>
                  <a:txBody>
                    <a:bodyPr/>
                    <a:lstStyle/>
                    <a:p>
                      <a:r>
                        <a:rPr lang="hu-HU" sz="1200"/>
                        <a:t>60-64</a:t>
                      </a:r>
                    </a:p>
                  </a:txBody>
                  <a:tcPr marL="62861" marR="62861" marT="31430" marB="31430" anchor="ctr">
                    <a:lnL>
                      <a:noFill/>
                    </a:lnL>
                    <a:lnR>
                      <a:noFill/>
                    </a:lnR>
                    <a:lnT>
                      <a:noFill/>
                    </a:lnT>
                    <a:lnB>
                      <a:noFill/>
                    </a:lnB>
                  </a:tcPr>
                </a:tc>
                <a:tc>
                  <a:txBody>
                    <a:bodyPr/>
                    <a:lstStyle/>
                    <a:p>
                      <a:r>
                        <a:rPr lang="hu-HU" sz="1200"/>
                        <a:t>&lt; 30.2</a:t>
                      </a:r>
                    </a:p>
                  </a:txBody>
                  <a:tcPr marL="62861" marR="62861" marT="31430" marB="31430" anchor="ctr">
                    <a:lnL>
                      <a:noFill/>
                    </a:lnL>
                    <a:lnR>
                      <a:noFill/>
                    </a:lnR>
                    <a:lnT>
                      <a:noFill/>
                    </a:lnT>
                    <a:lnB>
                      <a:noFill/>
                    </a:lnB>
                  </a:tcPr>
                </a:tc>
                <a:tc>
                  <a:txBody>
                    <a:bodyPr/>
                    <a:lstStyle/>
                    <a:p>
                      <a:r>
                        <a:rPr lang="hu-HU" sz="1200"/>
                        <a:t>30.2-48.0</a:t>
                      </a:r>
                    </a:p>
                  </a:txBody>
                  <a:tcPr marL="62861" marR="62861" marT="31430" marB="31430" anchor="ctr">
                    <a:lnL>
                      <a:noFill/>
                    </a:lnL>
                    <a:lnR>
                      <a:noFill/>
                    </a:lnR>
                    <a:lnT>
                      <a:noFill/>
                    </a:lnT>
                    <a:lnB>
                      <a:noFill/>
                    </a:lnB>
                  </a:tcPr>
                </a:tc>
                <a:tc>
                  <a:txBody>
                    <a:bodyPr/>
                    <a:lstStyle/>
                    <a:p>
                      <a:r>
                        <a:rPr lang="hu-HU" sz="1200"/>
                        <a:t>&gt; 48.0</a:t>
                      </a:r>
                    </a:p>
                  </a:txBody>
                  <a:tcPr marL="62861" marR="62861" marT="31430" marB="31430" anchor="ctr">
                    <a:lnL>
                      <a:noFill/>
                    </a:lnL>
                    <a:lnR>
                      <a:noFill/>
                    </a:lnR>
                    <a:lnT>
                      <a:noFill/>
                    </a:lnT>
                    <a:lnB>
                      <a:noFill/>
                    </a:lnB>
                  </a:tcPr>
                </a:tc>
                <a:tc>
                  <a:txBody>
                    <a:bodyPr/>
                    <a:lstStyle/>
                    <a:p>
                      <a:r>
                        <a:rPr lang="hu-HU" sz="1200"/>
                        <a:t>&lt; 17.2</a:t>
                      </a:r>
                    </a:p>
                  </a:txBody>
                  <a:tcPr marL="62861" marR="62861" marT="31430" marB="31430" anchor="ctr">
                    <a:lnL>
                      <a:noFill/>
                    </a:lnL>
                    <a:lnR>
                      <a:noFill/>
                    </a:lnR>
                    <a:lnT>
                      <a:noFill/>
                    </a:lnT>
                    <a:lnB>
                      <a:noFill/>
                    </a:lnB>
                  </a:tcPr>
                </a:tc>
                <a:tc>
                  <a:txBody>
                    <a:bodyPr/>
                    <a:lstStyle/>
                    <a:p>
                      <a:r>
                        <a:rPr lang="hu-HU" sz="1200"/>
                        <a:t>17.2-31.0</a:t>
                      </a:r>
                    </a:p>
                  </a:txBody>
                  <a:tcPr marL="62861" marR="62861" marT="31430" marB="31430" anchor="ctr">
                    <a:lnL>
                      <a:noFill/>
                    </a:lnL>
                    <a:lnR>
                      <a:noFill/>
                    </a:lnR>
                    <a:lnT>
                      <a:noFill/>
                    </a:lnT>
                    <a:lnB>
                      <a:noFill/>
                    </a:lnB>
                  </a:tcPr>
                </a:tc>
                <a:tc>
                  <a:txBody>
                    <a:bodyPr/>
                    <a:lstStyle/>
                    <a:p>
                      <a:r>
                        <a:rPr lang="hu-HU" sz="1200"/>
                        <a:t>&gt; 31.0</a:t>
                      </a:r>
                    </a:p>
                  </a:txBody>
                  <a:tcPr marL="62861" marR="62861" marT="31430" marB="31430" anchor="ctr">
                    <a:lnL>
                      <a:noFill/>
                    </a:lnL>
                    <a:lnR>
                      <a:noFill/>
                    </a:lnR>
                    <a:lnT>
                      <a:noFill/>
                    </a:lnT>
                    <a:lnB>
                      <a:noFill/>
                    </a:lnB>
                  </a:tcPr>
                </a:tc>
              </a:tr>
              <a:tr h="330378">
                <a:tc>
                  <a:txBody>
                    <a:bodyPr/>
                    <a:lstStyle/>
                    <a:p>
                      <a:r>
                        <a:rPr lang="hu-HU" sz="1200"/>
                        <a:t>65-69</a:t>
                      </a:r>
                    </a:p>
                  </a:txBody>
                  <a:tcPr marL="62861" marR="62861" marT="31430" marB="31430" anchor="ctr">
                    <a:lnL>
                      <a:noFill/>
                    </a:lnL>
                    <a:lnR>
                      <a:noFill/>
                    </a:lnR>
                    <a:lnT>
                      <a:noFill/>
                    </a:lnT>
                    <a:lnB>
                      <a:noFill/>
                    </a:lnB>
                  </a:tcPr>
                </a:tc>
                <a:tc>
                  <a:txBody>
                    <a:bodyPr/>
                    <a:lstStyle/>
                    <a:p>
                      <a:r>
                        <a:rPr lang="hu-HU" sz="1200"/>
                        <a:t>&lt; 28.2</a:t>
                      </a:r>
                    </a:p>
                  </a:txBody>
                  <a:tcPr marL="62861" marR="62861" marT="31430" marB="31430" anchor="ctr">
                    <a:lnL>
                      <a:noFill/>
                    </a:lnL>
                    <a:lnR>
                      <a:noFill/>
                    </a:lnR>
                    <a:lnT>
                      <a:noFill/>
                    </a:lnT>
                    <a:lnB>
                      <a:noFill/>
                    </a:lnB>
                  </a:tcPr>
                </a:tc>
                <a:tc>
                  <a:txBody>
                    <a:bodyPr/>
                    <a:lstStyle/>
                    <a:p>
                      <a:r>
                        <a:rPr lang="hu-HU" sz="1200"/>
                        <a:t>28.2-44.0</a:t>
                      </a:r>
                    </a:p>
                  </a:txBody>
                  <a:tcPr marL="62861" marR="62861" marT="31430" marB="31430" anchor="ctr">
                    <a:lnL>
                      <a:noFill/>
                    </a:lnL>
                    <a:lnR>
                      <a:noFill/>
                    </a:lnR>
                    <a:lnT>
                      <a:noFill/>
                    </a:lnT>
                    <a:lnB>
                      <a:noFill/>
                    </a:lnB>
                  </a:tcPr>
                </a:tc>
                <a:tc>
                  <a:txBody>
                    <a:bodyPr/>
                    <a:lstStyle/>
                    <a:p>
                      <a:r>
                        <a:rPr lang="hu-HU" sz="1200"/>
                        <a:t>&gt; 44.0</a:t>
                      </a:r>
                    </a:p>
                  </a:txBody>
                  <a:tcPr marL="62861" marR="62861" marT="31430" marB="31430" anchor="ctr">
                    <a:lnL>
                      <a:noFill/>
                    </a:lnL>
                    <a:lnR>
                      <a:noFill/>
                    </a:lnR>
                    <a:lnT>
                      <a:noFill/>
                    </a:lnT>
                    <a:lnB>
                      <a:noFill/>
                    </a:lnB>
                  </a:tcPr>
                </a:tc>
                <a:tc>
                  <a:txBody>
                    <a:bodyPr/>
                    <a:lstStyle/>
                    <a:p>
                      <a:r>
                        <a:rPr lang="hu-HU" sz="1200"/>
                        <a:t>&lt; 15.4</a:t>
                      </a:r>
                    </a:p>
                  </a:txBody>
                  <a:tcPr marL="62861" marR="62861" marT="31430" marB="31430" anchor="ctr">
                    <a:lnL>
                      <a:noFill/>
                    </a:lnL>
                    <a:lnR>
                      <a:noFill/>
                    </a:lnR>
                    <a:lnT>
                      <a:noFill/>
                    </a:lnT>
                    <a:lnB>
                      <a:noFill/>
                    </a:lnB>
                  </a:tcPr>
                </a:tc>
                <a:tc>
                  <a:txBody>
                    <a:bodyPr/>
                    <a:lstStyle/>
                    <a:p>
                      <a:r>
                        <a:rPr lang="hu-HU" sz="1200"/>
                        <a:t>15.4-27.2</a:t>
                      </a:r>
                    </a:p>
                  </a:txBody>
                  <a:tcPr marL="62861" marR="62861" marT="31430" marB="31430" anchor="ctr">
                    <a:lnL>
                      <a:noFill/>
                    </a:lnL>
                    <a:lnR>
                      <a:noFill/>
                    </a:lnR>
                    <a:lnT>
                      <a:noFill/>
                    </a:lnT>
                    <a:lnB>
                      <a:noFill/>
                    </a:lnB>
                  </a:tcPr>
                </a:tc>
                <a:tc>
                  <a:txBody>
                    <a:bodyPr/>
                    <a:lstStyle/>
                    <a:p>
                      <a:r>
                        <a:rPr lang="hu-HU" sz="1200"/>
                        <a:t>&gt; 27.2</a:t>
                      </a:r>
                    </a:p>
                  </a:txBody>
                  <a:tcPr marL="62861" marR="62861" marT="31430" marB="31430" anchor="ctr">
                    <a:lnL>
                      <a:noFill/>
                    </a:lnL>
                    <a:lnR>
                      <a:noFill/>
                    </a:lnR>
                    <a:lnT>
                      <a:noFill/>
                    </a:lnT>
                    <a:lnB>
                      <a:noFill/>
                    </a:lnB>
                  </a:tcPr>
                </a:tc>
              </a:tr>
              <a:tr h="330378">
                <a:tc>
                  <a:txBody>
                    <a:bodyPr/>
                    <a:lstStyle/>
                    <a:p>
                      <a:r>
                        <a:rPr lang="hu-HU" sz="1200"/>
                        <a:t>70-99</a:t>
                      </a:r>
                    </a:p>
                  </a:txBody>
                  <a:tcPr marL="62861" marR="62861" marT="31430" marB="31430" anchor="ctr">
                    <a:lnL>
                      <a:noFill/>
                    </a:lnL>
                    <a:lnR>
                      <a:noFill/>
                    </a:lnR>
                    <a:lnT>
                      <a:noFill/>
                    </a:lnT>
                    <a:lnB>
                      <a:noFill/>
                    </a:lnB>
                  </a:tcPr>
                </a:tc>
                <a:tc>
                  <a:txBody>
                    <a:bodyPr/>
                    <a:lstStyle/>
                    <a:p>
                      <a:r>
                        <a:rPr lang="hu-HU" sz="1200"/>
                        <a:t>&lt; 21.3</a:t>
                      </a:r>
                    </a:p>
                  </a:txBody>
                  <a:tcPr marL="62861" marR="62861" marT="31430" marB="31430" anchor="ctr">
                    <a:lnL>
                      <a:noFill/>
                    </a:lnL>
                    <a:lnR>
                      <a:noFill/>
                    </a:lnR>
                    <a:lnT>
                      <a:noFill/>
                    </a:lnT>
                    <a:lnB>
                      <a:noFill/>
                    </a:lnB>
                  </a:tcPr>
                </a:tc>
                <a:tc>
                  <a:txBody>
                    <a:bodyPr/>
                    <a:lstStyle/>
                    <a:p>
                      <a:r>
                        <a:rPr lang="hu-HU" sz="1200"/>
                        <a:t>21.3-35.1</a:t>
                      </a:r>
                    </a:p>
                  </a:txBody>
                  <a:tcPr marL="62861" marR="62861" marT="31430" marB="31430" anchor="ctr">
                    <a:lnL>
                      <a:noFill/>
                    </a:lnL>
                    <a:lnR>
                      <a:noFill/>
                    </a:lnR>
                    <a:lnT>
                      <a:noFill/>
                    </a:lnT>
                    <a:lnB>
                      <a:noFill/>
                    </a:lnB>
                  </a:tcPr>
                </a:tc>
                <a:tc>
                  <a:txBody>
                    <a:bodyPr/>
                    <a:lstStyle/>
                    <a:p>
                      <a:r>
                        <a:rPr lang="hu-HU" sz="1200"/>
                        <a:t>&gt; 35.1</a:t>
                      </a:r>
                    </a:p>
                  </a:txBody>
                  <a:tcPr marL="62861" marR="62861" marT="31430" marB="31430" anchor="ctr">
                    <a:lnL>
                      <a:noFill/>
                    </a:lnL>
                    <a:lnR>
                      <a:noFill/>
                    </a:lnR>
                    <a:lnT>
                      <a:noFill/>
                    </a:lnT>
                    <a:lnB>
                      <a:noFill/>
                    </a:lnB>
                  </a:tcPr>
                </a:tc>
                <a:tc>
                  <a:txBody>
                    <a:bodyPr/>
                    <a:lstStyle/>
                    <a:p>
                      <a:r>
                        <a:rPr lang="hu-HU" sz="1200"/>
                        <a:t>&lt; 14.7</a:t>
                      </a:r>
                    </a:p>
                  </a:txBody>
                  <a:tcPr marL="62861" marR="62861" marT="31430" marB="31430" anchor="ctr">
                    <a:lnL>
                      <a:noFill/>
                    </a:lnL>
                    <a:lnR>
                      <a:noFill/>
                    </a:lnR>
                    <a:lnT>
                      <a:noFill/>
                    </a:lnT>
                    <a:lnB>
                      <a:noFill/>
                    </a:lnB>
                  </a:tcPr>
                </a:tc>
                <a:tc>
                  <a:txBody>
                    <a:bodyPr/>
                    <a:lstStyle/>
                    <a:p>
                      <a:r>
                        <a:rPr lang="hu-HU" sz="1200"/>
                        <a:t>14.7-24.5</a:t>
                      </a:r>
                    </a:p>
                  </a:txBody>
                  <a:tcPr marL="62861" marR="62861" marT="31430" marB="31430" anchor="ctr">
                    <a:lnL>
                      <a:noFill/>
                    </a:lnL>
                    <a:lnR>
                      <a:noFill/>
                    </a:lnR>
                    <a:lnT>
                      <a:noFill/>
                    </a:lnT>
                    <a:lnB>
                      <a:noFill/>
                    </a:lnB>
                  </a:tcPr>
                </a:tc>
                <a:tc>
                  <a:txBody>
                    <a:bodyPr/>
                    <a:lstStyle/>
                    <a:p>
                      <a:r>
                        <a:rPr lang="hu-HU" sz="1200" dirty="0"/>
                        <a:t>&gt; 24.5</a:t>
                      </a:r>
                    </a:p>
                  </a:txBody>
                  <a:tcPr marL="62861" marR="62861" marT="31430" marB="31430" anchor="ctr">
                    <a:lnL>
                      <a:noFill/>
                    </a:lnL>
                    <a:lnR>
                      <a:noFill/>
                    </a:lnR>
                    <a:lnT>
                      <a:noFill/>
                    </a:lnT>
                    <a:lnB>
                      <a:noFill/>
                    </a:lnB>
                  </a:tcPr>
                </a:tc>
              </a:tr>
            </a:tbl>
          </a:graphicData>
        </a:graphic>
      </p:graphicFrame>
      <p:sp>
        <p:nvSpPr>
          <p:cNvPr id="3" name="Szövegdoboz 2"/>
          <p:cNvSpPr txBox="1"/>
          <p:nvPr/>
        </p:nvSpPr>
        <p:spPr>
          <a:xfrm>
            <a:off x="2987824" y="6052195"/>
            <a:ext cx="2457276" cy="369332"/>
          </a:xfrm>
          <a:prstGeom prst="rect">
            <a:avLst/>
          </a:prstGeom>
          <a:noFill/>
        </p:spPr>
        <p:txBody>
          <a:bodyPr wrap="none" rtlCol="0">
            <a:spAutoFit/>
          </a:bodyPr>
          <a:lstStyle/>
          <a:p>
            <a:r>
              <a:rPr lang="hu-HU" dirty="0" err="1" smtClean="0"/>
              <a:t>data</a:t>
            </a:r>
            <a:r>
              <a:rPr lang="hu-HU" dirty="0" smtClean="0"/>
              <a:t> </a:t>
            </a:r>
            <a:r>
              <a:rPr lang="hu-HU" dirty="0" err="1" smtClean="0"/>
              <a:t>measurement</a:t>
            </a:r>
            <a:r>
              <a:rPr lang="hu-HU" dirty="0" smtClean="0"/>
              <a:t> </a:t>
            </a:r>
            <a:r>
              <a:rPr lang="hu-HU" dirty="0" err="1" smtClean="0"/>
              <a:t>in</a:t>
            </a:r>
            <a:r>
              <a:rPr lang="hu-HU" dirty="0" smtClean="0"/>
              <a:t> kg</a:t>
            </a:r>
            <a:endParaRPr lang="hu-HU" dirty="0"/>
          </a:p>
        </p:txBody>
      </p:sp>
      <p:sp>
        <p:nvSpPr>
          <p:cNvPr id="4" name="Téglalap 3"/>
          <p:cNvSpPr/>
          <p:nvPr/>
        </p:nvSpPr>
        <p:spPr>
          <a:xfrm>
            <a:off x="607946" y="6396335"/>
            <a:ext cx="8928992" cy="369332"/>
          </a:xfrm>
          <a:prstGeom prst="rect">
            <a:avLst/>
          </a:prstGeom>
        </p:spPr>
        <p:txBody>
          <a:bodyPr wrap="square">
            <a:spAutoFit/>
          </a:bodyPr>
          <a:lstStyle/>
          <a:p>
            <a:r>
              <a:rPr lang="hu-HU" dirty="0"/>
              <a:t>http://www.topendsports.com/testing/products/grip-dynamometer/norms.htm</a:t>
            </a:r>
          </a:p>
        </p:txBody>
      </p:sp>
    </p:spTree>
    <p:extLst>
      <p:ext uri="{BB962C8B-B14F-4D97-AF65-F5344CB8AC3E}">
        <p14:creationId xmlns:p14="http://schemas.microsoft.com/office/powerpoint/2010/main" val="2814255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9.avi">
            <a:hlinkClick r:id="" action="ppaction://media"/>
          </p:cNvPr>
          <p:cNvPicPr>
            <a:picLocks noRot="1" noChangeAspect="1"/>
          </p:cNvPicPr>
          <p:nvPr>
            <a:videoFile r:link="rId1"/>
          </p:nvPr>
        </p:nvPicPr>
        <p:blipFill>
          <a:blip r:embed="rId3" cstate="print"/>
          <a:stretch>
            <a:fillRect/>
          </a:stretch>
        </p:blipFill>
        <p:spPr>
          <a:xfrm>
            <a:off x="1143000" y="1052736"/>
            <a:ext cx="6858000" cy="5486400"/>
          </a:xfrm>
          <a:prstGeom prst="rect">
            <a:avLst/>
          </a:prstGeom>
        </p:spPr>
      </p:pic>
      <p:sp>
        <p:nvSpPr>
          <p:cNvPr id="3" name="Szövegdoboz 2"/>
          <p:cNvSpPr txBox="1"/>
          <p:nvPr/>
        </p:nvSpPr>
        <p:spPr>
          <a:xfrm>
            <a:off x="1301681" y="99801"/>
            <a:ext cx="6540637" cy="954107"/>
          </a:xfrm>
          <a:prstGeom prst="rect">
            <a:avLst/>
          </a:prstGeom>
          <a:noFill/>
        </p:spPr>
        <p:txBody>
          <a:bodyPr wrap="none" rtlCol="0">
            <a:spAutoFit/>
          </a:bodyPr>
          <a:lstStyle/>
          <a:p>
            <a:r>
              <a:rPr lang="hu-HU" sz="2800" dirty="0" smtClean="0"/>
              <a:t>Több izomcsoport erőkifejtésének vizsgálata</a:t>
            </a:r>
          </a:p>
          <a:p>
            <a:r>
              <a:rPr lang="hu-HU" sz="2800" dirty="0" smtClean="0"/>
              <a:t> guggoló helyzetből erőplató alkalmazásával</a:t>
            </a:r>
            <a:endParaRPr lang="hu-HU" sz="2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WordArt 2"/>
          <p:cNvSpPr>
            <a:spLocks noChangeArrowheads="1" noChangeShapeType="1" noTextEdit="1"/>
          </p:cNvSpPr>
          <p:nvPr/>
        </p:nvSpPr>
        <p:spPr bwMode="auto">
          <a:xfrm>
            <a:off x="857250" y="260350"/>
            <a:ext cx="3209925" cy="506413"/>
          </a:xfrm>
          <a:prstGeom prst="rect">
            <a:avLst/>
          </a:prstGeom>
        </p:spPr>
        <p:txBody>
          <a:bodyPr wrap="none" fromWordArt="1">
            <a:prstTxWarp prst="textPlain">
              <a:avLst>
                <a:gd name="adj" fmla="val 50000"/>
              </a:avLst>
            </a:prstTxWarp>
          </a:bodyPr>
          <a:lstStyle/>
          <a:p>
            <a:pPr algn="ctr"/>
            <a:r>
              <a:rPr lang="en-US" sz="3600" kern="10" spc="72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Testhelyzet</a:t>
            </a:r>
          </a:p>
        </p:txBody>
      </p:sp>
      <p:graphicFrame>
        <p:nvGraphicFramePr>
          <p:cNvPr id="48131" name="Object 3"/>
          <p:cNvGraphicFramePr>
            <a:graphicFrameLocks noChangeAspect="1"/>
          </p:cNvGraphicFramePr>
          <p:nvPr/>
        </p:nvGraphicFramePr>
        <p:xfrm>
          <a:off x="1284288" y="3184525"/>
          <a:ext cx="4800600" cy="3124200"/>
        </p:xfrm>
        <a:graphic>
          <a:graphicData uri="http://schemas.openxmlformats.org/presentationml/2006/ole">
            <mc:AlternateContent xmlns:mc="http://schemas.openxmlformats.org/markup-compatibility/2006">
              <mc:Choice xmlns:v="urn:schemas-microsoft-com:vml" Requires="v">
                <p:oleObj spid="_x0000_s6179" name="Chart" r:id="rId3" imgW="6096075" imgH="4067089" progId="MSGraph.Chart.8">
                  <p:embed followColorScheme="full"/>
                </p:oleObj>
              </mc:Choice>
              <mc:Fallback>
                <p:oleObj name="Chart" r:id="rId3" imgW="6096075" imgH="4067089"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288" y="3184525"/>
                        <a:ext cx="4800600" cy="312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0" name="Picture 4" descr="IM000631"/>
          <p:cNvPicPr>
            <a:picLocks noChangeAspect="1" noChangeArrowheads="1"/>
          </p:cNvPicPr>
          <p:nvPr/>
        </p:nvPicPr>
        <p:blipFill>
          <a:blip r:embed="rId5" cstate="print"/>
          <a:srcRect/>
          <a:stretch>
            <a:fillRect/>
          </a:stretch>
        </p:blipFill>
        <p:spPr bwMode="auto">
          <a:xfrm>
            <a:off x="4643438" y="1700213"/>
            <a:ext cx="965200" cy="1441450"/>
          </a:xfrm>
          <a:prstGeom prst="rect">
            <a:avLst/>
          </a:prstGeom>
          <a:noFill/>
          <a:ln w="9525">
            <a:noFill/>
            <a:miter lim="800000"/>
            <a:headEnd/>
            <a:tailEnd/>
          </a:ln>
        </p:spPr>
      </p:pic>
      <p:pic>
        <p:nvPicPr>
          <p:cNvPr id="4101" name="Picture 5" descr="IM000632"/>
          <p:cNvPicPr>
            <a:picLocks noChangeAspect="1" noChangeArrowheads="1"/>
          </p:cNvPicPr>
          <p:nvPr/>
        </p:nvPicPr>
        <p:blipFill>
          <a:blip r:embed="rId6" cstate="print"/>
          <a:srcRect/>
          <a:stretch>
            <a:fillRect/>
          </a:stretch>
        </p:blipFill>
        <p:spPr bwMode="auto">
          <a:xfrm>
            <a:off x="3419475" y="1700213"/>
            <a:ext cx="965200" cy="1441450"/>
          </a:xfrm>
          <a:prstGeom prst="rect">
            <a:avLst/>
          </a:prstGeom>
          <a:noFill/>
          <a:ln w="9525">
            <a:noFill/>
            <a:miter lim="800000"/>
            <a:headEnd/>
            <a:tailEnd/>
          </a:ln>
        </p:spPr>
      </p:pic>
      <p:pic>
        <p:nvPicPr>
          <p:cNvPr id="4102" name="Picture 6" descr="IM000633"/>
          <p:cNvPicPr>
            <a:picLocks noChangeAspect="1" noChangeArrowheads="1"/>
          </p:cNvPicPr>
          <p:nvPr/>
        </p:nvPicPr>
        <p:blipFill>
          <a:blip r:embed="rId7" cstate="print"/>
          <a:srcRect/>
          <a:stretch>
            <a:fillRect/>
          </a:stretch>
        </p:blipFill>
        <p:spPr bwMode="auto">
          <a:xfrm>
            <a:off x="2095500" y="1687513"/>
            <a:ext cx="963613" cy="1439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499"/>
                                          </p:stCondLst>
                                        </p:cTn>
                                        <p:tgtEl>
                                          <p:spTgt spid="48131"/>
                                        </p:tgtEl>
                                        <p:attrNameLst>
                                          <p:attrName>style.visibility</p:attrName>
                                        </p:attrNameLst>
                                      </p:cBhvr>
                                      <p:to>
                                        <p:strVal val="visible"/>
                                      </p:to>
                                    </p:set>
                                  </p:childTnLst>
                                </p:cTn>
                              </p:par>
                            </p:childTnLst>
                          </p:cTn>
                        </p:par>
                        <p:par>
                          <p:cTn id="7" fill="hold">
                            <p:stCondLst>
                              <p:cond delay="3500"/>
                            </p:stCondLst>
                            <p:childTnLst>
                              <p:par>
                                <p:cTn id="8" presetID="1" presetClass="entr" presetSubtype="0" fill="hold" grpId="0" nodeType="afterEffect">
                                  <p:stCondLst>
                                    <p:cond delay="3000"/>
                                  </p:stCondLst>
                                  <p:childTnLst>
                                    <p:set>
                                      <p:cBhvr>
                                        <p:cTn id="9" dur="1" fill="hold">
                                          <p:stCondLst>
                                            <p:cond delay="499"/>
                                          </p:stCondLst>
                                        </p:cTn>
                                        <p:tgtEl>
                                          <p:spTgt spid="48131"/>
                                        </p:tgtEl>
                                        <p:attrNameLst>
                                          <p:attrName>style.visibility</p:attrName>
                                        </p:attrNameLst>
                                      </p:cBhvr>
                                      <p:to>
                                        <p:strVal val="visible"/>
                                      </p:to>
                                    </p:set>
                                  </p:childTnLst>
                                </p:cTn>
                              </p:par>
                            </p:childTnLst>
                          </p:cTn>
                        </p:par>
                        <p:par>
                          <p:cTn id="10" fill="hold">
                            <p:stCondLst>
                              <p:cond delay="7000"/>
                            </p:stCondLst>
                            <p:childTnLst>
                              <p:par>
                                <p:cTn id="11" presetID="1" presetClass="entr" presetSubtype="0" fill="hold" grpId="0" nodeType="afterEffect">
                                  <p:stCondLst>
                                    <p:cond delay="3000"/>
                                  </p:stCondLst>
                                  <p:childTnLst>
                                    <p:set>
                                      <p:cBhvr>
                                        <p:cTn id="12" dur="1" fill="hold">
                                          <p:stCondLst>
                                            <p:cond delay="499"/>
                                          </p:stCondLst>
                                        </p:cTn>
                                        <p:tgtEl>
                                          <p:spTgt spid="48131"/>
                                        </p:tgtEl>
                                        <p:attrNameLst>
                                          <p:attrName>style.visibility</p:attrName>
                                        </p:attrNameLst>
                                      </p:cBhvr>
                                      <p:to>
                                        <p:strVal val="visible"/>
                                      </p:to>
                                    </p:set>
                                  </p:childTnLst>
                                </p:cTn>
                              </p:par>
                            </p:childTnLst>
                          </p:cTn>
                        </p:par>
                        <p:par>
                          <p:cTn id="13" fill="hold">
                            <p:stCondLst>
                              <p:cond delay="10500"/>
                            </p:stCondLst>
                            <p:childTnLst>
                              <p:par>
                                <p:cTn id="14" presetID="1" presetClass="entr" presetSubtype="0" fill="hold" grpId="0" nodeType="afterEffect">
                                  <p:stCondLst>
                                    <p:cond delay="3000"/>
                                  </p:stCondLst>
                                  <p:childTnLst>
                                    <p:set>
                                      <p:cBhvr>
                                        <p:cTn id="15" dur="1" fill="hold">
                                          <p:stCondLst>
                                            <p:cond delay="499"/>
                                          </p:stCondLst>
                                        </p:cTn>
                                        <p:tgtEl>
                                          <p:spTgt spid="4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131" grpId="0" bld="categoryEl" 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39552" y="1700808"/>
            <a:ext cx="8229600" cy="1143000"/>
          </a:xfrm>
          <a:solidFill>
            <a:srgbClr val="FFC000"/>
          </a:solidFill>
        </p:spPr>
        <p:txBody>
          <a:bodyPr/>
          <a:lstStyle/>
          <a:p>
            <a:r>
              <a:rPr lang="hu-HU" dirty="0" smtClean="0"/>
              <a:t>Az erő</a:t>
            </a:r>
            <a:endParaRPr lang="en-US" dirty="0"/>
          </a:p>
        </p:txBody>
      </p:sp>
    </p:spTree>
    <p:extLst>
      <p:ext uri="{BB962C8B-B14F-4D97-AF65-F5344CB8AC3E}">
        <p14:creationId xmlns:p14="http://schemas.microsoft.com/office/powerpoint/2010/main" val="1278201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54168" y="3068960"/>
            <a:ext cx="4572000" cy="1384995"/>
          </a:xfrm>
          <a:prstGeom prst="rect">
            <a:avLst/>
          </a:prstGeom>
        </p:spPr>
        <p:txBody>
          <a:bodyPr>
            <a:spAutoFit/>
          </a:bodyPr>
          <a:lstStyle/>
          <a:p>
            <a:pPr algn="ctr"/>
            <a:r>
              <a:rPr lang="hu-HU" sz="2800" b="1" dirty="0" smtClean="0">
                <a:solidFill>
                  <a:srgbClr val="C00000"/>
                </a:solidFill>
              </a:rPr>
              <a:t>A maximális erő mérése dinamikus körülmények között</a:t>
            </a:r>
            <a:endParaRPr lang="hu-HU" sz="2800" b="1" dirty="0">
              <a:solidFill>
                <a:srgbClr val="C00000"/>
              </a:solidFill>
            </a:endParaRPr>
          </a:p>
        </p:txBody>
      </p:sp>
      <p:sp>
        <p:nvSpPr>
          <p:cNvPr id="3" name="Szövegdoboz 2"/>
          <p:cNvSpPr txBox="1"/>
          <p:nvPr/>
        </p:nvSpPr>
        <p:spPr>
          <a:xfrm>
            <a:off x="1907704" y="1268760"/>
            <a:ext cx="5040560" cy="1077218"/>
          </a:xfrm>
          <a:prstGeom prst="rect">
            <a:avLst/>
          </a:prstGeom>
          <a:solidFill>
            <a:srgbClr val="FFC000"/>
          </a:solidFill>
        </p:spPr>
        <p:txBody>
          <a:bodyPr wrap="square" rtlCol="0">
            <a:spAutoFit/>
          </a:bodyPr>
          <a:lstStyle/>
          <a:p>
            <a:pPr algn="ctr"/>
            <a:r>
              <a:rPr lang="hu-HU" sz="3200" b="1" dirty="0" smtClean="0"/>
              <a:t>Egy ismétléses maximum (1RM)</a:t>
            </a:r>
            <a:endParaRPr lang="en-US" sz="32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71600" y="260648"/>
            <a:ext cx="7488832" cy="584775"/>
          </a:xfrm>
          <a:prstGeom prst="rect">
            <a:avLst/>
          </a:prstGeom>
          <a:noFill/>
          <a:ln>
            <a:solidFill>
              <a:schemeClr val="bg1"/>
            </a:solid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hu-HU" sz="3200" b="1" dirty="0" smtClean="0">
                <a:solidFill>
                  <a:schemeClr val="tx1"/>
                </a:solidFill>
                <a:latin typeface="Times New Roman" pitchFamily="18" charset="0"/>
                <a:cs typeface="Times New Roman" pitchFamily="18" charset="0"/>
              </a:rPr>
              <a:t>MAXIMÁLIS INTENZITÁS</a:t>
            </a:r>
            <a:endParaRPr lang="en-US" sz="3200" b="1" dirty="0">
              <a:solidFill>
                <a:schemeClr val="tx1"/>
              </a:solidFill>
              <a:latin typeface="Times New Roman" pitchFamily="18" charset="0"/>
              <a:cs typeface="Times New Roman" pitchFamily="18" charset="0"/>
            </a:endParaRPr>
          </a:p>
        </p:txBody>
      </p:sp>
      <p:sp>
        <p:nvSpPr>
          <p:cNvPr id="3" name="Szövegdoboz 2"/>
          <p:cNvSpPr txBox="1"/>
          <p:nvPr/>
        </p:nvSpPr>
        <p:spPr>
          <a:xfrm>
            <a:off x="1331640" y="1004535"/>
            <a:ext cx="6336704" cy="1200329"/>
          </a:xfrm>
          <a:prstGeom prst="rect">
            <a:avLst/>
          </a:prstGeom>
          <a:noFill/>
        </p:spPr>
        <p:txBody>
          <a:bodyPr wrap="square" rtlCol="0">
            <a:spAutoFit/>
          </a:bodyPr>
          <a:lstStyle/>
          <a:p>
            <a:pPr algn="ctr"/>
            <a:r>
              <a:rPr lang="hu-HU" sz="2400" b="1" dirty="0" smtClean="0">
                <a:latin typeface="Times New Roman" pitchFamily="18" charset="0"/>
                <a:cs typeface="Times New Roman" pitchFamily="18" charset="0"/>
              </a:rPr>
              <a:t> Az súly, amelyet csak egyszer mozgatni a sportoló bizonyos úton. Ehhez, a súlyt maximális sebességgel kell mozgatni.  </a:t>
            </a:r>
          </a:p>
        </p:txBody>
      </p:sp>
      <p:pic>
        <p:nvPicPr>
          <p:cNvPr id="4" name="Chelsea Kyle max snatch - YouTube.mp4">
            <a:hlinkClick r:id="" action="ppaction://media"/>
          </p:cNvPr>
          <p:cNvPicPr>
            <a:picLocks noRot="1" noChangeAspect="1"/>
          </p:cNvPicPr>
          <p:nvPr>
            <a:videoFile r:link="rId1"/>
          </p:nvPr>
        </p:nvPicPr>
        <p:blipFill>
          <a:blip r:embed="rId3"/>
          <a:stretch>
            <a:fillRect/>
          </a:stretch>
        </p:blipFill>
        <p:spPr>
          <a:xfrm>
            <a:off x="3120008" y="4365104"/>
            <a:ext cx="3192016" cy="2394012"/>
          </a:xfrm>
          <a:prstGeom prst="rect">
            <a:avLst/>
          </a:prstGeom>
        </p:spPr>
      </p:pic>
      <p:sp>
        <p:nvSpPr>
          <p:cNvPr id="5" name="Szövegdoboz 4"/>
          <p:cNvSpPr txBox="1"/>
          <p:nvPr/>
        </p:nvSpPr>
        <p:spPr>
          <a:xfrm>
            <a:off x="683568" y="2405206"/>
            <a:ext cx="7632848" cy="181588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sz="2800" b="1" dirty="0" smtClean="0">
                <a:latin typeface="Times New Roman" pitchFamily="18" charset="0"/>
                <a:cs typeface="Times New Roman" pitchFamily="18" charset="0"/>
              </a:rPr>
              <a:t>Ezt egy ismétléses maximumnak nevezik (angolul 1 </a:t>
            </a:r>
            <a:r>
              <a:rPr lang="hu-HU" sz="2800" b="1" dirty="0" err="1" smtClean="0">
                <a:latin typeface="Times New Roman" pitchFamily="18" charset="0"/>
                <a:cs typeface="Times New Roman" pitchFamily="18" charset="0"/>
              </a:rPr>
              <a:t>repetition</a:t>
            </a:r>
            <a:r>
              <a:rPr lang="hu-HU" sz="2800" b="1" dirty="0" smtClean="0">
                <a:latin typeface="Times New Roman" pitchFamily="18" charset="0"/>
                <a:cs typeface="Times New Roman" pitchFamily="18" charset="0"/>
              </a:rPr>
              <a:t> maximum, 1RM). A súlyemelésben jól használható az intenzitás meghatározására. </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6210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1" fill="hold"/>
                                        <p:tgtEl>
                                          <p:spTgt spid="4"/>
                                        </p:tgtEl>
                                      </p:cBhvr>
                                    </p:cmd>
                                  </p:childTnLst>
                                </p:cTn>
                              </p:par>
                              <p:par>
                                <p:cTn id="16" presetID="38" presetClass="entr" presetSubtype="0" accel="50000" fill="hold" grpId="0" nodeType="with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set>
                                      <p:cBhvr>
                                        <p:cTn id="18" dur="455" fill="hold">
                                          <p:stCondLst>
                                            <p:cond delay="0"/>
                                          </p:stCondLst>
                                        </p:cTn>
                                        <p:tgtEl>
                                          <p:spTgt spid="5"/>
                                        </p:tgtEl>
                                        <p:attrNameLst>
                                          <p:attrName>style.rotation</p:attrName>
                                        </p:attrNameLst>
                                      </p:cBhvr>
                                      <p:to>
                                        <p:strVal val="-45.0"/>
                                      </p:to>
                                    </p:set>
                                    <p:anim calcmode="lin" valueType="num">
                                      <p:cBhvr>
                                        <p:cTn id="1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987824" y="493356"/>
            <a:ext cx="2859181" cy="523220"/>
          </a:xfrm>
          <a:prstGeom prst="rect">
            <a:avLst/>
          </a:prstGeom>
          <a:solidFill>
            <a:srgbClr val="FFC000"/>
          </a:solidFill>
        </p:spPr>
        <p:txBody>
          <a:bodyPr wrap="none" rtlCol="0">
            <a:spAutoFit/>
          </a:bodyPr>
          <a:lstStyle/>
          <a:p>
            <a:r>
              <a:rPr lang="hu-HU" sz="2800" dirty="0" smtClean="0"/>
              <a:t>1RM </a:t>
            </a:r>
            <a:r>
              <a:rPr lang="hu-HU" sz="2800" dirty="0" err="1" smtClean="0"/>
              <a:t>fekvenyomás</a:t>
            </a:r>
            <a:endParaRPr lang="hu-HU" sz="2800" dirty="0"/>
          </a:p>
        </p:txBody>
      </p:sp>
      <p:pic>
        <p:nvPicPr>
          <p:cNvPr id="35842" name="Picture 2" descr="Bench Press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50594"/>
            <a:ext cx="2895600" cy="23336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áblázat 2"/>
          <p:cNvGraphicFramePr>
            <a:graphicFrameLocks noGrp="1"/>
          </p:cNvGraphicFramePr>
          <p:nvPr>
            <p:extLst>
              <p:ext uri="{D42A27DB-BD31-4B8C-83A1-F6EECF244321}">
                <p14:modId xmlns:p14="http://schemas.microsoft.com/office/powerpoint/2010/main" val="3893047726"/>
              </p:ext>
            </p:extLst>
          </p:nvPr>
        </p:nvGraphicFramePr>
        <p:xfrm>
          <a:off x="539553" y="1600200"/>
          <a:ext cx="4926690" cy="4525964"/>
        </p:xfrm>
        <a:graphic>
          <a:graphicData uri="http://schemas.openxmlformats.org/drawingml/2006/table">
            <a:tbl>
              <a:tblPr/>
              <a:tblGrid>
                <a:gridCol w="1992413"/>
                <a:gridCol w="2934277"/>
              </a:tblGrid>
              <a:tr h="948992">
                <a:tc gridSpan="2">
                  <a:txBody>
                    <a:bodyPr/>
                    <a:lstStyle/>
                    <a:p>
                      <a:pPr algn="ctr"/>
                      <a:r>
                        <a:rPr lang="en-US" sz="1400" b="1"/>
                        <a:t>1 Rep Max Bench Press Table for adults </a:t>
                      </a:r>
                      <a:r>
                        <a:rPr lang="en-US" sz="1400"/>
                        <a:t/>
                      </a:r>
                      <a:br>
                        <a:rPr lang="en-US" sz="1400"/>
                      </a:br>
                      <a:r>
                        <a:rPr lang="en-US" sz="1400"/>
                        <a:t>(weight lifted per bodyweight) </a:t>
                      </a:r>
                    </a:p>
                  </a:txBody>
                  <a:tcPr marL="72999" marR="72999" marT="36500" marB="36500" anchor="ctr">
                    <a:lnL>
                      <a:noFill/>
                    </a:lnL>
                    <a:lnR>
                      <a:noFill/>
                    </a:lnR>
                    <a:lnT>
                      <a:noFill/>
                    </a:lnT>
                    <a:lnB>
                      <a:noFill/>
                    </a:lnB>
                  </a:tcPr>
                </a:tc>
                <a:tc hMerge="1">
                  <a:txBody>
                    <a:bodyPr/>
                    <a:lstStyle/>
                    <a:p>
                      <a:endParaRPr lang="hu-HU"/>
                    </a:p>
                  </a:txBody>
                  <a:tcPr/>
                </a:tc>
              </a:tr>
              <a:tr h="729994">
                <a:tc>
                  <a:txBody>
                    <a:bodyPr/>
                    <a:lstStyle/>
                    <a:p>
                      <a:pPr algn="ctr"/>
                      <a:r>
                        <a:rPr lang="hu-HU" sz="1400"/>
                        <a:t>Rating</a:t>
                      </a:r>
                    </a:p>
                  </a:txBody>
                  <a:tcPr marL="72999" marR="72999" marT="36500" marB="36500">
                    <a:lnL>
                      <a:noFill/>
                    </a:lnL>
                    <a:lnR>
                      <a:noFill/>
                    </a:lnR>
                    <a:lnT>
                      <a:noFill/>
                    </a:lnT>
                    <a:lnB>
                      <a:noFill/>
                    </a:lnB>
                  </a:tcPr>
                </a:tc>
                <a:tc>
                  <a:txBody>
                    <a:bodyPr/>
                    <a:lstStyle/>
                    <a:p>
                      <a:pPr algn="ctr"/>
                      <a:r>
                        <a:rPr lang="hu-HU" sz="1400"/>
                        <a:t>Score </a:t>
                      </a:r>
                      <a:br>
                        <a:rPr lang="hu-HU" sz="1400"/>
                      </a:br>
                      <a:r>
                        <a:rPr lang="hu-HU" sz="1400"/>
                        <a:t>(per body weight) </a:t>
                      </a:r>
                    </a:p>
                  </a:txBody>
                  <a:tcPr marL="72999" marR="72999" marT="36500" marB="36500">
                    <a:lnL>
                      <a:noFill/>
                    </a:lnL>
                    <a:lnR>
                      <a:noFill/>
                    </a:lnR>
                    <a:lnT>
                      <a:noFill/>
                    </a:lnT>
                    <a:lnB>
                      <a:noFill/>
                    </a:lnB>
                  </a:tcPr>
                </a:tc>
              </a:tr>
              <a:tr h="510996">
                <a:tc>
                  <a:txBody>
                    <a:bodyPr/>
                    <a:lstStyle/>
                    <a:p>
                      <a:pPr algn="ctr"/>
                      <a:r>
                        <a:rPr lang="hu-HU" sz="1400"/>
                        <a:t>Excellent</a:t>
                      </a:r>
                    </a:p>
                  </a:txBody>
                  <a:tcPr marL="72999" marR="72999" marT="36500" marB="36500" anchor="ctr">
                    <a:lnL>
                      <a:noFill/>
                    </a:lnL>
                    <a:lnR>
                      <a:noFill/>
                    </a:lnR>
                    <a:lnT>
                      <a:noFill/>
                    </a:lnT>
                    <a:lnB>
                      <a:noFill/>
                    </a:lnB>
                  </a:tcPr>
                </a:tc>
                <a:tc>
                  <a:txBody>
                    <a:bodyPr/>
                    <a:lstStyle/>
                    <a:p>
                      <a:pPr algn="ctr"/>
                      <a:r>
                        <a:rPr lang="hu-HU" sz="1400"/>
                        <a:t>&gt; 1.60 </a:t>
                      </a:r>
                    </a:p>
                  </a:txBody>
                  <a:tcPr marL="72999" marR="72999" marT="36500" marB="36500" anchor="ctr">
                    <a:lnL>
                      <a:noFill/>
                    </a:lnL>
                    <a:lnR>
                      <a:noFill/>
                    </a:lnR>
                    <a:lnT>
                      <a:noFill/>
                    </a:lnT>
                    <a:lnB>
                      <a:noFill/>
                    </a:lnB>
                  </a:tcPr>
                </a:tc>
              </a:tr>
              <a:tr h="291998">
                <a:tc>
                  <a:txBody>
                    <a:bodyPr/>
                    <a:lstStyle/>
                    <a:p>
                      <a:pPr algn="ctr"/>
                      <a:r>
                        <a:rPr lang="hu-HU" sz="1400"/>
                        <a:t>Good</a:t>
                      </a:r>
                    </a:p>
                  </a:txBody>
                  <a:tcPr marL="72999" marR="72999" marT="36500" marB="36500" anchor="ctr">
                    <a:lnL>
                      <a:noFill/>
                    </a:lnL>
                    <a:lnR>
                      <a:noFill/>
                    </a:lnR>
                    <a:lnT>
                      <a:noFill/>
                    </a:lnT>
                    <a:lnB>
                      <a:noFill/>
                    </a:lnB>
                  </a:tcPr>
                </a:tc>
                <a:tc>
                  <a:txBody>
                    <a:bodyPr/>
                    <a:lstStyle/>
                    <a:p>
                      <a:pPr algn="ctr"/>
                      <a:r>
                        <a:rPr lang="hu-HU" sz="1400"/>
                        <a:t>1.30 - 1.60 </a:t>
                      </a:r>
                    </a:p>
                  </a:txBody>
                  <a:tcPr marL="72999" marR="72999" marT="36500" marB="36500" anchor="ctr">
                    <a:lnL>
                      <a:noFill/>
                    </a:lnL>
                    <a:lnR>
                      <a:noFill/>
                    </a:lnR>
                    <a:lnT>
                      <a:noFill/>
                    </a:lnT>
                    <a:lnB>
                      <a:noFill/>
                    </a:lnB>
                  </a:tcPr>
                </a:tc>
              </a:tr>
              <a:tr h="510996">
                <a:tc>
                  <a:txBody>
                    <a:bodyPr/>
                    <a:lstStyle/>
                    <a:p>
                      <a:pPr algn="ctr"/>
                      <a:r>
                        <a:rPr lang="hu-HU" sz="1400"/>
                        <a:t>Average</a:t>
                      </a:r>
                    </a:p>
                  </a:txBody>
                  <a:tcPr marL="72999" marR="72999" marT="36500" marB="36500" anchor="ctr">
                    <a:lnL>
                      <a:noFill/>
                    </a:lnL>
                    <a:lnR>
                      <a:noFill/>
                    </a:lnR>
                    <a:lnT>
                      <a:noFill/>
                    </a:lnT>
                    <a:lnB>
                      <a:noFill/>
                    </a:lnB>
                  </a:tcPr>
                </a:tc>
                <a:tc>
                  <a:txBody>
                    <a:bodyPr/>
                    <a:lstStyle/>
                    <a:p>
                      <a:pPr algn="ctr"/>
                      <a:r>
                        <a:rPr lang="hu-HU" sz="1400"/>
                        <a:t>1.15 - 1.29 </a:t>
                      </a:r>
                    </a:p>
                  </a:txBody>
                  <a:tcPr marL="72999" marR="72999" marT="36500" marB="36500" anchor="ctr">
                    <a:lnL>
                      <a:noFill/>
                    </a:lnL>
                    <a:lnR>
                      <a:noFill/>
                    </a:lnR>
                    <a:lnT>
                      <a:noFill/>
                    </a:lnT>
                    <a:lnB>
                      <a:noFill/>
                    </a:lnB>
                  </a:tcPr>
                </a:tc>
              </a:tr>
              <a:tr h="729994">
                <a:tc>
                  <a:txBody>
                    <a:bodyPr/>
                    <a:lstStyle/>
                    <a:p>
                      <a:pPr algn="ctr"/>
                      <a:r>
                        <a:rPr lang="hu-HU" sz="1400"/>
                        <a:t>Below Average </a:t>
                      </a:r>
                    </a:p>
                  </a:txBody>
                  <a:tcPr marL="72999" marR="72999" marT="36500" marB="36500" anchor="ctr">
                    <a:lnL>
                      <a:noFill/>
                    </a:lnL>
                    <a:lnR>
                      <a:noFill/>
                    </a:lnR>
                    <a:lnT>
                      <a:noFill/>
                    </a:lnT>
                    <a:lnB>
                      <a:noFill/>
                    </a:lnB>
                  </a:tcPr>
                </a:tc>
                <a:tc>
                  <a:txBody>
                    <a:bodyPr/>
                    <a:lstStyle/>
                    <a:p>
                      <a:pPr algn="ctr"/>
                      <a:r>
                        <a:rPr lang="hu-HU" sz="1400"/>
                        <a:t>1.00 - 1.14 </a:t>
                      </a:r>
                    </a:p>
                  </a:txBody>
                  <a:tcPr marL="72999" marR="72999" marT="36500" marB="36500" anchor="ctr">
                    <a:lnL>
                      <a:noFill/>
                    </a:lnL>
                    <a:lnR>
                      <a:noFill/>
                    </a:lnR>
                    <a:lnT>
                      <a:noFill/>
                    </a:lnT>
                    <a:lnB>
                      <a:noFill/>
                    </a:lnB>
                  </a:tcPr>
                </a:tc>
              </a:tr>
              <a:tr h="291998">
                <a:tc>
                  <a:txBody>
                    <a:bodyPr/>
                    <a:lstStyle/>
                    <a:p>
                      <a:pPr algn="ctr"/>
                      <a:r>
                        <a:rPr lang="hu-HU" sz="1400"/>
                        <a:t>Poor</a:t>
                      </a:r>
                    </a:p>
                  </a:txBody>
                  <a:tcPr marL="72999" marR="72999" marT="36500" marB="36500" anchor="ctr">
                    <a:lnL>
                      <a:noFill/>
                    </a:lnL>
                    <a:lnR>
                      <a:noFill/>
                    </a:lnR>
                    <a:lnT>
                      <a:noFill/>
                    </a:lnT>
                    <a:lnB>
                      <a:noFill/>
                    </a:lnB>
                  </a:tcPr>
                </a:tc>
                <a:tc>
                  <a:txBody>
                    <a:bodyPr/>
                    <a:lstStyle/>
                    <a:p>
                      <a:pPr algn="ctr"/>
                      <a:r>
                        <a:rPr lang="hu-HU" sz="1400"/>
                        <a:t>0.91 - 0.99 </a:t>
                      </a:r>
                    </a:p>
                  </a:txBody>
                  <a:tcPr marL="72999" marR="72999" marT="36500" marB="36500" anchor="ctr">
                    <a:lnL>
                      <a:noFill/>
                    </a:lnL>
                    <a:lnR>
                      <a:noFill/>
                    </a:lnR>
                    <a:lnT>
                      <a:noFill/>
                    </a:lnT>
                    <a:lnB>
                      <a:noFill/>
                    </a:lnB>
                  </a:tcPr>
                </a:tc>
              </a:tr>
              <a:tr h="510996">
                <a:tc>
                  <a:txBody>
                    <a:bodyPr/>
                    <a:lstStyle/>
                    <a:p>
                      <a:pPr algn="ctr"/>
                      <a:r>
                        <a:rPr lang="hu-HU" sz="1400"/>
                        <a:t>Very Poor </a:t>
                      </a:r>
                    </a:p>
                  </a:txBody>
                  <a:tcPr marL="72999" marR="72999" marT="36500" marB="36500" anchor="ctr">
                    <a:lnL>
                      <a:noFill/>
                    </a:lnL>
                    <a:lnR>
                      <a:noFill/>
                    </a:lnR>
                    <a:lnT>
                      <a:noFill/>
                    </a:lnT>
                    <a:lnB>
                      <a:noFill/>
                    </a:lnB>
                  </a:tcPr>
                </a:tc>
                <a:tc>
                  <a:txBody>
                    <a:bodyPr/>
                    <a:lstStyle/>
                    <a:p>
                      <a:pPr algn="ctr"/>
                      <a:r>
                        <a:rPr lang="hu-HU" sz="1400" dirty="0"/>
                        <a:t>&lt; 0.90 </a:t>
                      </a:r>
                    </a:p>
                  </a:txBody>
                  <a:tcPr marL="72999" marR="72999" marT="36500" marB="36500" anchor="ctr">
                    <a:lnL>
                      <a:noFill/>
                    </a:lnL>
                    <a:lnR>
                      <a:noFill/>
                    </a:lnR>
                    <a:lnT>
                      <a:noFill/>
                    </a:lnT>
                    <a:lnB>
                      <a:noFill/>
                    </a:lnB>
                  </a:tcPr>
                </a:tc>
              </a:tr>
            </a:tbl>
          </a:graphicData>
        </a:graphic>
      </p:graphicFrame>
      <p:sp>
        <p:nvSpPr>
          <p:cNvPr id="4" name="Szövegdoboz 3"/>
          <p:cNvSpPr txBox="1"/>
          <p:nvPr/>
        </p:nvSpPr>
        <p:spPr>
          <a:xfrm>
            <a:off x="5497982" y="4494916"/>
            <a:ext cx="2663293" cy="461665"/>
          </a:xfrm>
          <a:prstGeom prst="rect">
            <a:avLst/>
          </a:prstGeom>
          <a:noFill/>
        </p:spPr>
        <p:txBody>
          <a:bodyPr wrap="none" rtlCol="0">
            <a:spAutoFit/>
          </a:bodyPr>
          <a:lstStyle/>
          <a:p>
            <a:r>
              <a:rPr lang="hu-HU" sz="2400" dirty="0" smtClean="0"/>
              <a:t>Technika - gyakorlás</a:t>
            </a:r>
            <a:endParaRPr lang="hu-HU" sz="2400" dirty="0"/>
          </a:p>
        </p:txBody>
      </p:sp>
      <p:sp>
        <p:nvSpPr>
          <p:cNvPr id="5" name="Szövegdoboz 4"/>
          <p:cNvSpPr txBox="1"/>
          <p:nvPr/>
        </p:nvSpPr>
        <p:spPr>
          <a:xfrm>
            <a:off x="5497982" y="4868832"/>
            <a:ext cx="1717008" cy="461665"/>
          </a:xfrm>
          <a:prstGeom prst="rect">
            <a:avLst/>
          </a:prstGeom>
          <a:noFill/>
        </p:spPr>
        <p:txBody>
          <a:bodyPr wrap="none" rtlCol="0">
            <a:spAutoFit/>
          </a:bodyPr>
          <a:lstStyle/>
          <a:p>
            <a:r>
              <a:rPr lang="hu-HU" sz="2400" dirty="0" smtClean="0"/>
              <a:t>Bemelegítés</a:t>
            </a:r>
            <a:endParaRPr lang="hu-HU" sz="2400" dirty="0"/>
          </a:p>
        </p:txBody>
      </p:sp>
      <p:sp>
        <p:nvSpPr>
          <p:cNvPr id="6" name="Szövegdoboz 5"/>
          <p:cNvSpPr txBox="1"/>
          <p:nvPr/>
        </p:nvSpPr>
        <p:spPr>
          <a:xfrm flipH="1">
            <a:off x="5497982" y="5238164"/>
            <a:ext cx="4439916" cy="461665"/>
          </a:xfrm>
          <a:prstGeom prst="rect">
            <a:avLst/>
          </a:prstGeom>
          <a:noFill/>
        </p:spPr>
        <p:txBody>
          <a:bodyPr wrap="square" rtlCol="0">
            <a:spAutoFit/>
          </a:bodyPr>
          <a:lstStyle/>
          <a:p>
            <a:r>
              <a:rPr lang="hu-HU" sz="2400" dirty="0" smtClean="0"/>
              <a:t>3-5 perc pihenő</a:t>
            </a:r>
            <a:endParaRPr lang="hu-HU" sz="2400" dirty="0"/>
          </a:p>
        </p:txBody>
      </p:sp>
      <p:sp>
        <p:nvSpPr>
          <p:cNvPr id="7" name="Szövegdoboz 6"/>
          <p:cNvSpPr txBox="1"/>
          <p:nvPr/>
        </p:nvSpPr>
        <p:spPr>
          <a:xfrm>
            <a:off x="5508104" y="4086036"/>
            <a:ext cx="1125116" cy="461665"/>
          </a:xfrm>
          <a:prstGeom prst="rect">
            <a:avLst/>
          </a:prstGeom>
          <a:noFill/>
        </p:spPr>
        <p:txBody>
          <a:bodyPr wrap="none" rtlCol="0">
            <a:spAutoFit/>
          </a:bodyPr>
          <a:lstStyle/>
          <a:p>
            <a:r>
              <a:rPr lang="hu-HU" sz="2400" dirty="0" smtClean="0"/>
              <a:t>Fontos!</a:t>
            </a:r>
            <a:endParaRPr lang="hu-HU" sz="2400" dirty="0"/>
          </a:p>
        </p:txBody>
      </p:sp>
    </p:spTree>
    <p:extLst>
      <p:ext uri="{BB962C8B-B14F-4D97-AF65-F5344CB8AC3E}">
        <p14:creationId xmlns:p14="http://schemas.microsoft.com/office/powerpoint/2010/main" val="1975759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nvGraphicFramePr>
        <p:xfrm>
          <a:off x="1043607" y="1397001"/>
          <a:ext cx="6410664" cy="4608748"/>
        </p:xfrm>
        <a:graphic>
          <a:graphicData uri="http://schemas.openxmlformats.org/drawingml/2006/table">
            <a:tbl>
              <a:tblPr/>
              <a:tblGrid>
                <a:gridCol w="1068444"/>
                <a:gridCol w="1068444"/>
                <a:gridCol w="1068444"/>
                <a:gridCol w="1068444"/>
                <a:gridCol w="1068444"/>
                <a:gridCol w="1068444"/>
              </a:tblGrid>
              <a:tr h="345872">
                <a:tc>
                  <a:txBody>
                    <a:bodyPr/>
                    <a:lstStyle/>
                    <a:p>
                      <a:endParaRPr lang="hu-HU" sz="2000" b="1" dirty="0"/>
                    </a:p>
                  </a:txBody>
                  <a:tcPr marL="86468" marR="86468" marT="43234" marB="43234" anchor="ctr">
                    <a:lnL>
                      <a:noFill/>
                    </a:lnL>
                    <a:lnR>
                      <a:noFill/>
                    </a:lnR>
                    <a:lnT>
                      <a:noFill/>
                    </a:lnT>
                    <a:lnB>
                      <a:noFill/>
                    </a:lnB>
                  </a:tcPr>
                </a:tc>
                <a:tc gridSpan="5">
                  <a:txBody>
                    <a:bodyPr/>
                    <a:lstStyle/>
                    <a:p>
                      <a:r>
                        <a:rPr lang="hu-HU" sz="2000" b="1"/>
                        <a:t>Age</a:t>
                      </a:r>
                    </a:p>
                  </a:txBody>
                  <a:tcPr marL="86468" marR="86468" marT="43234" marB="43234"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05277">
                <a:tc>
                  <a:txBody>
                    <a:bodyPr/>
                    <a:lstStyle/>
                    <a:p>
                      <a:r>
                        <a:rPr lang="hu-HU" sz="2000" b="1"/>
                        <a:t>Percentile</a:t>
                      </a:r>
                    </a:p>
                  </a:txBody>
                  <a:tcPr marL="86468" marR="86468" marT="43234" marB="43234" anchor="ctr">
                    <a:lnL>
                      <a:noFill/>
                    </a:lnL>
                    <a:lnR>
                      <a:noFill/>
                    </a:lnR>
                    <a:lnT>
                      <a:noFill/>
                    </a:lnT>
                    <a:lnB>
                      <a:noFill/>
                    </a:lnB>
                  </a:tcPr>
                </a:tc>
                <a:tc>
                  <a:txBody>
                    <a:bodyPr/>
                    <a:lstStyle/>
                    <a:p>
                      <a:r>
                        <a:rPr lang="hu-HU" sz="2000" b="1"/>
                        <a:t>20 – 29</a:t>
                      </a:r>
                    </a:p>
                  </a:txBody>
                  <a:tcPr marL="86468" marR="86468" marT="43234" marB="43234" anchor="ctr">
                    <a:lnL>
                      <a:noFill/>
                    </a:lnL>
                    <a:lnR>
                      <a:noFill/>
                    </a:lnR>
                    <a:lnT>
                      <a:noFill/>
                    </a:lnT>
                    <a:lnB>
                      <a:noFill/>
                    </a:lnB>
                  </a:tcPr>
                </a:tc>
                <a:tc>
                  <a:txBody>
                    <a:bodyPr/>
                    <a:lstStyle/>
                    <a:p>
                      <a:r>
                        <a:rPr lang="hu-HU" sz="2000" b="1"/>
                        <a:t>30 – 39</a:t>
                      </a:r>
                    </a:p>
                  </a:txBody>
                  <a:tcPr marL="86468" marR="86468" marT="43234" marB="43234" anchor="ctr">
                    <a:lnL>
                      <a:noFill/>
                    </a:lnL>
                    <a:lnR>
                      <a:noFill/>
                    </a:lnR>
                    <a:lnT>
                      <a:noFill/>
                    </a:lnT>
                    <a:lnB>
                      <a:noFill/>
                    </a:lnB>
                  </a:tcPr>
                </a:tc>
                <a:tc>
                  <a:txBody>
                    <a:bodyPr/>
                    <a:lstStyle/>
                    <a:p>
                      <a:r>
                        <a:rPr lang="hu-HU" sz="2000" b="1"/>
                        <a:t>40 – 49</a:t>
                      </a:r>
                    </a:p>
                  </a:txBody>
                  <a:tcPr marL="86468" marR="86468" marT="43234" marB="43234" anchor="ctr">
                    <a:lnL>
                      <a:noFill/>
                    </a:lnL>
                    <a:lnR>
                      <a:noFill/>
                    </a:lnR>
                    <a:lnT>
                      <a:noFill/>
                    </a:lnT>
                    <a:lnB>
                      <a:noFill/>
                    </a:lnB>
                  </a:tcPr>
                </a:tc>
                <a:tc>
                  <a:txBody>
                    <a:bodyPr/>
                    <a:lstStyle/>
                    <a:p>
                      <a:r>
                        <a:rPr lang="hu-HU" sz="2000" b="1"/>
                        <a:t>50 – 59</a:t>
                      </a:r>
                    </a:p>
                  </a:txBody>
                  <a:tcPr marL="86468" marR="86468" marT="43234" marB="43234" anchor="ctr">
                    <a:lnL>
                      <a:noFill/>
                    </a:lnL>
                    <a:lnR>
                      <a:noFill/>
                    </a:lnR>
                    <a:lnT>
                      <a:noFill/>
                    </a:lnT>
                    <a:lnB>
                      <a:noFill/>
                    </a:lnB>
                  </a:tcPr>
                </a:tc>
                <a:tc>
                  <a:txBody>
                    <a:bodyPr/>
                    <a:lstStyle/>
                    <a:p>
                      <a:r>
                        <a:rPr lang="hu-HU" sz="2000" b="1"/>
                        <a:t>60+</a:t>
                      </a:r>
                    </a:p>
                  </a:txBody>
                  <a:tcPr marL="86468" marR="86468" marT="43234" marB="43234" anchor="ctr">
                    <a:lnL>
                      <a:noFill/>
                    </a:lnL>
                    <a:lnR>
                      <a:noFill/>
                    </a:lnR>
                    <a:lnT>
                      <a:noFill/>
                    </a:lnT>
                    <a:lnB>
                      <a:noFill/>
                    </a:lnB>
                  </a:tcPr>
                </a:tc>
              </a:tr>
              <a:tr h="345872">
                <a:tc>
                  <a:txBody>
                    <a:bodyPr/>
                    <a:lstStyle/>
                    <a:p>
                      <a:r>
                        <a:rPr lang="hu-HU" sz="2000" b="1"/>
                        <a:t>90</a:t>
                      </a:r>
                    </a:p>
                  </a:txBody>
                  <a:tcPr marL="86468" marR="86468" marT="43234" marB="43234" anchor="ctr">
                    <a:lnL>
                      <a:noFill/>
                    </a:lnL>
                    <a:lnR>
                      <a:noFill/>
                    </a:lnR>
                    <a:lnT>
                      <a:noFill/>
                    </a:lnT>
                    <a:lnB>
                      <a:noFill/>
                    </a:lnB>
                  </a:tcPr>
                </a:tc>
                <a:tc>
                  <a:txBody>
                    <a:bodyPr/>
                    <a:lstStyle/>
                    <a:p>
                      <a:r>
                        <a:rPr lang="hu-HU" sz="2000" b="1"/>
                        <a:t>1.49</a:t>
                      </a:r>
                    </a:p>
                  </a:txBody>
                  <a:tcPr marL="86468" marR="86468" marT="43234" marB="43234" anchor="ctr">
                    <a:lnL>
                      <a:noFill/>
                    </a:lnL>
                    <a:lnR>
                      <a:noFill/>
                    </a:lnR>
                    <a:lnT>
                      <a:noFill/>
                    </a:lnT>
                    <a:lnB>
                      <a:noFill/>
                    </a:lnB>
                  </a:tcPr>
                </a:tc>
                <a:tc>
                  <a:txBody>
                    <a:bodyPr/>
                    <a:lstStyle/>
                    <a:p>
                      <a:r>
                        <a:rPr lang="hu-HU" sz="2000" b="1"/>
                        <a:t>1.24</a:t>
                      </a:r>
                    </a:p>
                  </a:txBody>
                  <a:tcPr marL="86468" marR="86468" marT="43234" marB="43234" anchor="ctr">
                    <a:lnL>
                      <a:noFill/>
                    </a:lnL>
                    <a:lnR>
                      <a:noFill/>
                    </a:lnR>
                    <a:lnT>
                      <a:noFill/>
                    </a:lnT>
                    <a:lnB>
                      <a:noFill/>
                    </a:lnB>
                  </a:tcPr>
                </a:tc>
                <a:tc>
                  <a:txBody>
                    <a:bodyPr/>
                    <a:lstStyle/>
                    <a:p>
                      <a:r>
                        <a:rPr lang="hu-HU" sz="2000" b="1"/>
                        <a:t>1.10</a:t>
                      </a:r>
                    </a:p>
                  </a:txBody>
                  <a:tcPr marL="86468" marR="86468" marT="43234" marB="43234" anchor="ctr">
                    <a:lnL>
                      <a:noFill/>
                    </a:lnL>
                    <a:lnR>
                      <a:noFill/>
                    </a:lnR>
                    <a:lnT>
                      <a:noFill/>
                    </a:lnT>
                    <a:lnB>
                      <a:noFill/>
                    </a:lnB>
                  </a:tcPr>
                </a:tc>
                <a:tc>
                  <a:txBody>
                    <a:bodyPr/>
                    <a:lstStyle/>
                    <a:p>
                      <a:r>
                        <a:rPr lang="hu-HU" sz="2000" b="1"/>
                        <a:t>0.97</a:t>
                      </a:r>
                    </a:p>
                  </a:txBody>
                  <a:tcPr marL="86468" marR="86468" marT="43234" marB="43234" anchor="ctr">
                    <a:lnL>
                      <a:noFill/>
                    </a:lnL>
                    <a:lnR>
                      <a:noFill/>
                    </a:lnR>
                    <a:lnT>
                      <a:noFill/>
                    </a:lnT>
                    <a:lnB>
                      <a:noFill/>
                    </a:lnB>
                  </a:tcPr>
                </a:tc>
                <a:tc>
                  <a:txBody>
                    <a:bodyPr/>
                    <a:lstStyle/>
                    <a:p>
                      <a:r>
                        <a:rPr lang="hu-HU" sz="2000" b="1"/>
                        <a:t>0.89</a:t>
                      </a:r>
                    </a:p>
                  </a:txBody>
                  <a:tcPr marL="86468" marR="86468" marT="43234" marB="43234" anchor="ctr">
                    <a:lnL>
                      <a:noFill/>
                    </a:lnL>
                    <a:lnR>
                      <a:noFill/>
                    </a:lnR>
                    <a:lnT>
                      <a:noFill/>
                    </a:lnT>
                    <a:lnB>
                      <a:noFill/>
                    </a:lnB>
                  </a:tcPr>
                </a:tc>
              </a:tr>
              <a:tr h="345872">
                <a:tc>
                  <a:txBody>
                    <a:bodyPr/>
                    <a:lstStyle/>
                    <a:p>
                      <a:r>
                        <a:rPr lang="hu-HU" sz="2000" b="1"/>
                        <a:t>80</a:t>
                      </a:r>
                    </a:p>
                  </a:txBody>
                  <a:tcPr marL="86468" marR="86468" marT="43234" marB="43234" anchor="ctr">
                    <a:lnL>
                      <a:noFill/>
                    </a:lnL>
                    <a:lnR>
                      <a:noFill/>
                    </a:lnR>
                    <a:lnT>
                      <a:noFill/>
                    </a:lnT>
                    <a:lnB>
                      <a:noFill/>
                    </a:lnB>
                  </a:tcPr>
                </a:tc>
                <a:tc>
                  <a:txBody>
                    <a:bodyPr/>
                    <a:lstStyle/>
                    <a:p>
                      <a:r>
                        <a:rPr lang="hu-HU" sz="2000" b="1"/>
                        <a:t>1.39</a:t>
                      </a:r>
                    </a:p>
                  </a:txBody>
                  <a:tcPr marL="86468" marR="86468" marT="43234" marB="43234" anchor="ctr">
                    <a:lnL>
                      <a:noFill/>
                    </a:lnL>
                    <a:lnR>
                      <a:noFill/>
                    </a:lnR>
                    <a:lnT>
                      <a:noFill/>
                    </a:lnT>
                    <a:lnB>
                      <a:noFill/>
                    </a:lnB>
                  </a:tcPr>
                </a:tc>
                <a:tc>
                  <a:txBody>
                    <a:bodyPr/>
                    <a:lstStyle/>
                    <a:p>
                      <a:r>
                        <a:rPr lang="hu-HU" sz="2000" b="1"/>
                        <a:t>1.12</a:t>
                      </a:r>
                    </a:p>
                  </a:txBody>
                  <a:tcPr marL="86468" marR="86468" marT="43234" marB="43234" anchor="ctr">
                    <a:lnL>
                      <a:noFill/>
                    </a:lnL>
                    <a:lnR>
                      <a:noFill/>
                    </a:lnR>
                    <a:lnT>
                      <a:noFill/>
                    </a:lnT>
                    <a:lnB>
                      <a:noFill/>
                    </a:lnB>
                  </a:tcPr>
                </a:tc>
                <a:tc>
                  <a:txBody>
                    <a:bodyPr/>
                    <a:lstStyle/>
                    <a:p>
                      <a:r>
                        <a:rPr lang="hu-HU" sz="2000" b="1"/>
                        <a:t>1.00</a:t>
                      </a:r>
                    </a:p>
                  </a:txBody>
                  <a:tcPr marL="86468" marR="86468" marT="43234" marB="43234" anchor="ctr">
                    <a:lnL>
                      <a:noFill/>
                    </a:lnL>
                    <a:lnR>
                      <a:noFill/>
                    </a:lnR>
                    <a:lnT>
                      <a:noFill/>
                    </a:lnT>
                    <a:lnB>
                      <a:noFill/>
                    </a:lnB>
                  </a:tcPr>
                </a:tc>
                <a:tc>
                  <a:txBody>
                    <a:bodyPr/>
                    <a:lstStyle/>
                    <a:p>
                      <a:r>
                        <a:rPr lang="hu-HU" sz="2000" b="1"/>
                        <a:t>0.90</a:t>
                      </a:r>
                    </a:p>
                  </a:txBody>
                  <a:tcPr marL="86468" marR="86468" marT="43234" marB="43234" anchor="ctr">
                    <a:lnL>
                      <a:noFill/>
                    </a:lnL>
                    <a:lnR>
                      <a:noFill/>
                    </a:lnR>
                    <a:lnT>
                      <a:noFill/>
                    </a:lnT>
                    <a:lnB>
                      <a:noFill/>
                    </a:lnB>
                  </a:tcPr>
                </a:tc>
                <a:tc>
                  <a:txBody>
                    <a:bodyPr/>
                    <a:lstStyle/>
                    <a:p>
                      <a:r>
                        <a:rPr lang="hu-HU" sz="2000" b="1"/>
                        <a:t>0.82</a:t>
                      </a:r>
                    </a:p>
                  </a:txBody>
                  <a:tcPr marL="86468" marR="86468" marT="43234" marB="43234" anchor="ctr">
                    <a:lnL>
                      <a:noFill/>
                    </a:lnL>
                    <a:lnR>
                      <a:noFill/>
                    </a:lnR>
                    <a:lnT>
                      <a:noFill/>
                    </a:lnT>
                    <a:lnB>
                      <a:noFill/>
                    </a:lnB>
                  </a:tcPr>
                </a:tc>
              </a:tr>
              <a:tr h="345872">
                <a:tc>
                  <a:txBody>
                    <a:bodyPr/>
                    <a:lstStyle/>
                    <a:p>
                      <a:r>
                        <a:rPr lang="hu-HU" sz="2000" b="1"/>
                        <a:t>70</a:t>
                      </a:r>
                    </a:p>
                  </a:txBody>
                  <a:tcPr marL="86468" marR="86468" marT="43234" marB="43234" anchor="ctr">
                    <a:lnL>
                      <a:noFill/>
                    </a:lnL>
                    <a:lnR>
                      <a:noFill/>
                    </a:lnR>
                    <a:lnT>
                      <a:noFill/>
                    </a:lnT>
                    <a:lnB>
                      <a:noFill/>
                    </a:lnB>
                  </a:tcPr>
                </a:tc>
                <a:tc>
                  <a:txBody>
                    <a:bodyPr/>
                    <a:lstStyle/>
                    <a:p>
                      <a:r>
                        <a:rPr lang="hu-HU" sz="2000" b="1"/>
                        <a:t>1.29</a:t>
                      </a:r>
                    </a:p>
                  </a:txBody>
                  <a:tcPr marL="86468" marR="86468" marT="43234" marB="43234" anchor="ctr">
                    <a:lnL>
                      <a:noFill/>
                    </a:lnL>
                    <a:lnR>
                      <a:noFill/>
                    </a:lnR>
                    <a:lnT>
                      <a:noFill/>
                    </a:lnT>
                    <a:lnB>
                      <a:noFill/>
                    </a:lnB>
                  </a:tcPr>
                </a:tc>
                <a:tc>
                  <a:txBody>
                    <a:bodyPr/>
                    <a:lstStyle/>
                    <a:p>
                      <a:r>
                        <a:rPr lang="hu-HU" sz="2000" b="1" dirty="0"/>
                        <a:t>1.04</a:t>
                      </a:r>
                    </a:p>
                  </a:txBody>
                  <a:tcPr marL="86468" marR="86468" marT="43234" marB="43234" anchor="ctr">
                    <a:lnL>
                      <a:noFill/>
                    </a:lnL>
                    <a:lnR>
                      <a:noFill/>
                    </a:lnR>
                    <a:lnT>
                      <a:noFill/>
                    </a:lnT>
                    <a:lnB>
                      <a:noFill/>
                    </a:lnB>
                  </a:tcPr>
                </a:tc>
                <a:tc>
                  <a:txBody>
                    <a:bodyPr/>
                    <a:lstStyle/>
                    <a:p>
                      <a:r>
                        <a:rPr lang="hu-HU" sz="2000" b="1"/>
                        <a:t>0.93</a:t>
                      </a:r>
                    </a:p>
                  </a:txBody>
                  <a:tcPr marL="86468" marR="86468" marT="43234" marB="43234" anchor="ctr">
                    <a:lnL>
                      <a:noFill/>
                    </a:lnL>
                    <a:lnR>
                      <a:noFill/>
                    </a:lnR>
                    <a:lnT>
                      <a:noFill/>
                    </a:lnT>
                    <a:lnB>
                      <a:noFill/>
                    </a:lnB>
                  </a:tcPr>
                </a:tc>
                <a:tc>
                  <a:txBody>
                    <a:bodyPr/>
                    <a:lstStyle/>
                    <a:p>
                      <a:r>
                        <a:rPr lang="hu-HU" sz="2000" b="1"/>
                        <a:t>0.84</a:t>
                      </a:r>
                    </a:p>
                  </a:txBody>
                  <a:tcPr marL="86468" marR="86468" marT="43234" marB="43234" anchor="ctr">
                    <a:lnL>
                      <a:noFill/>
                    </a:lnL>
                    <a:lnR>
                      <a:noFill/>
                    </a:lnR>
                    <a:lnT>
                      <a:noFill/>
                    </a:lnT>
                    <a:lnB>
                      <a:noFill/>
                    </a:lnB>
                  </a:tcPr>
                </a:tc>
                <a:tc>
                  <a:txBody>
                    <a:bodyPr/>
                    <a:lstStyle/>
                    <a:p>
                      <a:r>
                        <a:rPr lang="hu-HU" sz="2000" b="1"/>
                        <a:t>0.77</a:t>
                      </a:r>
                    </a:p>
                  </a:txBody>
                  <a:tcPr marL="86468" marR="86468" marT="43234" marB="43234" anchor="ctr">
                    <a:lnL>
                      <a:noFill/>
                    </a:lnL>
                    <a:lnR>
                      <a:noFill/>
                    </a:lnR>
                    <a:lnT>
                      <a:noFill/>
                    </a:lnT>
                    <a:lnB>
                      <a:noFill/>
                    </a:lnB>
                  </a:tcPr>
                </a:tc>
              </a:tr>
              <a:tr h="345872">
                <a:tc>
                  <a:txBody>
                    <a:bodyPr/>
                    <a:lstStyle/>
                    <a:p>
                      <a:r>
                        <a:rPr lang="hu-HU" sz="2000" b="1"/>
                        <a:t>60</a:t>
                      </a:r>
                    </a:p>
                  </a:txBody>
                  <a:tcPr marL="86468" marR="86468" marT="43234" marB="43234" anchor="ctr">
                    <a:lnL>
                      <a:noFill/>
                    </a:lnL>
                    <a:lnR>
                      <a:noFill/>
                    </a:lnR>
                    <a:lnT>
                      <a:noFill/>
                    </a:lnT>
                    <a:lnB>
                      <a:noFill/>
                    </a:lnB>
                  </a:tcPr>
                </a:tc>
                <a:tc>
                  <a:txBody>
                    <a:bodyPr/>
                    <a:lstStyle/>
                    <a:p>
                      <a:r>
                        <a:rPr lang="hu-HU" sz="2000" b="1"/>
                        <a:t>1.20</a:t>
                      </a:r>
                    </a:p>
                  </a:txBody>
                  <a:tcPr marL="86468" marR="86468" marT="43234" marB="43234" anchor="ctr">
                    <a:lnL>
                      <a:noFill/>
                    </a:lnL>
                    <a:lnR>
                      <a:noFill/>
                    </a:lnR>
                    <a:lnT>
                      <a:noFill/>
                    </a:lnT>
                    <a:lnB>
                      <a:noFill/>
                    </a:lnB>
                  </a:tcPr>
                </a:tc>
                <a:tc>
                  <a:txBody>
                    <a:bodyPr/>
                    <a:lstStyle/>
                    <a:p>
                      <a:r>
                        <a:rPr lang="hu-HU" sz="2000" b="1"/>
                        <a:t>0.98</a:t>
                      </a:r>
                    </a:p>
                  </a:txBody>
                  <a:tcPr marL="86468" marR="86468" marT="43234" marB="43234" anchor="ctr">
                    <a:lnL>
                      <a:noFill/>
                    </a:lnL>
                    <a:lnR>
                      <a:noFill/>
                    </a:lnR>
                    <a:lnT>
                      <a:noFill/>
                    </a:lnT>
                    <a:lnB>
                      <a:noFill/>
                    </a:lnB>
                  </a:tcPr>
                </a:tc>
                <a:tc>
                  <a:txBody>
                    <a:bodyPr/>
                    <a:lstStyle/>
                    <a:p>
                      <a:r>
                        <a:rPr lang="hu-HU" sz="2000" b="1"/>
                        <a:t>0.88</a:t>
                      </a:r>
                    </a:p>
                  </a:txBody>
                  <a:tcPr marL="86468" marR="86468" marT="43234" marB="43234" anchor="ctr">
                    <a:lnL>
                      <a:noFill/>
                    </a:lnL>
                    <a:lnR>
                      <a:noFill/>
                    </a:lnR>
                    <a:lnT>
                      <a:noFill/>
                    </a:lnT>
                    <a:lnB>
                      <a:noFill/>
                    </a:lnB>
                  </a:tcPr>
                </a:tc>
                <a:tc>
                  <a:txBody>
                    <a:bodyPr/>
                    <a:lstStyle/>
                    <a:p>
                      <a:r>
                        <a:rPr lang="hu-HU" sz="2000" b="1"/>
                        <a:t>0.79</a:t>
                      </a:r>
                    </a:p>
                  </a:txBody>
                  <a:tcPr marL="86468" marR="86468" marT="43234" marB="43234" anchor="ctr">
                    <a:lnL>
                      <a:noFill/>
                    </a:lnL>
                    <a:lnR>
                      <a:noFill/>
                    </a:lnR>
                    <a:lnT>
                      <a:noFill/>
                    </a:lnT>
                    <a:lnB>
                      <a:noFill/>
                    </a:lnB>
                  </a:tcPr>
                </a:tc>
                <a:tc>
                  <a:txBody>
                    <a:bodyPr/>
                    <a:lstStyle/>
                    <a:p>
                      <a:r>
                        <a:rPr lang="hu-HU" sz="2000" b="1" dirty="0"/>
                        <a:t>0.72</a:t>
                      </a:r>
                    </a:p>
                  </a:txBody>
                  <a:tcPr marL="86468" marR="86468" marT="43234" marB="43234" anchor="ctr">
                    <a:lnL>
                      <a:noFill/>
                    </a:lnL>
                    <a:lnR>
                      <a:noFill/>
                    </a:lnR>
                    <a:lnT>
                      <a:noFill/>
                    </a:lnT>
                    <a:lnB>
                      <a:noFill/>
                    </a:lnB>
                  </a:tcPr>
                </a:tc>
              </a:tr>
              <a:tr h="345872">
                <a:tc>
                  <a:txBody>
                    <a:bodyPr/>
                    <a:lstStyle/>
                    <a:p>
                      <a:r>
                        <a:rPr lang="hu-HU" sz="2000" b="1"/>
                        <a:t>50</a:t>
                      </a:r>
                    </a:p>
                  </a:txBody>
                  <a:tcPr marL="86468" marR="86468" marT="43234" marB="43234" anchor="ctr">
                    <a:lnL>
                      <a:noFill/>
                    </a:lnL>
                    <a:lnR>
                      <a:noFill/>
                    </a:lnR>
                    <a:lnT>
                      <a:noFill/>
                    </a:lnT>
                    <a:lnB>
                      <a:noFill/>
                    </a:lnB>
                  </a:tcPr>
                </a:tc>
                <a:tc>
                  <a:txBody>
                    <a:bodyPr/>
                    <a:lstStyle/>
                    <a:p>
                      <a:r>
                        <a:rPr lang="hu-HU" sz="2000" b="1"/>
                        <a:t>1.10</a:t>
                      </a:r>
                    </a:p>
                  </a:txBody>
                  <a:tcPr marL="86468" marR="86468" marT="43234" marB="43234" anchor="ctr">
                    <a:lnL>
                      <a:noFill/>
                    </a:lnL>
                    <a:lnR>
                      <a:noFill/>
                    </a:lnR>
                    <a:lnT>
                      <a:noFill/>
                    </a:lnT>
                    <a:lnB>
                      <a:noFill/>
                    </a:lnB>
                  </a:tcPr>
                </a:tc>
                <a:tc>
                  <a:txBody>
                    <a:bodyPr/>
                    <a:lstStyle/>
                    <a:p>
                      <a:r>
                        <a:rPr lang="hu-HU" sz="2000" b="1"/>
                        <a:t>0.93</a:t>
                      </a:r>
                    </a:p>
                  </a:txBody>
                  <a:tcPr marL="86468" marR="86468" marT="43234" marB="43234" anchor="ctr">
                    <a:lnL>
                      <a:noFill/>
                    </a:lnL>
                    <a:lnR>
                      <a:noFill/>
                    </a:lnR>
                    <a:lnT>
                      <a:noFill/>
                    </a:lnT>
                    <a:lnB>
                      <a:noFill/>
                    </a:lnB>
                  </a:tcPr>
                </a:tc>
                <a:tc>
                  <a:txBody>
                    <a:bodyPr/>
                    <a:lstStyle/>
                    <a:p>
                      <a:r>
                        <a:rPr lang="hu-HU" sz="2000" b="1"/>
                        <a:t>0.84</a:t>
                      </a:r>
                    </a:p>
                  </a:txBody>
                  <a:tcPr marL="86468" marR="86468" marT="43234" marB="43234" anchor="ctr">
                    <a:lnL>
                      <a:noFill/>
                    </a:lnL>
                    <a:lnR>
                      <a:noFill/>
                    </a:lnR>
                    <a:lnT>
                      <a:noFill/>
                    </a:lnT>
                    <a:lnB>
                      <a:noFill/>
                    </a:lnB>
                  </a:tcPr>
                </a:tc>
                <a:tc>
                  <a:txBody>
                    <a:bodyPr/>
                    <a:lstStyle/>
                    <a:p>
                      <a:r>
                        <a:rPr lang="hu-HU" sz="2000" b="1"/>
                        <a:t>0.75</a:t>
                      </a:r>
                    </a:p>
                  </a:txBody>
                  <a:tcPr marL="86468" marR="86468" marT="43234" marB="43234" anchor="ctr">
                    <a:lnL>
                      <a:noFill/>
                    </a:lnL>
                    <a:lnR>
                      <a:noFill/>
                    </a:lnR>
                    <a:lnT>
                      <a:noFill/>
                    </a:lnT>
                    <a:lnB>
                      <a:noFill/>
                    </a:lnB>
                  </a:tcPr>
                </a:tc>
                <a:tc>
                  <a:txBody>
                    <a:bodyPr/>
                    <a:lstStyle/>
                    <a:p>
                      <a:r>
                        <a:rPr lang="hu-HU" sz="2000" b="1"/>
                        <a:t>0.68</a:t>
                      </a:r>
                    </a:p>
                  </a:txBody>
                  <a:tcPr marL="86468" marR="86468" marT="43234" marB="43234" anchor="ctr">
                    <a:lnL>
                      <a:noFill/>
                    </a:lnL>
                    <a:lnR>
                      <a:noFill/>
                    </a:lnR>
                    <a:lnT>
                      <a:noFill/>
                    </a:lnT>
                    <a:lnB>
                      <a:noFill/>
                    </a:lnB>
                  </a:tcPr>
                </a:tc>
              </a:tr>
              <a:tr h="345872">
                <a:tc>
                  <a:txBody>
                    <a:bodyPr/>
                    <a:lstStyle/>
                    <a:p>
                      <a:r>
                        <a:rPr lang="hu-HU" sz="2000" b="1"/>
                        <a:t>40</a:t>
                      </a:r>
                    </a:p>
                  </a:txBody>
                  <a:tcPr marL="86468" marR="86468" marT="43234" marB="43234" anchor="ctr">
                    <a:lnL>
                      <a:noFill/>
                    </a:lnL>
                    <a:lnR>
                      <a:noFill/>
                    </a:lnR>
                    <a:lnT>
                      <a:noFill/>
                    </a:lnT>
                    <a:lnB>
                      <a:noFill/>
                    </a:lnB>
                  </a:tcPr>
                </a:tc>
                <a:tc>
                  <a:txBody>
                    <a:bodyPr/>
                    <a:lstStyle/>
                    <a:p>
                      <a:r>
                        <a:rPr lang="hu-HU" sz="2000" b="1"/>
                        <a:t>1.00</a:t>
                      </a:r>
                    </a:p>
                  </a:txBody>
                  <a:tcPr marL="86468" marR="86468" marT="43234" marB="43234" anchor="ctr">
                    <a:lnL>
                      <a:noFill/>
                    </a:lnL>
                    <a:lnR>
                      <a:noFill/>
                    </a:lnR>
                    <a:lnT>
                      <a:noFill/>
                    </a:lnT>
                    <a:lnB>
                      <a:noFill/>
                    </a:lnB>
                  </a:tcPr>
                </a:tc>
                <a:tc>
                  <a:txBody>
                    <a:bodyPr/>
                    <a:lstStyle/>
                    <a:p>
                      <a:r>
                        <a:rPr lang="hu-HU" sz="2000" b="1"/>
                        <a:t>0.88</a:t>
                      </a:r>
                    </a:p>
                  </a:txBody>
                  <a:tcPr marL="86468" marR="86468" marT="43234" marB="43234" anchor="ctr">
                    <a:lnL>
                      <a:noFill/>
                    </a:lnL>
                    <a:lnR>
                      <a:noFill/>
                    </a:lnR>
                    <a:lnT>
                      <a:noFill/>
                    </a:lnT>
                    <a:lnB>
                      <a:noFill/>
                    </a:lnB>
                  </a:tcPr>
                </a:tc>
                <a:tc>
                  <a:txBody>
                    <a:bodyPr/>
                    <a:lstStyle/>
                    <a:p>
                      <a:r>
                        <a:rPr lang="hu-HU" sz="2000" b="1"/>
                        <a:t>0.80</a:t>
                      </a:r>
                    </a:p>
                  </a:txBody>
                  <a:tcPr marL="86468" marR="86468" marT="43234" marB="43234" anchor="ctr">
                    <a:lnL>
                      <a:noFill/>
                    </a:lnL>
                    <a:lnR>
                      <a:noFill/>
                    </a:lnR>
                    <a:lnT>
                      <a:noFill/>
                    </a:lnT>
                    <a:lnB>
                      <a:noFill/>
                    </a:lnB>
                  </a:tcPr>
                </a:tc>
                <a:tc>
                  <a:txBody>
                    <a:bodyPr/>
                    <a:lstStyle/>
                    <a:p>
                      <a:r>
                        <a:rPr lang="hu-HU" sz="2000" b="1"/>
                        <a:t>0.71</a:t>
                      </a:r>
                    </a:p>
                  </a:txBody>
                  <a:tcPr marL="86468" marR="86468" marT="43234" marB="43234" anchor="ctr">
                    <a:lnL>
                      <a:noFill/>
                    </a:lnL>
                    <a:lnR>
                      <a:noFill/>
                    </a:lnR>
                    <a:lnT>
                      <a:noFill/>
                    </a:lnT>
                    <a:lnB>
                      <a:noFill/>
                    </a:lnB>
                  </a:tcPr>
                </a:tc>
                <a:tc>
                  <a:txBody>
                    <a:bodyPr/>
                    <a:lstStyle/>
                    <a:p>
                      <a:r>
                        <a:rPr lang="hu-HU" sz="2000" b="1"/>
                        <a:t>0.66</a:t>
                      </a:r>
                    </a:p>
                  </a:txBody>
                  <a:tcPr marL="86468" marR="86468" marT="43234" marB="43234" anchor="ctr">
                    <a:lnL>
                      <a:noFill/>
                    </a:lnL>
                    <a:lnR>
                      <a:noFill/>
                    </a:lnR>
                    <a:lnT>
                      <a:noFill/>
                    </a:lnT>
                    <a:lnB>
                      <a:noFill/>
                    </a:lnB>
                  </a:tcPr>
                </a:tc>
              </a:tr>
              <a:tr h="345872">
                <a:tc>
                  <a:txBody>
                    <a:bodyPr/>
                    <a:lstStyle/>
                    <a:p>
                      <a:r>
                        <a:rPr lang="hu-HU" sz="2000" b="1"/>
                        <a:t>30</a:t>
                      </a:r>
                    </a:p>
                  </a:txBody>
                  <a:tcPr marL="86468" marR="86468" marT="43234" marB="43234" anchor="ctr">
                    <a:lnL>
                      <a:noFill/>
                    </a:lnL>
                    <a:lnR>
                      <a:noFill/>
                    </a:lnR>
                    <a:lnT>
                      <a:noFill/>
                    </a:lnT>
                    <a:lnB>
                      <a:noFill/>
                    </a:lnB>
                  </a:tcPr>
                </a:tc>
                <a:tc>
                  <a:txBody>
                    <a:bodyPr/>
                    <a:lstStyle/>
                    <a:p>
                      <a:r>
                        <a:rPr lang="hu-HU" sz="2000" b="1"/>
                        <a:t>0.90</a:t>
                      </a:r>
                    </a:p>
                  </a:txBody>
                  <a:tcPr marL="86468" marR="86468" marT="43234" marB="43234" anchor="ctr">
                    <a:lnL>
                      <a:noFill/>
                    </a:lnL>
                    <a:lnR>
                      <a:noFill/>
                    </a:lnR>
                    <a:lnT>
                      <a:noFill/>
                    </a:lnT>
                    <a:lnB>
                      <a:noFill/>
                    </a:lnB>
                  </a:tcPr>
                </a:tc>
                <a:tc>
                  <a:txBody>
                    <a:bodyPr/>
                    <a:lstStyle/>
                    <a:p>
                      <a:r>
                        <a:rPr lang="hu-HU" sz="2000" b="1"/>
                        <a:t>0.83</a:t>
                      </a:r>
                    </a:p>
                  </a:txBody>
                  <a:tcPr marL="86468" marR="86468" marT="43234" marB="43234" anchor="ctr">
                    <a:lnL>
                      <a:noFill/>
                    </a:lnL>
                    <a:lnR>
                      <a:noFill/>
                    </a:lnR>
                    <a:lnT>
                      <a:noFill/>
                    </a:lnT>
                    <a:lnB>
                      <a:noFill/>
                    </a:lnB>
                  </a:tcPr>
                </a:tc>
                <a:tc>
                  <a:txBody>
                    <a:bodyPr/>
                    <a:lstStyle/>
                    <a:p>
                      <a:r>
                        <a:rPr lang="hu-HU" sz="2000" b="1"/>
                        <a:t>0.76</a:t>
                      </a:r>
                    </a:p>
                  </a:txBody>
                  <a:tcPr marL="86468" marR="86468" marT="43234" marB="43234" anchor="ctr">
                    <a:lnL>
                      <a:noFill/>
                    </a:lnL>
                    <a:lnR>
                      <a:noFill/>
                    </a:lnR>
                    <a:lnT>
                      <a:noFill/>
                    </a:lnT>
                    <a:lnB>
                      <a:noFill/>
                    </a:lnB>
                  </a:tcPr>
                </a:tc>
                <a:tc>
                  <a:txBody>
                    <a:bodyPr/>
                    <a:lstStyle/>
                    <a:p>
                      <a:r>
                        <a:rPr lang="hu-HU" sz="2000" b="1"/>
                        <a:t>0.68</a:t>
                      </a:r>
                    </a:p>
                  </a:txBody>
                  <a:tcPr marL="86468" marR="86468" marT="43234" marB="43234" anchor="ctr">
                    <a:lnL>
                      <a:noFill/>
                    </a:lnL>
                    <a:lnR>
                      <a:noFill/>
                    </a:lnR>
                    <a:lnT>
                      <a:noFill/>
                    </a:lnT>
                    <a:lnB>
                      <a:noFill/>
                    </a:lnB>
                  </a:tcPr>
                </a:tc>
                <a:tc>
                  <a:txBody>
                    <a:bodyPr/>
                    <a:lstStyle/>
                    <a:p>
                      <a:r>
                        <a:rPr lang="hu-HU" sz="2000" b="1"/>
                        <a:t>0.63</a:t>
                      </a:r>
                    </a:p>
                  </a:txBody>
                  <a:tcPr marL="86468" marR="86468" marT="43234" marB="43234" anchor="ctr">
                    <a:lnL>
                      <a:noFill/>
                    </a:lnL>
                    <a:lnR>
                      <a:noFill/>
                    </a:lnR>
                    <a:lnT>
                      <a:noFill/>
                    </a:lnT>
                    <a:lnB>
                      <a:noFill/>
                    </a:lnB>
                  </a:tcPr>
                </a:tc>
              </a:tr>
              <a:tr h="345872">
                <a:tc>
                  <a:txBody>
                    <a:bodyPr/>
                    <a:lstStyle/>
                    <a:p>
                      <a:r>
                        <a:rPr lang="hu-HU" sz="2000" b="1"/>
                        <a:t>20</a:t>
                      </a:r>
                    </a:p>
                  </a:txBody>
                  <a:tcPr marL="86468" marR="86468" marT="43234" marB="43234" anchor="ctr">
                    <a:lnL>
                      <a:noFill/>
                    </a:lnL>
                    <a:lnR>
                      <a:noFill/>
                    </a:lnR>
                    <a:lnT>
                      <a:noFill/>
                    </a:lnT>
                    <a:lnB>
                      <a:noFill/>
                    </a:lnB>
                  </a:tcPr>
                </a:tc>
                <a:tc>
                  <a:txBody>
                    <a:bodyPr/>
                    <a:lstStyle/>
                    <a:p>
                      <a:r>
                        <a:rPr lang="hu-HU" sz="2000" b="1"/>
                        <a:t>0.81</a:t>
                      </a:r>
                    </a:p>
                  </a:txBody>
                  <a:tcPr marL="86468" marR="86468" marT="43234" marB="43234" anchor="ctr">
                    <a:lnL>
                      <a:noFill/>
                    </a:lnL>
                    <a:lnR>
                      <a:noFill/>
                    </a:lnR>
                    <a:lnT>
                      <a:noFill/>
                    </a:lnT>
                    <a:lnB>
                      <a:noFill/>
                    </a:lnB>
                  </a:tcPr>
                </a:tc>
                <a:tc>
                  <a:txBody>
                    <a:bodyPr/>
                    <a:lstStyle/>
                    <a:p>
                      <a:r>
                        <a:rPr lang="hu-HU" sz="2000" b="1"/>
                        <a:t>0.78</a:t>
                      </a:r>
                    </a:p>
                  </a:txBody>
                  <a:tcPr marL="86468" marR="86468" marT="43234" marB="43234" anchor="ctr">
                    <a:lnL>
                      <a:noFill/>
                    </a:lnL>
                    <a:lnR>
                      <a:noFill/>
                    </a:lnR>
                    <a:lnT>
                      <a:noFill/>
                    </a:lnT>
                    <a:lnB>
                      <a:noFill/>
                    </a:lnB>
                  </a:tcPr>
                </a:tc>
                <a:tc>
                  <a:txBody>
                    <a:bodyPr/>
                    <a:lstStyle/>
                    <a:p>
                      <a:r>
                        <a:rPr lang="hu-HU" sz="2000" b="1"/>
                        <a:t>0.72</a:t>
                      </a:r>
                    </a:p>
                  </a:txBody>
                  <a:tcPr marL="86468" marR="86468" marT="43234" marB="43234" anchor="ctr">
                    <a:lnL>
                      <a:noFill/>
                    </a:lnL>
                    <a:lnR>
                      <a:noFill/>
                    </a:lnR>
                    <a:lnT>
                      <a:noFill/>
                    </a:lnT>
                    <a:lnB>
                      <a:noFill/>
                    </a:lnB>
                  </a:tcPr>
                </a:tc>
                <a:tc>
                  <a:txBody>
                    <a:bodyPr/>
                    <a:lstStyle/>
                    <a:p>
                      <a:r>
                        <a:rPr lang="hu-HU" sz="2000" b="1"/>
                        <a:t>0.63</a:t>
                      </a:r>
                    </a:p>
                  </a:txBody>
                  <a:tcPr marL="86468" marR="86468" marT="43234" marB="43234" anchor="ctr">
                    <a:lnL>
                      <a:noFill/>
                    </a:lnL>
                    <a:lnR>
                      <a:noFill/>
                    </a:lnR>
                    <a:lnT>
                      <a:noFill/>
                    </a:lnT>
                    <a:lnB>
                      <a:noFill/>
                    </a:lnB>
                  </a:tcPr>
                </a:tc>
                <a:tc>
                  <a:txBody>
                    <a:bodyPr/>
                    <a:lstStyle/>
                    <a:p>
                      <a:r>
                        <a:rPr lang="hu-HU" sz="2000" b="1"/>
                        <a:t>0.57</a:t>
                      </a:r>
                    </a:p>
                  </a:txBody>
                  <a:tcPr marL="86468" marR="86468" marT="43234" marB="43234" anchor="ctr">
                    <a:lnL>
                      <a:noFill/>
                    </a:lnL>
                    <a:lnR>
                      <a:noFill/>
                    </a:lnR>
                    <a:lnT>
                      <a:noFill/>
                    </a:lnT>
                    <a:lnB>
                      <a:noFill/>
                    </a:lnB>
                  </a:tcPr>
                </a:tc>
              </a:tr>
              <a:tr h="345872">
                <a:tc>
                  <a:txBody>
                    <a:bodyPr/>
                    <a:lstStyle/>
                    <a:p>
                      <a:r>
                        <a:rPr lang="hu-HU" sz="2000" b="1"/>
                        <a:t>10</a:t>
                      </a:r>
                    </a:p>
                  </a:txBody>
                  <a:tcPr marL="86468" marR="86468" marT="43234" marB="43234" anchor="ctr">
                    <a:lnL>
                      <a:noFill/>
                    </a:lnL>
                    <a:lnR>
                      <a:noFill/>
                    </a:lnR>
                    <a:lnT>
                      <a:noFill/>
                    </a:lnT>
                    <a:lnB>
                      <a:noFill/>
                    </a:lnB>
                  </a:tcPr>
                </a:tc>
                <a:tc>
                  <a:txBody>
                    <a:bodyPr/>
                    <a:lstStyle/>
                    <a:p>
                      <a:r>
                        <a:rPr lang="hu-HU" sz="2000" b="1"/>
                        <a:t>0.71</a:t>
                      </a:r>
                    </a:p>
                  </a:txBody>
                  <a:tcPr marL="86468" marR="86468" marT="43234" marB="43234" anchor="ctr">
                    <a:lnL>
                      <a:noFill/>
                    </a:lnL>
                    <a:lnR>
                      <a:noFill/>
                    </a:lnR>
                    <a:lnT>
                      <a:noFill/>
                    </a:lnT>
                    <a:lnB>
                      <a:noFill/>
                    </a:lnB>
                  </a:tcPr>
                </a:tc>
                <a:tc>
                  <a:txBody>
                    <a:bodyPr/>
                    <a:lstStyle/>
                    <a:p>
                      <a:r>
                        <a:rPr lang="hu-HU" sz="2000" b="1"/>
                        <a:t>0.71</a:t>
                      </a:r>
                    </a:p>
                  </a:txBody>
                  <a:tcPr marL="86468" marR="86468" marT="43234" marB="43234" anchor="ctr">
                    <a:lnL>
                      <a:noFill/>
                    </a:lnL>
                    <a:lnR>
                      <a:noFill/>
                    </a:lnR>
                    <a:lnT>
                      <a:noFill/>
                    </a:lnT>
                    <a:lnB>
                      <a:noFill/>
                    </a:lnB>
                  </a:tcPr>
                </a:tc>
                <a:tc>
                  <a:txBody>
                    <a:bodyPr/>
                    <a:lstStyle/>
                    <a:p>
                      <a:r>
                        <a:rPr lang="hu-HU" sz="2000" b="1"/>
                        <a:t>0.65</a:t>
                      </a:r>
                    </a:p>
                  </a:txBody>
                  <a:tcPr marL="86468" marR="86468" marT="43234" marB="43234" anchor="ctr">
                    <a:lnL>
                      <a:noFill/>
                    </a:lnL>
                    <a:lnR>
                      <a:noFill/>
                    </a:lnR>
                    <a:lnT>
                      <a:noFill/>
                    </a:lnT>
                    <a:lnB>
                      <a:noFill/>
                    </a:lnB>
                  </a:tcPr>
                </a:tc>
                <a:tc>
                  <a:txBody>
                    <a:bodyPr/>
                    <a:lstStyle/>
                    <a:p>
                      <a:r>
                        <a:rPr lang="hu-HU" sz="2000" b="1"/>
                        <a:t>0.57</a:t>
                      </a:r>
                    </a:p>
                  </a:txBody>
                  <a:tcPr marL="86468" marR="86468" marT="43234" marB="43234" anchor="ctr">
                    <a:lnL>
                      <a:noFill/>
                    </a:lnL>
                    <a:lnR>
                      <a:noFill/>
                    </a:lnR>
                    <a:lnT>
                      <a:noFill/>
                    </a:lnT>
                    <a:lnB>
                      <a:noFill/>
                    </a:lnB>
                  </a:tcPr>
                </a:tc>
                <a:tc>
                  <a:txBody>
                    <a:bodyPr/>
                    <a:lstStyle/>
                    <a:p>
                      <a:r>
                        <a:rPr lang="hu-HU" sz="2000" b="1" dirty="0"/>
                        <a:t>0.53</a:t>
                      </a:r>
                    </a:p>
                  </a:txBody>
                  <a:tcPr marL="86468" marR="86468" marT="43234" marB="43234" anchor="ctr">
                    <a:lnL>
                      <a:noFill/>
                    </a:lnL>
                    <a:lnR>
                      <a:noFill/>
                    </a:lnR>
                    <a:lnT>
                      <a:noFill/>
                    </a:lnT>
                    <a:lnB>
                      <a:noFill/>
                    </a:lnB>
                  </a:tcPr>
                </a:tc>
              </a:tr>
            </a:tbl>
          </a:graphicData>
        </a:graphic>
      </p:graphicFrame>
      <p:sp>
        <p:nvSpPr>
          <p:cNvPr id="3" name="Szövegdoboz 2"/>
          <p:cNvSpPr txBox="1"/>
          <p:nvPr/>
        </p:nvSpPr>
        <p:spPr>
          <a:xfrm>
            <a:off x="971600" y="548680"/>
            <a:ext cx="7344816" cy="523220"/>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b="1" dirty="0" smtClean="0">
                <a:solidFill>
                  <a:schemeClr val="tx1"/>
                </a:solidFill>
              </a:rPr>
              <a:t>Bench Press Norms for Men </a:t>
            </a:r>
            <a:endParaRPr lang="en-US" sz="2800" b="1"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nvGraphicFramePr>
        <p:xfrm>
          <a:off x="899592" y="620688"/>
          <a:ext cx="6912768" cy="4608748"/>
        </p:xfrm>
        <a:graphic>
          <a:graphicData uri="http://schemas.openxmlformats.org/drawingml/2006/table">
            <a:tbl>
              <a:tblPr/>
              <a:tblGrid>
                <a:gridCol w="1152128"/>
                <a:gridCol w="1152128"/>
                <a:gridCol w="1152128"/>
                <a:gridCol w="1152128"/>
                <a:gridCol w="1152128"/>
                <a:gridCol w="1152128"/>
              </a:tblGrid>
              <a:tr h="345872">
                <a:tc>
                  <a:txBody>
                    <a:bodyPr/>
                    <a:lstStyle/>
                    <a:p>
                      <a:endParaRPr lang="hu-HU" sz="2000" b="1" dirty="0"/>
                    </a:p>
                  </a:txBody>
                  <a:tcPr marL="86468" marR="86468" marT="43234" marB="43234" anchor="ctr">
                    <a:lnL>
                      <a:noFill/>
                    </a:lnL>
                    <a:lnR>
                      <a:noFill/>
                    </a:lnR>
                    <a:lnT>
                      <a:noFill/>
                    </a:lnT>
                    <a:lnB>
                      <a:noFill/>
                    </a:lnB>
                  </a:tcPr>
                </a:tc>
                <a:tc gridSpan="5">
                  <a:txBody>
                    <a:bodyPr/>
                    <a:lstStyle/>
                    <a:p>
                      <a:r>
                        <a:rPr lang="hu-HU" sz="2000" b="1"/>
                        <a:t>Age</a:t>
                      </a:r>
                    </a:p>
                  </a:txBody>
                  <a:tcPr marL="86468" marR="86468" marT="43234" marB="43234"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05277">
                <a:tc>
                  <a:txBody>
                    <a:bodyPr/>
                    <a:lstStyle/>
                    <a:p>
                      <a:r>
                        <a:rPr lang="hu-HU" sz="2000" b="1"/>
                        <a:t>Percentile</a:t>
                      </a:r>
                    </a:p>
                  </a:txBody>
                  <a:tcPr marL="86468" marR="86468" marT="43234" marB="43234" anchor="ctr">
                    <a:lnL>
                      <a:noFill/>
                    </a:lnL>
                    <a:lnR>
                      <a:noFill/>
                    </a:lnR>
                    <a:lnT>
                      <a:noFill/>
                    </a:lnT>
                    <a:lnB>
                      <a:noFill/>
                    </a:lnB>
                  </a:tcPr>
                </a:tc>
                <a:tc>
                  <a:txBody>
                    <a:bodyPr/>
                    <a:lstStyle/>
                    <a:p>
                      <a:r>
                        <a:rPr lang="hu-HU" sz="2000" b="1"/>
                        <a:t>20 – 29</a:t>
                      </a:r>
                    </a:p>
                  </a:txBody>
                  <a:tcPr marL="86468" marR="86468" marT="43234" marB="43234" anchor="ctr">
                    <a:lnL>
                      <a:noFill/>
                    </a:lnL>
                    <a:lnR>
                      <a:noFill/>
                    </a:lnR>
                    <a:lnT>
                      <a:noFill/>
                    </a:lnT>
                    <a:lnB>
                      <a:noFill/>
                    </a:lnB>
                  </a:tcPr>
                </a:tc>
                <a:tc>
                  <a:txBody>
                    <a:bodyPr/>
                    <a:lstStyle/>
                    <a:p>
                      <a:r>
                        <a:rPr lang="hu-HU" sz="2000" b="1"/>
                        <a:t>30 – 39</a:t>
                      </a:r>
                    </a:p>
                  </a:txBody>
                  <a:tcPr marL="86468" marR="86468" marT="43234" marB="43234" anchor="ctr">
                    <a:lnL>
                      <a:noFill/>
                    </a:lnL>
                    <a:lnR>
                      <a:noFill/>
                    </a:lnR>
                    <a:lnT>
                      <a:noFill/>
                    </a:lnT>
                    <a:lnB>
                      <a:noFill/>
                    </a:lnB>
                  </a:tcPr>
                </a:tc>
                <a:tc>
                  <a:txBody>
                    <a:bodyPr/>
                    <a:lstStyle/>
                    <a:p>
                      <a:r>
                        <a:rPr lang="hu-HU" sz="2000" b="1"/>
                        <a:t>40 – 49</a:t>
                      </a:r>
                    </a:p>
                  </a:txBody>
                  <a:tcPr marL="86468" marR="86468" marT="43234" marB="43234" anchor="ctr">
                    <a:lnL>
                      <a:noFill/>
                    </a:lnL>
                    <a:lnR>
                      <a:noFill/>
                    </a:lnR>
                    <a:lnT>
                      <a:noFill/>
                    </a:lnT>
                    <a:lnB>
                      <a:noFill/>
                    </a:lnB>
                  </a:tcPr>
                </a:tc>
                <a:tc>
                  <a:txBody>
                    <a:bodyPr/>
                    <a:lstStyle/>
                    <a:p>
                      <a:r>
                        <a:rPr lang="hu-HU" sz="2000" b="1"/>
                        <a:t>50 – 59</a:t>
                      </a:r>
                    </a:p>
                  </a:txBody>
                  <a:tcPr marL="86468" marR="86468" marT="43234" marB="43234" anchor="ctr">
                    <a:lnL>
                      <a:noFill/>
                    </a:lnL>
                    <a:lnR>
                      <a:noFill/>
                    </a:lnR>
                    <a:lnT>
                      <a:noFill/>
                    </a:lnT>
                    <a:lnB>
                      <a:noFill/>
                    </a:lnB>
                  </a:tcPr>
                </a:tc>
                <a:tc>
                  <a:txBody>
                    <a:bodyPr/>
                    <a:lstStyle/>
                    <a:p>
                      <a:r>
                        <a:rPr lang="hu-HU" sz="2000" b="1"/>
                        <a:t>60+</a:t>
                      </a:r>
                    </a:p>
                  </a:txBody>
                  <a:tcPr marL="86468" marR="86468" marT="43234" marB="43234" anchor="ctr">
                    <a:lnL>
                      <a:noFill/>
                    </a:lnL>
                    <a:lnR>
                      <a:noFill/>
                    </a:lnR>
                    <a:lnT>
                      <a:noFill/>
                    </a:lnT>
                    <a:lnB>
                      <a:noFill/>
                    </a:lnB>
                  </a:tcPr>
                </a:tc>
              </a:tr>
              <a:tr h="345872">
                <a:tc>
                  <a:txBody>
                    <a:bodyPr/>
                    <a:lstStyle/>
                    <a:p>
                      <a:r>
                        <a:rPr lang="hu-HU" sz="2000" b="1"/>
                        <a:t>90</a:t>
                      </a:r>
                    </a:p>
                  </a:txBody>
                  <a:tcPr marL="86468" marR="86468" marT="43234" marB="43234" anchor="ctr">
                    <a:lnL>
                      <a:noFill/>
                    </a:lnL>
                    <a:lnR>
                      <a:noFill/>
                    </a:lnR>
                    <a:lnT>
                      <a:noFill/>
                    </a:lnT>
                    <a:lnB>
                      <a:noFill/>
                    </a:lnB>
                  </a:tcPr>
                </a:tc>
                <a:tc>
                  <a:txBody>
                    <a:bodyPr/>
                    <a:lstStyle/>
                    <a:p>
                      <a:r>
                        <a:rPr lang="hu-HU" sz="2000" b="1"/>
                        <a:t>0.75</a:t>
                      </a:r>
                    </a:p>
                  </a:txBody>
                  <a:tcPr marL="86468" marR="86468" marT="43234" marB="43234" anchor="ctr">
                    <a:lnL>
                      <a:noFill/>
                    </a:lnL>
                    <a:lnR>
                      <a:noFill/>
                    </a:lnR>
                    <a:lnT>
                      <a:noFill/>
                    </a:lnT>
                    <a:lnB>
                      <a:noFill/>
                    </a:lnB>
                  </a:tcPr>
                </a:tc>
                <a:tc>
                  <a:txBody>
                    <a:bodyPr/>
                    <a:lstStyle/>
                    <a:p>
                      <a:r>
                        <a:rPr lang="hu-HU" sz="2000" b="1"/>
                        <a:t>0.76</a:t>
                      </a:r>
                    </a:p>
                  </a:txBody>
                  <a:tcPr marL="86468" marR="86468" marT="43234" marB="43234" anchor="ctr">
                    <a:lnL>
                      <a:noFill/>
                    </a:lnL>
                    <a:lnR>
                      <a:noFill/>
                    </a:lnR>
                    <a:lnT>
                      <a:noFill/>
                    </a:lnT>
                    <a:lnB>
                      <a:noFill/>
                    </a:lnB>
                  </a:tcPr>
                </a:tc>
                <a:tc>
                  <a:txBody>
                    <a:bodyPr/>
                    <a:lstStyle/>
                    <a:p>
                      <a:r>
                        <a:rPr lang="hu-HU" sz="2000" b="1"/>
                        <a:t>0.71</a:t>
                      </a:r>
                    </a:p>
                  </a:txBody>
                  <a:tcPr marL="86468" marR="86468" marT="43234" marB="43234" anchor="ctr">
                    <a:lnL>
                      <a:noFill/>
                    </a:lnL>
                    <a:lnR>
                      <a:noFill/>
                    </a:lnR>
                    <a:lnT>
                      <a:noFill/>
                    </a:lnT>
                    <a:lnB>
                      <a:noFill/>
                    </a:lnB>
                  </a:tcPr>
                </a:tc>
                <a:tc>
                  <a:txBody>
                    <a:bodyPr/>
                    <a:lstStyle/>
                    <a:p>
                      <a:r>
                        <a:rPr lang="hu-HU" sz="2000" b="1"/>
                        <a:t>0.61</a:t>
                      </a:r>
                    </a:p>
                  </a:txBody>
                  <a:tcPr marL="86468" marR="86468" marT="43234" marB="43234" anchor="ctr">
                    <a:lnL>
                      <a:noFill/>
                    </a:lnL>
                    <a:lnR>
                      <a:noFill/>
                    </a:lnR>
                    <a:lnT>
                      <a:noFill/>
                    </a:lnT>
                    <a:lnB>
                      <a:noFill/>
                    </a:lnB>
                  </a:tcPr>
                </a:tc>
                <a:tc>
                  <a:txBody>
                    <a:bodyPr/>
                    <a:lstStyle/>
                    <a:p>
                      <a:r>
                        <a:rPr lang="hu-HU" sz="2000" b="1"/>
                        <a:t>0.64</a:t>
                      </a:r>
                    </a:p>
                  </a:txBody>
                  <a:tcPr marL="86468" marR="86468" marT="43234" marB="43234" anchor="ctr">
                    <a:lnL>
                      <a:noFill/>
                    </a:lnL>
                    <a:lnR>
                      <a:noFill/>
                    </a:lnR>
                    <a:lnT>
                      <a:noFill/>
                    </a:lnT>
                    <a:lnB>
                      <a:noFill/>
                    </a:lnB>
                  </a:tcPr>
                </a:tc>
              </a:tr>
              <a:tr h="345872">
                <a:tc>
                  <a:txBody>
                    <a:bodyPr/>
                    <a:lstStyle/>
                    <a:p>
                      <a:r>
                        <a:rPr lang="hu-HU" sz="2000" b="1"/>
                        <a:t>80</a:t>
                      </a:r>
                    </a:p>
                  </a:txBody>
                  <a:tcPr marL="86468" marR="86468" marT="43234" marB="43234" anchor="ctr">
                    <a:lnL>
                      <a:noFill/>
                    </a:lnL>
                    <a:lnR>
                      <a:noFill/>
                    </a:lnR>
                    <a:lnT>
                      <a:noFill/>
                    </a:lnT>
                    <a:lnB>
                      <a:noFill/>
                    </a:lnB>
                  </a:tcPr>
                </a:tc>
                <a:tc>
                  <a:txBody>
                    <a:bodyPr/>
                    <a:lstStyle/>
                    <a:p>
                      <a:r>
                        <a:rPr lang="hu-HU" sz="2000" b="1"/>
                        <a:t>0.70</a:t>
                      </a:r>
                    </a:p>
                  </a:txBody>
                  <a:tcPr marL="86468" marR="86468" marT="43234" marB="43234" anchor="ctr">
                    <a:lnL>
                      <a:noFill/>
                    </a:lnL>
                    <a:lnR>
                      <a:noFill/>
                    </a:lnR>
                    <a:lnT>
                      <a:noFill/>
                    </a:lnT>
                    <a:lnB>
                      <a:noFill/>
                    </a:lnB>
                  </a:tcPr>
                </a:tc>
                <a:tc>
                  <a:txBody>
                    <a:bodyPr/>
                    <a:lstStyle/>
                    <a:p>
                      <a:r>
                        <a:rPr lang="hu-HU" sz="2000" b="1"/>
                        <a:t>0.70</a:t>
                      </a:r>
                    </a:p>
                  </a:txBody>
                  <a:tcPr marL="86468" marR="86468" marT="43234" marB="43234" anchor="ctr">
                    <a:lnL>
                      <a:noFill/>
                    </a:lnL>
                    <a:lnR>
                      <a:noFill/>
                    </a:lnR>
                    <a:lnT>
                      <a:noFill/>
                    </a:lnT>
                    <a:lnB>
                      <a:noFill/>
                    </a:lnB>
                  </a:tcPr>
                </a:tc>
                <a:tc>
                  <a:txBody>
                    <a:bodyPr/>
                    <a:lstStyle/>
                    <a:p>
                      <a:r>
                        <a:rPr lang="hu-HU" sz="2000" b="1"/>
                        <a:t>0.62</a:t>
                      </a:r>
                    </a:p>
                  </a:txBody>
                  <a:tcPr marL="86468" marR="86468" marT="43234" marB="43234" anchor="ctr">
                    <a:lnL>
                      <a:noFill/>
                    </a:lnL>
                    <a:lnR>
                      <a:noFill/>
                    </a:lnR>
                    <a:lnT>
                      <a:noFill/>
                    </a:lnT>
                    <a:lnB>
                      <a:noFill/>
                    </a:lnB>
                  </a:tcPr>
                </a:tc>
                <a:tc>
                  <a:txBody>
                    <a:bodyPr/>
                    <a:lstStyle/>
                    <a:p>
                      <a:r>
                        <a:rPr lang="hu-HU" sz="2000" b="1"/>
                        <a:t>0.55</a:t>
                      </a:r>
                    </a:p>
                  </a:txBody>
                  <a:tcPr marL="86468" marR="86468" marT="43234" marB="43234" anchor="ctr">
                    <a:lnL>
                      <a:noFill/>
                    </a:lnL>
                    <a:lnR>
                      <a:noFill/>
                    </a:lnR>
                    <a:lnT>
                      <a:noFill/>
                    </a:lnT>
                    <a:lnB>
                      <a:noFill/>
                    </a:lnB>
                  </a:tcPr>
                </a:tc>
                <a:tc>
                  <a:txBody>
                    <a:bodyPr/>
                    <a:lstStyle/>
                    <a:p>
                      <a:r>
                        <a:rPr lang="hu-HU" sz="2000" b="1"/>
                        <a:t>0.54</a:t>
                      </a:r>
                    </a:p>
                  </a:txBody>
                  <a:tcPr marL="86468" marR="86468" marT="43234" marB="43234" anchor="ctr">
                    <a:lnL>
                      <a:noFill/>
                    </a:lnL>
                    <a:lnR>
                      <a:noFill/>
                    </a:lnR>
                    <a:lnT>
                      <a:noFill/>
                    </a:lnT>
                    <a:lnB>
                      <a:noFill/>
                    </a:lnB>
                  </a:tcPr>
                </a:tc>
              </a:tr>
              <a:tr h="345872">
                <a:tc>
                  <a:txBody>
                    <a:bodyPr/>
                    <a:lstStyle/>
                    <a:p>
                      <a:r>
                        <a:rPr lang="hu-HU" sz="2000" b="1"/>
                        <a:t>70</a:t>
                      </a:r>
                    </a:p>
                  </a:txBody>
                  <a:tcPr marL="86468" marR="86468" marT="43234" marB="43234" anchor="ctr">
                    <a:lnL>
                      <a:noFill/>
                    </a:lnL>
                    <a:lnR>
                      <a:noFill/>
                    </a:lnR>
                    <a:lnT>
                      <a:noFill/>
                    </a:lnT>
                    <a:lnB>
                      <a:noFill/>
                    </a:lnB>
                  </a:tcPr>
                </a:tc>
                <a:tc>
                  <a:txBody>
                    <a:bodyPr/>
                    <a:lstStyle/>
                    <a:p>
                      <a:r>
                        <a:rPr lang="hu-HU" sz="2000" b="1" dirty="0"/>
                        <a:t>0.65</a:t>
                      </a:r>
                    </a:p>
                  </a:txBody>
                  <a:tcPr marL="86468" marR="86468" marT="43234" marB="43234" anchor="ctr">
                    <a:lnL>
                      <a:noFill/>
                    </a:lnL>
                    <a:lnR>
                      <a:noFill/>
                    </a:lnR>
                    <a:lnT>
                      <a:noFill/>
                    </a:lnT>
                    <a:lnB>
                      <a:noFill/>
                    </a:lnB>
                  </a:tcPr>
                </a:tc>
                <a:tc>
                  <a:txBody>
                    <a:bodyPr/>
                    <a:lstStyle/>
                    <a:p>
                      <a:r>
                        <a:rPr lang="hu-HU" sz="2000" b="1"/>
                        <a:t>0.63</a:t>
                      </a:r>
                    </a:p>
                  </a:txBody>
                  <a:tcPr marL="86468" marR="86468" marT="43234" marB="43234" anchor="ctr">
                    <a:lnL>
                      <a:noFill/>
                    </a:lnL>
                    <a:lnR>
                      <a:noFill/>
                    </a:lnR>
                    <a:lnT>
                      <a:noFill/>
                    </a:lnT>
                    <a:lnB>
                      <a:noFill/>
                    </a:lnB>
                  </a:tcPr>
                </a:tc>
                <a:tc>
                  <a:txBody>
                    <a:bodyPr/>
                    <a:lstStyle/>
                    <a:p>
                      <a:r>
                        <a:rPr lang="hu-HU" sz="2000" b="1"/>
                        <a:t>0.57</a:t>
                      </a:r>
                    </a:p>
                  </a:txBody>
                  <a:tcPr marL="86468" marR="86468" marT="43234" marB="43234" anchor="ctr">
                    <a:lnL>
                      <a:noFill/>
                    </a:lnL>
                    <a:lnR>
                      <a:noFill/>
                    </a:lnR>
                    <a:lnT>
                      <a:noFill/>
                    </a:lnT>
                    <a:lnB>
                      <a:noFill/>
                    </a:lnB>
                  </a:tcPr>
                </a:tc>
                <a:tc>
                  <a:txBody>
                    <a:bodyPr/>
                    <a:lstStyle/>
                    <a:p>
                      <a:r>
                        <a:rPr lang="hu-HU" sz="2000" b="1"/>
                        <a:t>0.52</a:t>
                      </a:r>
                    </a:p>
                  </a:txBody>
                  <a:tcPr marL="86468" marR="86468" marT="43234" marB="43234" anchor="ctr">
                    <a:lnL>
                      <a:noFill/>
                    </a:lnL>
                    <a:lnR>
                      <a:noFill/>
                    </a:lnR>
                    <a:lnT>
                      <a:noFill/>
                    </a:lnT>
                    <a:lnB>
                      <a:noFill/>
                    </a:lnB>
                  </a:tcPr>
                </a:tc>
                <a:tc>
                  <a:txBody>
                    <a:bodyPr/>
                    <a:lstStyle/>
                    <a:p>
                      <a:r>
                        <a:rPr lang="hu-HU" sz="2000" b="1"/>
                        <a:t>0.51</a:t>
                      </a:r>
                    </a:p>
                  </a:txBody>
                  <a:tcPr marL="86468" marR="86468" marT="43234" marB="43234" anchor="ctr">
                    <a:lnL>
                      <a:noFill/>
                    </a:lnL>
                    <a:lnR>
                      <a:noFill/>
                    </a:lnR>
                    <a:lnT>
                      <a:noFill/>
                    </a:lnT>
                    <a:lnB>
                      <a:noFill/>
                    </a:lnB>
                  </a:tcPr>
                </a:tc>
              </a:tr>
              <a:tr h="345872">
                <a:tc>
                  <a:txBody>
                    <a:bodyPr/>
                    <a:lstStyle/>
                    <a:p>
                      <a:r>
                        <a:rPr lang="hu-HU" sz="2000" b="1"/>
                        <a:t>60</a:t>
                      </a:r>
                    </a:p>
                  </a:txBody>
                  <a:tcPr marL="86468" marR="86468" marT="43234" marB="43234" anchor="ctr">
                    <a:lnL>
                      <a:noFill/>
                    </a:lnL>
                    <a:lnR>
                      <a:noFill/>
                    </a:lnR>
                    <a:lnT>
                      <a:noFill/>
                    </a:lnT>
                    <a:lnB>
                      <a:noFill/>
                    </a:lnB>
                  </a:tcPr>
                </a:tc>
                <a:tc>
                  <a:txBody>
                    <a:bodyPr/>
                    <a:lstStyle/>
                    <a:p>
                      <a:r>
                        <a:rPr lang="hu-HU" sz="2000" b="1"/>
                        <a:t>0.60</a:t>
                      </a:r>
                    </a:p>
                  </a:txBody>
                  <a:tcPr marL="86468" marR="86468" marT="43234" marB="43234" anchor="ctr">
                    <a:lnL>
                      <a:noFill/>
                    </a:lnL>
                    <a:lnR>
                      <a:noFill/>
                    </a:lnR>
                    <a:lnT>
                      <a:noFill/>
                    </a:lnT>
                    <a:lnB>
                      <a:noFill/>
                    </a:lnB>
                  </a:tcPr>
                </a:tc>
                <a:tc>
                  <a:txBody>
                    <a:bodyPr/>
                    <a:lstStyle/>
                    <a:p>
                      <a:r>
                        <a:rPr lang="hu-HU" sz="2000" b="1"/>
                        <a:t>0.60</a:t>
                      </a:r>
                    </a:p>
                  </a:txBody>
                  <a:tcPr marL="86468" marR="86468" marT="43234" marB="43234" anchor="ctr">
                    <a:lnL>
                      <a:noFill/>
                    </a:lnL>
                    <a:lnR>
                      <a:noFill/>
                    </a:lnR>
                    <a:lnT>
                      <a:noFill/>
                    </a:lnT>
                    <a:lnB>
                      <a:noFill/>
                    </a:lnB>
                  </a:tcPr>
                </a:tc>
                <a:tc>
                  <a:txBody>
                    <a:bodyPr/>
                    <a:lstStyle/>
                    <a:p>
                      <a:r>
                        <a:rPr lang="hu-HU" sz="2000" b="1"/>
                        <a:t>0.54</a:t>
                      </a:r>
                    </a:p>
                  </a:txBody>
                  <a:tcPr marL="86468" marR="86468" marT="43234" marB="43234" anchor="ctr">
                    <a:lnL>
                      <a:noFill/>
                    </a:lnL>
                    <a:lnR>
                      <a:noFill/>
                    </a:lnR>
                    <a:lnT>
                      <a:noFill/>
                    </a:lnT>
                    <a:lnB>
                      <a:noFill/>
                    </a:lnB>
                  </a:tcPr>
                </a:tc>
                <a:tc>
                  <a:txBody>
                    <a:bodyPr/>
                    <a:lstStyle/>
                    <a:p>
                      <a:r>
                        <a:rPr lang="hu-HU" sz="2000" b="1"/>
                        <a:t>0.48</a:t>
                      </a:r>
                    </a:p>
                  </a:txBody>
                  <a:tcPr marL="86468" marR="86468" marT="43234" marB="43234" anchor="ctr">
                    <a:lnL>
                      <a:noFill/>
                    </a:lnL>
                    <a:lnR>
                      <a:noFill/>
                    </a:lnR>
                    <a:lnT>
                      <a:noFill/>
                    </a:lnT>
                    <a:lnB>
                      <a:noFill/>
                    </a:lnB>
                  </a:tcPr>
                </a:tc>
                <a:tc>
                  <a:txBody>
                    <a:bodyPr/>
                    <a:lstStyle/>
                    <a:p>
                      <a:r>
                        <a:rPr lang="hu-HU" sz="2000" b="1"/>
                        <a:t>0.47</a:t>
                      </a:r>
                    </a:p>
                  </a:txBody>
                  <a:tcPr marL="86468" marR="86468" marT="43234" marB="43234" anchor="ctr">
                    <a:lnL>
                      <a:noFill/>
                    </a:lnL>
                    <a:lnR>
                      <a:noFill/>
                    </a:lnR>
                    <a:lnT>
                      <a:noFill/>
                    </a:lnT>
                    <a:lnB>
                      <a:noFill/>
                    </a:lnB>
                  </a:tcPr>
                </a:tc>
              </a:tr>
              <a:tr h="345872">
                <a:tc>
                  <a:txBody>
                    <a:bodyPr/>
                    <a:lstStyle/>
                    <a:p>
                      <a:r>
                        <a:rPr lang="hu-HU" sz="2000" b="1"/>
                        <a:t>50</a:t>
                      </a:r>
                    </a:p>
                  </a:txBody>
                  <a:tcPr marL="86468" marR="86468" marT="43234" marB="43234" anchor="ctr">
                    <a:lnL>
                      <a:noFill/>
                    </a:lnL>
                    <a:lnR>
                      <a:noFill/>
                    </a:lnR>
                    <a:lnT>
                      <a:noFill/>
                    </a:lnT>
                    <a:lnB>
                      <a:noFill/>
                    </a:lnB>
                  </a:tcPr>
                </a:tc>
                <a:tc>
                  <a:txBody>
                    <a:bodyPr/>
                    <a:lstStyle/>
                    <a:p>
                      <a:r>
                        <a:rPr lang="hu-HU" sz="2000" b="1"/>
                        <a:t>0.56</a:t>
                      </a:r>
                    </a:p>
                  </a:txBody>
                  <a:tcPr marL="86468" marR="86468" marT="43234" marB="43234" anchor="ctr">
                    <a:lnL>
                      <a:noFill/>
                    </a:lnL>
                    <a:lnR>
                      <a:noFill/>
                    </a:lnR>
                    <a:lnT>
                      <a:noFill/>
                    </a:lnT>
                    <a:lnB>
                      <a:noFill/>
                    </a:lnB>
                  </a:tcPr>
                </a:tc>
                <a:tc>
                  <a:txBody>
                    <a:bodyPr/>
                    <a:lstStyle/>
                    <a:p>
                      <a:r>
                        <a:rPr lang="hu-HU" sz="2000" b="1"/>
                        <a:t>0.57</a:t>
                      </a:r>
                    </a:p>
                  </a:txBody>
                  <a:tcPr marL="86468" marR="86468" marT="43234" marB="43234" anchor="ctr">
                    <a:lnL>
                      <a:noFill/>
                    </a:lnL>
                    <a:lnR>
                      <a:noFill/>
                    </a:lnR>
                    <a:lnT>
                      <a:noFill/>
                    </a:lnT>
                    <a:lnB>
                      <a:noFill/>
                    </a:lnB>
                  </a:tcPr>
                </a:tc>
                <a:tc>
                  <a:txBody>
                    <a:bodyPr/>
                    <a:lstStyle/>
                    <a:p>
                      <a:r>
                        <a:rPr lang="hu-HU" sz="2000" b="1"/>
                        <a:t>0.52</a:t>
                      </a:r>
                    </a:p>
                  </a:txBody>
                  <a:tcPr marL="86468" marR="86468" marT="43234" marB="43234" anchor="ctr">
                    <a:lnL>
                      <a:noFill/>
                    </a:lnL>
                    <a:lnR>
                      <a:noFill/>
                    </a:lnR>
                    <a:lnT>
                      <a:noFill/>
                    </a:lnT>
                    <a:lnB>
                      <a:noFill/>
                    </a:lnB>
                  </a:tcPr>
                </a:tc>
                <a:tc>
                  <a:txBody>
                    <a:bodyPr/>
                    <a:lstStyle/>
                    <a:p>
                      <a:r>
                        <a:rPr lang="hu-HU" sz="2000" b="1"/>
                        <a:t>0.46</a:t>
                      </a:r>
                    </a:p>
                  </a:txBody>
                  <a:tcPr marL="86468" marR="86468" marT="43234" marB="43234" anchor="ctr">
                    <a:lnL>
                      <a:noFill/>
                    </a:lnL>
                    <a:lnR>
                      <a:noFill/>
                    </a:lnR>
                    <a:lnT>
                      <a:noFill/>
                    </a:lnT>
                    <a:lnB>
                      <a:noFill/>
                    </a:lnB>
                  </a:tcPr>
                </a:tc>
                <a:tc>
                  <a:txBody>
                    <a:bodyPr/>
                    <a:lstStyle/>
                    <a:p>
                      <a:r>
                        <a:rPr lang="hu-HU" sz="2000" b="1"/>
                        <a:t>0.45</a:t>
                      </a:r>
                    </a:p>
                  </a:txBody>
                  <a:tcPr marL="86468" marR="86468" marT="43234" marB="43234" anchor="ctr">
                    <a:lnL>
                      <a:noFill/>
                    </a:lnL>
                    <a:lnR>
                      <a:noFill/>
                    </a:lnR>
                    <a:lnT>
                      <a:noFill/>
                    </a:lnT>
                    <a:lnB>
                      <a:noFill/>
                    </a:lnB>
                  </a:tcPr>
                </a:tc>
              </a:tr>
              <a:tr h="345872">
                <a:tc>
                  <a:txBody>
                    <a:bodyPr/>
                    <a:lstStyle/>
                    <a:p>
                      <a:r>
                        <a:rPr lang="hu-HU" sz="2000" b="1"/>
                        <a:t>40</a:t>
                      </a:r>
                    </a:p>
                  </a:txBody>
                  <a:tcPr marL="86468" marR="86468" marT="43234" marB="43234" anchor="ctr">
                    <a:lnL>
                      <a:noFill/>
                    </a:lnL>
                    <a:lnR>
                      <a:noFill/>
                    </a:lnR>
                    <a:lnT>
                      <a:noFill/>
                    </a:lnT>
                    <a:lnB>
                      <a:noFill/>
                    </a:lnB>
                  </a:tcPr>
                </a:tc>
                <a:tc>
                  <a:txBody>
                    <a:bodyPr/>
                    <a:lstStyle/>
                    <a:p>
                      <a:r>
                        <a:rPr lang="hu-HU" sz="2000" b="1"/>
                        <a:t>0.51</a:t>
                      </a:r>
                    </a:p>
                  </a:txBody>
                  <a:tcPr marL="86468" marR="86468" marT="43234" marB="43234" anchor="ctr">
                    <a:lnL>
                      <a:noFill/>
                    </a:lnL>
                    <a:lnR>
                      <a:noFill/>
                    </a:lnR>
                    <a:lnT>
                      <a:noFill/>
                    </a:lnT>
                    <a:lnB>
                      <a:noFill/>
                    </a:lnB>
                  </a:tcPr>
                </a:tc>
                <a:tc>
                  <a:txBody>
                    <a:bodyPr/>
                    <a:lstStyle/>
                    <a:p>
                      <a:r>
                        <a:rPr lang="hu-HU" sz="2000" b="1"/>
                        <a:t>0.53</a:t>
                      </a:r>
                    </a:p>
                  </a:txBody>
                  <a:tcPr marL="86468" marR="86468" marT="43234" marB="43234" anchor="ctr">
                    <a:lnL>
                      <a:noFill/>
                    </a:lnL>
                    <a:lnR>
                      <a:noFill/>
                    </a:lnR>
                    <a:lnT>
                      <a:noFill/>
                    </a:lnT>
                    <a:lnB>
                      <a:noFill/>
                    </a:lnB>
                  </a:tcPr>
                </a:tc>
                <a:tc>
                  <a:txBody>
                    <a:bodyPr/>
                    <a:lstStyle/>
                    <a:p>
                      <a:r>
                        <a:rPr lang="hu-HU" sz="2000" b="1"/>
                        <a:t>0.50</a:t>
                      </a:r>
                    </a:p>
                  </a:txBody>
                  <a:tcPr marL="86468" marR="86468" marT="43234" marB="43234" anchor="ctr">
                    <a:lnL>
                      <a:noFill/>
                    </a:lnL>
                    <a:lnR>
                      <a:noFill/>
                    </a:lnR>
                    <a:lnT>
                      <a:noFill/>
                    </a:lnT>
                    <a:lnB>
                      <a:noFill/>
                    </a:lnB>
                  </a:tcPr>
                </a:tc>
                <a:tc>
                  <a:txBody>
                    <a:bodyPr/>
                    <a:lstStyle/>
                    <a:p>
                      <a:r>
                        <a:rPr lang="hu-HU" sz="2000" b="1"/>
                        <a:t>0.44</a:t>
                      </a:r>
                    </a:p>
                  </a:txBody>
                  <a:tcPr marL="86468" marR="86468" marT="43234" marB="43234" anchor="ctr">
                    <a:lnL>
                      <a:noFill/>
                    </a:lnL>
                    <a:lnR>
                      <a:noFill/>
                    </a:lnR>
                    <a:lnT>
                      <a:noFill/>
                    </a:lnT>
                    <a:lnB>
                      <a:noFill/>
                    </a:lnB>
                  </a:tcPr>
                </a:tc>
                <a:tc>
                  <a:txBody>
                    <a:bodyPr/>
                    <a:lstStyle/>
                    <a:p>
                      <a:r>
                        <a:rPr lang="hu-HU" sz="2000" b="1"/>
                        <a:t>0.43</a:t>
                      </a:r>
                    </a:p>
                  </a:txBody>
                  <a:tcPr marL="86468" marR="86468" marT="43234" marB="43234" anchor="ctr">
                    <a:lnL>
                      <a:noFill/>
                    </a:lnL>
                    <a:lnR>
                      <a:noFill/>
                    </a:lnR>
                    <a:lnT>
                      <a:noFill/>
                    </a:lnT>
                    <a:lnB>
                      <a:noFill/>
                    </a:lnB>
                  </a:tcPr>
                </a:tc>
              </a:tr>
              <a:tr h="345872">
                <a:tc>
                  <a:txBody>
                    <a:bodyPr/>
                    <a:lstStyle/>
                    <a:p>
                      <a:r>
                        <a:rPr lang="hu-HU" sz="2000" b="1"/>
                        <a:t>30</a:t>
                      </a:r>
                    </a:p>
                  </a:txBody>
                  <a:tcPr marL="86468" marR="86468" marT="43234" marB="43234" anchor="ctr">
                    <a:lnL>
                      <a:noFill/>
                    </a:lnL>
                    <a:lnR>
                      <a:noFill/>
                    </a:lnR>
                    <a:lnT>
                      <a:noFill/>
                    </a:lnT>
                    <a:lnB>
                      <a:noFill/>
                    </a:lnB>
                  </a:tcPr>
                </a:tc>
                <a:tc>
                  <a:txBody>
                    <a:bodyPr/>
                    <a:lstStyle/>
                    <a:p>
                      <a:r>
                        <a:rPr lang="hu-HU" sz="2000" b="1"/>
                        <a:t>0.47</a:t>
                      </a:r>
                    </a:p>
                  </a:txBody>
                  <a:tcPr marL="86468" marR="86468" marT="43234" marB="43234" anchor="ctr">
                    <a:lnL>
                      <a:noFill/>
                    </a:lnL>
                    <a:lnR>
                      <a:noFill/>
                    </a:lnR>
                    <a:lnT>
                      <a:noFill/>
                    </a:lnT>
                    <a:lnB>
                      <a:noFill/>
                    </a:lnB>
                  </a:tcPr>
                </a:tc>
                <a:tc>
                  <a:txBody>
                    <a:bodyPr/>
                    <a:lstStyle/>
                    <a:p>
                      <a:r>
                        <a:rPr lang="hu-HU" sz="2000" b="1"/>
                        <a:t>0.51</a:t>
                      </a:r>
                    </a:p>
                  </a:txBody>
                  <a:tcPr marL="86468" marR="86468" marT="43234" marB="43234" anchor="ctr">
                    <a:lnL>
                      <a:noFill/>
                    </a:lnL>
                    <a:lnR>
                      <a:noFill/>
                    </a:lnR>
                    <a:lnT>
                      <a:noFill/>
                    </a:lnT>
                    <a:lnB>
                      <a:noFill/>
                    </a:lnB>
                  </a:tcPr>
                </a:tc>
                <a:tc>
                  <a:txBody>
                    <a:bodyPr/>
                    <a:lstStyle/>
                    <a:p>
                      <a:r>
                        <a:rPr lang="hu-HU" sz="2000" b="1"/>
                        <a:t>0.47</a:t>
                      </a:r>
                    </a:p>
                  </a:txBody>
                  <a:tcPr marL="86468" marR="86468" marT="43234" marB="43234" anchor="ctr">
                    <a:lnL>
                      <a:noFill/>
                    </a:lnL>
                    <a:lnR>
                      <a:noFill/>
                    </a:lnR>
                    <a:lnT>
                      <a:noFill/>
                    </a:lnT>
                    <a:lnB>
                      <a:noFill/>
                    </a:lnB>
                  </a:tcPr>
                </a:tc>
                <a:tc>
                  <a:txBody>
                    <a:bodyPr/>
                    <a:lstStyle/>
                    <a:p>
                      <a:r>
                        <a:rPr lang="hu-HU" sz="2000" b="1"/>
                        <a:t>0.42</a:t>
                      </a:r>
                    </a:p>
                  </a:txBody>
                  <a:tcPr marL="86468" marR="86468" marT="43234" marB="43234" anchor="ctr">
                    <a:lnL>
                      <a:noFill/>
                    </a:lnL>
                    <a:lnR>
                      <a:noFill/>
                    </a:lnR>
                    <a:lnT>
                      <a:noFill/>
                    </a:lnT>
                    <a:lnB>
                      <a:noFill/>
                    </a:lnB>
                  </a:tcPr>
                </a:tc>
                <a:tc>
                  <a:txBody>
                    <a:bodyPr/>
                    <a:lstStyle/>
                    <a:p>
                      <a:r>
                        <a:rPr lang="hu-HU" sz="2000" b="1"/>
                        <a:t>0.40</a:t>
                      </a:r>
                    </a:p>
                  </a:txBody>
                  <a:tcPr marL="86468" marR="86468" marT="43234" marB="43234" anchor="ctr">
                    <a:lnL>
                      <a:noFill/>
                    </a:lnL>
                    <a:lnR>
                      <a:noFill/>
                    </a:lnR>
                    <a:lnT>
                      <a:noFill/>
                    </a:lnT>
                    <a:lnB>
                      <a:noFill/>
                    </a:lnB>
                  </a:tcPr>
                </a:tc>
              </a:tr>
              <a:tr h="345872">
                <a:tc>
                  <a:txBody>
                    <a:bodyPr/>
                    <a:lstStyle/>
                    <a:p>
                      <a:r>
                        <a:rPr lang="hu-HU" sz="2000" b="1"/>
                        <a:t>20</a:t>
                      </a:r>
                    </a:p>
                  </a:txBody>
                  <a:tcPr marL="86468" marR="86468" marT="43234" marB="43234" anchor="ctr">
                    <a:lnL>
                      <a:noFill/>
                    </a:lnL>
                    <a:lnR>
                      <a:noFill/>
                    </a:lnR>
                    <a:lnT>
                      <a:noFill/>
                    </a:lnT>
                    <a:lnB>
                      <a:noFill/>
                    </a:lnB>
                  </a:tcPr>
                </a:tc>
                <a:tc>
                  <a:txBody>
                    <a:bodyPr/>
                    <a:lstStyle/>
                    <a:p>
                      <a:r>
                        <a:rPr lang="hu-HU" sz="2000" b="1"/>
                        <a:t>0.42</a:t>
                      </a:r>
                    </a:p>
                  </a:txBody>
                  <a:tcPr marL="86468" marR="86468" marT="43234" marB="43234" anchor="ctr">
                    <a:lnL>
                      <a:noFill/>
                    </a:lnL>
                    <a:lnR>
                      <a:noFill/>
                    </a:lnR>
                    <a:lnT>
                      <a:noFill/>
                    </a:lnT>
                    <a:lnB>
                      <a:noFill/>
                    </a:lnB>
                  </a:tcPr>
                </a:tc>
                <a:tc>
                  <a:txBody>
                    <a:bodyPr/>
                    <a:lstStyle/>
                    <a:p>
                      <a:r>
                        <a:rPr lang="hu-HU" sz="2000" b="1"/>
                        <a:t>0.47</a:t>
                      </a:r>
                    </a:p>
                  </a:txBody>
                  <a:tcPr marL="86468" marR="86468" marT="43234" marB="43234" anchor="ctr">
                    <a:lnL>
                      <a:noFill/>
                    </a:lnL>
                    <a:lnR>
                      <a:noFill/>
                    </a:lnR>
                    <a:lnT>
                      <a:noFill/>
                    </a:lnT>
                    <a:lnB>
                      <a:noFill/>
                    </a:lnB>
                  </a:tcPr>
                </a:tc>
                <a:tc>
                  <a:txBody>
                    <a:bodyPr/>
                    <a:lstStyle/>
                    <a:p>
                      <a:r>
                        <a:rPr lang="hu-HU" sz="2000" b="1"/>
                        <a:t>0.43</a:t>
                      </a:r>
                    </a:p>
                  </a:txBody>
                  <a:tcPr marL="86468" marR="86468" marT="43234" marB="43234" anchor="ctr">
                    <a:lnL>
                      <a:noFill/>
                    </a:lnL>
                    <a:lnR>
                      <a:noFill/>
                    </a:lnR>
                    <a:lnT>
                      <a:noFill/>
                    </a:lnT>
                    <a:lnB>
                      <a:noFill/>
                    </a:lnB>
                  </a:tcPr>
                </a:tc>
                <a:tc>
                  <a:txBody>
                    <a:bodyPr/>
                    <a:lstStyle/>
                    <a:p>
                      <a:r>
                        <a:rPr lang="hu-HU" sz="2000" b="1"/>
                        <a:t>0.39</a:t>
                      </a:r>
                    </a:p>
                  </a:txBody>
                  <a:tcPr marL="86468" marR="86468" marT="43234" marB="43234" anchor="ctr">
                    <a:lnL>
                      <a:noFill/>
                    </a:lnL>
                    <a:lnR>
                      <a:noFill/>
                    </a:lnR>
                    <a:lnT>
                      <a:noFill/>
                    </a:lnT>
                    <a:lnB>
                      <a:noFill/>
                    </a:lnB>
                  </a:tcPr>
                </a:tc>
                <a:tc>
                  <a:txBody>
                    <a:bodyPr/>
                    <a:lstStyle/>
                    <a:p>
                      <a:r>
                        <a:rPr lang="hu-HU" sz="2000" b="1"/>
                        <a:t>0.38</a:t>
                      </a:r>
                    </a:p>
                  </a:txBody>
                  <a:tcPr marL="86468" marR="86468" marT="43234" marB="43234" anchor="ctr">
                    <a:lnL>
                      <a:noFill/>
                    </a:lnL>
                    <a:lnR>
                      <a:noFill/>
                    </a:lnR>
                    <a:lnT>
                      <a:noFill/>
                    </a:lnT>
                    <a:lnB>
                      <a:noFill/>
                    </a:lnB>
                  </a:tcPr>
                </a:tc>
              </a:tr>
              <a:tr h="345872">
                <a:tc>
                  <a:txBody>
                    <a:bodyPr/>
                    <a:lstStyle/>
                    <a:p>
                      <a:r>
                        <a:rPr lang="hu-HU" sz="2000" b="1"/>
                        <a:t>10</a:t>
                      </a:r>
                    </a:p>
                  </a:txBody>
                  <a:tcPr marL="86468" marR="86468" marT="43234" marB="43234" anchor="ctr">
                    <a:lnL>
                      <a:noFill/>
                    </a:lnL>
                    <a:lnR>
                      <a:noFill/>
                    </a:lnR>
                    <a:lnT>
                      <a:noFill/>
                    </a:lnT>
                    <a:lnB>
                      <a:noFill/>
                    </a:lnB>
                  </a:tcPr>
                </a:tc>
                <a:tc>
                  <a:txBody>
                    <a:bodyPr/>
                    <a:lstStyle/>
                    <a:p>
                      <a:r>
                        <a:rPr lang="hu-HU" sz="2000" b="1"/>
                        <a:t>0.37</a:t>
                      </a:r>
                    </a:p>
                  </a:txBody>
                  <a:tcPr marL="86468" marR="86468" marT="43234" marB="43234" anchor="ctr">
                    <a:lnL>
                      <a:noFill/>
                    </a:lnL>
                    <a:lnR>
                      <a:noFill/>
                    </a:lnR>
                    <a:lnT>
                      <a:noFill/>
                    </a:lnT>
                    <a:lnB>
                      <a:noFill/>
                    </a:lnB>
                  </a:tcPr>
                </a:tc>
                <a:tc>
                  <a:txBody>
                    <a:bodyPr/>
                    <a:lstStyle/>
                    <a:p>
                      <a:r>
                        <a:rPr lang="hu-HU" sz="2000" b="1"/>
                        <a:t>0.42</a:t>
                      </a:r>
                    </a:p>
                  </a:txBody>
                  <a:tcPr marL="86468" marR="86468" marT="43234" marB="43234" anchor="ctr">
                    <a:lnL>
                      <a:noFill/>
                    </a:lnL>
                    <a:lnR>
                      <a:noFill/>
                    </a:lnR>
                    <a:lnT>
                      <a:noFill/>
                    </a:lnT>
                    <a:lnB>
                      <a:noFill/>
                    </a:lnB>
                  </a:tcPr>
                </a:tc>
                <a:tc>
                  <a:txBody>
                    <a:bodyPr/>
                    <a:lstStyle/>
                    <a:p>
                      <a:r>
                        <a:rPr lang="hu-HU" sz="2000" b="1"/>
                        <a:t>0.38</a:t>
                      </a:r>
                    </a:p>
                  </a:txBody>
                  <a:tcPr marL="86468" marR="86468" marT="43234" marB="43234" anchor="ctr">
                    <a:lnL>
                      <a:noFill/>
                    </a:lnL>
                    <a:lnR>
                      <a:noFill/>
                    </a:lnR>
                    <a:lnT>
                      <a:noFill/>
                    </a:lnT>
                    <a:lnB>
                      <a:noFill/>
                    </a:lnB>
                  </a:tcPr>
                </a:tc>
                <a:tc>
                  <a:txBody>
                    <a:bodyPr/>
                    <a:lstStyle/>
                    <a:p>
                      <a:r>
                        <a:rPr lang="hu-HU" sz="2000" b="1"/>
                        <a:t>0.37</a:t>
                      </a:r>
                    </a:p>
                  </a:txBody>
                  <a:tcPr marL="86468" marR="86468" marT="43234" marB="43234" anchor="ctr">
                    <a:lnL>
                      <a:noFill/>
                    </a:lnL>
                    <a:lnR>
                      <a:noFill/>
                    </a:lnR>
                    <a:lnT>
                      <a:noFill/>
                    </a:lnT>
                    <a:lnB>
                      <a:noFill/>
                    </a:lnB>
                  </a:tcPr>
                </a:tc>
                <a:tc>
                  <a:txBody>
                    <a:bodyPr/>
                    <a:lstStyle/>
                    <a:p>
                      <a:r>
                        <a:rPr lang="hu-HU" sz="2000" b="1" dirty="0"/>
                        <a:t>0.33</a:t>
                      </a:r>
                    </a:p>
                  </a:txBody>
                  <a:tcPr marL="86468" marR="86468" marT="43234" marB="43234" anchor="ctr">
                    <a:lnL>
                      <a:noFill/>
                    </a:lnL>
                    <a:lnR>
                      <a:noFill/>
                    </a:lnR>
                    <a:lnT>
                      <a:noFill/>
                    </a:lnT>
                    <a:lnB>
                      <a:noFill/>
                    </a:lnB>
                  </a:tcPr>
                </a:tc>
              </a:tr>
            </a:tbl>
          </a:graphicData>
        </a:graphic>
      </p:graphicFrame>
      <p:sp>
        <p:nvSpPr>
          <p:cNvPr id="3" name="Szövegdoboz 2"/>
          <p:cNvSpPr txBox="1"/>
          <p:nvPr/>
        </p:nvSpPr>
        <p:spPr>
          <a:xfrm>
            <a:off x="827584" y="188640"/>
            <a:ext cx="7488832" cy="523220"/>
          </a:xfrm>
          <a:prstGeom prst="rect">
            <a:avLst/>
          </a:prstGeom>
          <a:noFill/>
        </p:spPr>
        <p:txBody>
          <a:bodyPr wrap="square" rtlCol="0">
            <a:spAutoFit/>
          </a:bodyPr>
          <a:lstStyle/>
          <a:p>
            <a:pPr algn="ctr"/>
            <a:r>
              <a:rPr lang="en-US" sz="2800" b="1" dirty="0" smtClean="0"/>
              <a:t>Bench Press Norms for Women </a:t>
            </a:r>
            <a:endParaRPr lang="en-US" sz="2800" b="1" dirty="0"/>
          </a:p>
        </p:txBody>
      </p:sp>
      <p:sp>
        <p:nvSpPr>
          <p:cNvPr id="4" name="Szövegdoboz 3"/>
          <p:cNvSpPr txBox="1"/>
          <p:nvPr/>
        </p:nvSpPr>
        <p:spPr>
          <a:xfrm>
            <a:off x="1043608" y="5517232"/>
            <a:ext cx="7560840" cy="830997"/>
          </a:xfrm>
          <a:prstGeom prst="rect">
            <a:avLst/>
          </a:prstGeom>
          <a:noFill/>
        </p:spPr>
        <p:txBody>
          <a:bodyPr wrap="square" rtlCol="0">
            <a:spAutoFit/>
          </a:bodyPr>
          <a:lstStyle/>
          <a:p>
            <a:r>
              <a:rPr lang="en-US" sz="1200" i="1" dirty="0" smtClean="0"/>
              <a:t>*Values are expressed relative to body weight i.e. maximum bench press/body weight.</a:t>
            </a:r>
            <a:endParaRPr lang="en-US" sz="1200" dirty="0" smtClean="0"/>
          </a:p>
          <a:p>
            <a:r>
              <a:rPr lang="en-US" sz="1200" dirty="0" smtClean="0"/>
              <a:t>*Norms for 20-29 yr old age category are based on data from the Fitness Institute of Texas. Norms for all other age groups are based on data from the Institute for Aerobics Research, Dallas, TX using a Universal DVR machine. Values are for one repetition maximum and are expressed as amount of weight lifted per pound of body weight.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475656" y="1988840"/>
            <a:ext cx="6768752" cy="461665"/>
          </a:xfrm>
          <a:prstGeom prst="rect">
            <a:avLst/>
          </a:prstGeom>
          <a:solidFill>
            <a:srgbClr val="FFC000"/>
          </a:solidFill>
          <a:ln>
            <a:solidFill>
              <a:schemeClr val="bg1"/>
            </a:solid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2400" b="1" dirty="0" smtClean="0"/>
              <a:t>1RM Guggolás (állásban térdhajlítás-nyújtás)</a:t>
            </a:r>
            <a:endParaRPr lang="en-US" sz="24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avi">
            <a:hlinkClick r:id="" action="ppaction://media"/>
          </p:cNvPr>
          <p:cNvPicPr>
            <a:picLocks noRot="1" noChangeAspect="1"/>
          </p:cNvPicPr>
          <p:nvPr>
            <a:videoFile r:link="rId1"/>
          </p:nvPr>
        </p:nvPicPr>
        <p:blipFill>
          <a:blip r:embed="rId5" cstate="print"/>
          <a:stretch>
            <a:fillRect/>
          </a:stretch>
        </p:blipFill>
        <p:spPr>
          <a:xfrm>
            <a:off x="571472" y="285728"/>
            <a:ext cx="3661198" cy="2928958"/>
          </a:xfrm>
          <a:prstGeom prst="rect">
            <a:avLst/>
          </a:prstGeom>
        </p:spPr>
      </p:pic>
      <p:pic>
        <p:nvPicPr>
          <p:cNvPr id="3" name="11.avi">
            <a:hlinkClick r:id="" action="ppaction://media"/>
          </p:cNvPr>
          <p:cNvPicPr>
            <a:picLocks noRot="1" noChangeAspect="1"/>
          </p:cNvPicPr>
          <p:nvPr>
            <a:videoFile r:link="rId2"/>
          </p:nvPr>
        </p:nvPicPr>
        <p:blipFill>
          <a:blip r:embed="rId6" cstate="print"/>
          <a:stretch>
            <a:fillRect/>
          </a:stretch>
        </p:blipFill>
        <p:spPr>
          <a:xfrm>
            <a:off x="4460870" y="285728"/>
            <a:ext cx="3683030" cy="2946424"/>
          </a:xfrm>
          <a:prstGeom prst="rect">
            <a:avLst/>
          </a:prstGeom>
        </p:spPr>
      </p:pic>
      <p:pic>
        <p:nvPicPr>
          <p:cNvPr id="4" name="12.avi">
            <a:hlinkClick r:id="" action="ppaction://media"/>
          </p:cNvPr>
          <p:cNvPicPr>
            <a:picLocks noRot="1" noChangeAspect="1"/>
          </p:cNvPicPr>
          <p:nvPr>
            <a:videoFile r:link="rId3"/>
          </p:nvPr>
        </p:nvPicPr>
        <p:blipFill>
          <a:blip r:embed="rId7" cstate="print"/>
          <a:stretch>
            <a:fillRect/>
          </a:stretch>
        </p:blipFill>
        <p:spPr>
          <a:xfrm>
            <a:off x="2428860" y="3371830"/>
            <a:ext cx="3929090" cy="3143272"/>
          </a:xfrm>
          <a:prstGeom prst="rect">
            <a:avLst/>
          </a:prstGeom>
        </p:spPr>
      </p:pic>
    </p:spTree>
    <p:extLst>
      <p:ext uri="{BB962C8B-B14F-4D97-AF65-F5344CB8AC3E}">
        <p14:creationId xmlns:p14="http://schemas.microsoft.com/office/powerpoint/2010/main" val="422142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60" fill="hold"/>
                                        <p:tgtEl>
                                          <p:spTgt spid="2"/>
                                        </p:tgtEl>
                                      </p:cBhvr>
                                    </p:cmd>
                                  </p:childTnLst>
                                </p:cTn>
                              </p:par>
                            </p:childTnLst>
                          </p:cTn>
                        </p:par>
                        <p:par>
                          <p:cTn id="7" fill="hold">
                            <p:stCondLst>
                              <p:cond delay="18160"/>
                            </p:stCondLst>
                            <p:childTnLst>
                              <p:par>
                                <p:cTn id="8" presetID="1" presetClass="mediacall" presetSubtype="0" fill="hold" nodeType="afterEffect">
                                  <p:stCondLst>
                                    <p:cond delay="0"/>
                                  </p:stCondLst>
                                  <p:childTnLst>
                                    <p:cmd type="call" cmd="playFrom(0.0)">
                                      <p:cBhvr>
                                        <p:cTn id="9" dur="16960"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Next" delay="0">
                      <p:tgtEl>
                        <p:sldTgt/>
                      </p:tgtEl>
                    </p:cond>
                    <p:cond evt="onPrev" delay="0">
                      <p:tgtEl>
                        <p:sldTgt/>
                      </p:tgtEl>
                    </p:cond>
                  </p:end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p:cTn id="20" fill="hold" display="0">
                  <p:stCondLst>
                    <p:cond delay="indefinite"/>
                  </p:stCondLst>
                  <p:endCondLst>
                    <p:cond evt="onNext" delay="0">
                      <p:tgtEl>
                        <p:sldTgt/>
                      </p:tgtEl>
                    </p:cond>
                    <p:cond evt="onPrev" delay="0">
                      <p:tgtEl>
                        <p:sldTgt/>
                      </p:tgtEl>
                    </p:cond>
                  </p:end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p:cTn id="26" fill="hold" display="0">
                  <p:stCondLst>
                    <p:cond delay="indefinite"/>
                  </p:stCondLst>
                  <p:endCondLst>
                    <p:cond evt="onNext" delay="0">
                      <p:tgtEl>
                        <p:sldTgt/>
                      </p:tgtEl>
                    </p:cond>
                    <p:cond evt="onPrev" delay="0">
                      <p:tgtEl>
                        <p:sldTgt/>
                      </p:tgtEl>
                    </p:cond>
                  </p:endCondLst>
                </p:cTn>
                <p:tgtEl>
                  <p:spTgt spid="4"/>
                </p:tgtEl>
              </p:cMediaNode>
            </p:vide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907704" y="2276872"/>
            <a:ext cx="5832648" cy="584775"/>
          </a:xfrm>
          <a:prstGeom prst="rect">
            <a:avLst/>
          </a:prstGeom>
          <a:solidFill>
            <a:srgbClr val="FFC000"/>
          </a:solidFill>
          <a:ln>
            <a:solidFill>
              <a:schemeClr val="bg1"/>
            </a:solidFill>
          </a:ln>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hu-HU" sz="3200" b="1" dirty="0" smtClean="0">
                <a:solidFill>
                  <a:schemeClr val="tx1"/>
                </a:solidFill>
              </a:rPr>
              <a:t>Lábbal nyomás (leg </a:t>
            </a:r>
            <a:r>
              <a:rPr lang="hu-HU" sz="3200" b="1" dirty="0" err="1" smtClean="0">
                <a:solidFill>
                  <a:schemeClr val="tx1"/>
                </a:solidFill>
              </a:rPr>
              <a:t>press</a:t>
            </a:r>
            <a:r>
              <a:rPr lang="hu-HU" sz="3200" b="1" dirty="0" smtClean="0">
                <a:solidFill>
                  <a:schemeClr val="tx1"/>
                </a:solidFill>
              </a:rPr>
              <a:t>)</a:t>
            </a:r>
            <a:endParaRPr lang="en-US" sz="3200" b="1"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893406612"/>
              </p:ext>
            </p:extLst>
          </p:nvPr>
        </p:nvGraphicFramePr>
        <p:xfrm>
          <a:off x="899592" y="1397001"/>
          <a:ext cx="4464495" cy="5056334"/>
        </p:xfrm>
        <a:graphic>
          <a:graphicData uri="http://schemas.openxmlformats.org/drawingml/2006/table">
            <a:tbl>
              <a:tblPr/>
              <a:tblGrid>
                <a:gridCol w="1488165"/>
                <a:gridCol w="1488165"/>
                <a:gridCol w="1488165"/>
              </a:tblGrid>
              <a:tr h="1099205">
                <a:tc>
                  <a:txBody>
                    <a:bodyPr/>
                    <a:lstStyle/>
                    <a:p>
                      <a:r>
                        <a:rPr lang="hu-HU" sz="1700" dirty="0" err="1"/>
                        <a:t>Percentile</a:t>
                      </a:r>
                      <a:endParaRPr lang="hu-HU" sz="1700" dirty="0"/>
                    </a:p>
                  </a:txBody>
                  <a:tcPr marL="88348" marR="88348" marT="44174" marB="44174" anchor="ctr">
                    <a:lnL>
                      <a:noFill/>
                    </a:lnL>
                    <a:lnR>
                      <a:noFill/>
                    </a:lnR>
                    <a:lnT>
                      <a:noFill/>
                    </a:lnT>
                    <a:lnB>
                      <a:noFill/>
                    </a:lnB>
                  </a:tcPr>
                </a:tc>
                <a:tc>
                  <a:txBody>
                    <a:bodyPr/>
                    <a:lstStyle/>
                    <a:p>
                      <a:r>
                        <a:rPr lang="hu-HU" sz="1700" dirty="0" err="1"/>
                        <a:t>Men</a:t>
                      </a:r>
                      <a:r>
                        <a:rPr lang="hu-HU" sz="1700" dirty="0"/>
                        <a:t> Leg Press</a:t>
                      </a:r>
                    </a:p>
                  </a:txBody>
                  <a:tcPr marL="88348" marR="88348" marT="44174" marB="44174" anchor="ctr">
                    <a:lnL>
                      <a:noFill/>
                    </a:lnL>
                    <a:lnR>
                      <a:noFill/>
                    </a:lnR>
                    <a:lnT>
                      <a:noFill/>
                    </a:lnT>
                    <a:lnB>
                      <a:noFill/>
                    </a:lnB>
                  </a:tcPr>
                </a:tc>
                <a:tc>
                  <a:txBody>
                    <a:bodyPr/>
                    <a:lstStyle/>
                    <a:p>
                      <a:r>
                        <a:rPr lang="hu-HU" sz="1700" dirty="0" err="1"/>
                        <a:t>Women</a:t>
                      </a:r>
                      <a:r>
                        <a:rPr lang="hu-HU" sz="1700" dirty="0"/>
                        <a:t> Leg Press</a:t>
                      </a:r>
                    </a:p>
                  </a:txBody>
                  <a:tcPr marL="88348" marR="88348" marT="44174" marB="44174" anchor="ctr">
                    <a:lnL>
                      <a:noFill/>
                    </a:lnL>
                    <a:lnR>
                      <a:noFill/>
                    </a:lnR>
                    <a:lnT>
                      <a:noFill/>
                    </a:lnT>
                    <a:lnB>
                      <a:noFill/>
                    </a:lnB>
                  </a:tcPr>
                </a:tc>
              </a:tr>
              <a:tr h="439681">
                <a:tc>
                  <a:txBody>
                    <a:bodyPr/>
                    <a:lstStyle/>
                    <a:p>
                      <a:r>
                        <a:rPr lang="hu-HU" sz="1700"/>
                        <a:t>90</a:t>
                      </a:r>
                    </a:p>
                  </a:txBody>
                  <a:tcPr marL="88348" marR="88348" marT="44174" marB="44174" anchor="ctr">
                    <a:lnL>
                      <a:noFill/>
                    </a:lnL>
                    <a:lnR>
                      <a:noFill/>
                    </a:lnR>
                    <a:lnT>
                      <a:noFill/>
                    </a:lnT>
                    <a:lnB>
                      <a:noFill/>
                    </a:lnB>
                  </a:tcPr>
                </a:tc>
                <a:tc>
                  <a:txBody>
                    <a:bodyPr/>
                    <a:lstStyle/>
                    <a:p>
                      <a:r>
                        <a:rPr lang="hu-HU" sz="1700"/>
                        <a:t>4.84</a:t>
                      </a:r>
                    </a:p>
                  </a:txBody>
                  <a:tcPr marL="88348" marR="88348" marT="44174" marB="44174" anchor="ctr">
                    <a:lnL>
                      <a:noFill/>
                    </a:lnL>
                    <a:lnR>
                      <a:noFill/>
                    </a:lnR>
                    <a:lnT>
                      <a:noFill/>
                    </a:lnT>
                    <a:lnB>
                      <a:noFill/>
                    </a:lnB>
                  </a:tcPr>
                </a:tc>
                <a:tc>
                  <a:txBody>
                    <a:bodyPr/>
                    <a:lstStyle/>
                    <a:p>
                      <a:r>
                        <a:rPr lang="hu-HU" sz="1700"/>
                        <a:t>3.71</a:t>
                      </a:r>
                    </a:p>
                  </a:txBody>
                  <a:tcPr marL="88348" marR="88348" marT="44174" marB="44174" anchor="ctr">
                    <a:lnL>
                      <a:noFill/>
                    </a:lnL>
                    <a:lnR>
                      <a:noFill/>
                    </a:lnR>
                    <a:lnT>
                      <a:noFill/>
                    </a:lnT>
                    <a:lnB>
                      <a:noFill/>
                    </a:lnB>
                  </a:tcPr>
                </a:tc>
              </a:tr>
              <a:tr h="439681">
                <a:tc>
                  <a:txBody>
                    <a:bodyPr/>
                    <a:lstStyle/>
                    <a:p>
                      <a:r>
                        <a:rPr lang="hu-HU" sz="1700"/>
                        <a:t>80</a:t>
                      </a:r>
                    </a:p>
                  </a:txBody>
                  <a:tcPr marL="88348" marR="88348" marT="44174" marB="44174" anchor="ctr">
                    <a:lnL>
                      <a:noFill/>
                    </a:lnL>
                    <a:lnR>
                      <a:noFill/>
                    </a:lnR>
                    <a:lnT>
                      <a:noFill/>
                    </a:lnT>
                    <a:lnB>
                      <a:noFill/>
                    </a:lnB>
                  </a:tcPr>
                </a:tc>
                <a:tc>
                  <a:txBody>
                    <a:bodyPr/>
                    <a:lstStyle/>
                    <a:p>
                      <a:r>
                        <a:rPr lang="hu-HU" sz="1700"/>
                        <a:t>4.55</a:t>
                      </a:r>
                    </a:p>
                  </a:txBody>
                  <a:tcPr marL="88348" marR="88348" marT="44174" marB="44174" anchor="ctr">
                    <a:lnL>
                      <a:noFill/>
                    </a:lnL>
                    <a:lnR>
                      <a:noFill/>
                    </a:lnR>
                    <a:lnT>
                      <a:noFill/>
                    </a:lnT>
                    <a:lnB>
                      <a:noFill/>
                    </a:lnB>
                  </a:tcPr>
                </a:tc>
                <a:tc>
                  <a:txBody>
                    <a:bodyPr/>
                    <a:lstStyle/>
                    <a:p>
                      <a:r>
                        <a:rPr lang="hu-HU" sz="1700"/>
                        <a:t>3.47</a:t>
                      </a:r>
                    </a:p>
                  </a:txBody>
                  <a:tcPr marL="88348" marR="88348" marT="44174" marB="44174" anchor="ctr">
                    <a:lnL>
                      <a:noFill/>
                    </a:lnL>
                    <a:lnR>
                      <a:noFill/>
                    </a:lnR>
                    <a:lnT>
                      <a:noFill/>
                    </a:lnT>
                    <a:lnB>
                      <a:noFill/>
                    </a:lnB>
                  </a:tcPr>
                </a:tc>
              </a:tr>
              <a:tr h="439681">
                <a:tc>
                  <a:txBody>
                    <a:bodyPr/>
                    <a:lstStyle/>
                    <a:p>
                      <a:r>
                        <a:rPr lang="hu-HU" sz="1700"/>
                        <a:t>70</a:t>
                      </a:r>
                    </a:p>
                  </a:txBody>
                  <a:tcPr marL="88348" marR="88348" marT="44174" marB="44174" anchor="ctr">
                    <a:lnL>
                      <a:noFill/>
                    </a:lnL>
                    <a:lnR>
                      <a:noFill/>
                    </a:lnR>
                    <a:lnT>
                      <a:noFill/>
                    </a:lnT>
                    <a:lnB>
                      <a:noFill/>
                    </a:lnB>
                  </a:tcPr>
                </a:tc>
                <a:tc>
                  <a:txBody>
                    <a:bodyPr/>
                    <a:lstStyle/>
                    <a:p>
                      <a:r>
                        <a:rPr lang="hu-HU" sz="1700"/>
                        <a:t>4.25</a:t>
                      </a:r>
                    </a:p>
                  </a:txBody>
                  <a:tcPr marL="88348" marR="88348" marT="44174" marB="44174" anchor="ctr">
                    <a:lnL>
                      <a:noFill/>
                    </a:lnL>
                    <a:lnR>
                      <a:noFill/>
                    </a:lnR>
                    <a:lnT>
                      <a:noFill/>
                    </a:lnT>
                    <a:lnB>
                      <a:noFill/>
                    </a:lnB>
                  </a:tcPr>
                </a:tc>
                <a:tc>
                  <a:txBody>
                    <a:bodyPr/>
                    <a:lstStyle/>
                    <a:p>
                      <a:r>
                        <a:rPr lang="hu-HU" sz="1700"/>
                        <a:t>3.23</a:t>
                      </a:r>
                    </a:p>
                  </a:txBody>
                  <a:tcPr marL="88348" marR="88348" marT="44174" marB="44174" anchor="ctr">
                    <a:lnL>
                      <a:noFill/>
                    </a:lnL>
                    <a:lnR>
                      <a:noFill/>
                    </a:lnR>
                    <a:lnT>
                      <a:noFill/>
                    </a:lnT>
                    <a:lnB>
                      <a:noFill/>
                    </a:lnB>
                  </a:tcPr>
                </a:tc>
              </a:tr>
              <a:tr h="439681">
                <a:tc>
                  <a:txBody>
                    <a:bodyPr/>
                    <a:lstStyle/>
                    <a:p>
                      <a:r>
                        <a:rPr lang="hu-HU" sz="1700"/>
                        <a:t>60</a:t>
                      </a:r>
                    </a:p>
                  </a:txBody>
                  <a:tcPr marL="88348" marR="88348" marT="44174" marB="44174" anchor="ctr">
                    <a:lnL>
                      <a:noFill/>
                    </a:lnL>
                    <a:lnR>
                      <a:noFill/>
                    </a:lnR>
                    <a:lnT>
                      <a:noFill/>
                    </a:lnT>
                    <a:lnB>
                      <a:noFill/>
                    </a:lnB>
                  </a:tcPr>
                </a:tc>
                <a:tc>
                  <a:txBody>
                    <a:bodyPr/>
                    <a:lstStyle/>
                    <a:p>
                      <a:r>
                        <a:rPr lang="hu-HU" sz="1700"/>
                        <a:t>3.96</a:t>
                      </a:r>
                    </a:p>
                  </a:txBody>
                  <a:tcPr marL="88348" marR="88348" marT="44174" marB="44174" anchor="ctr">
                    <a:lnL>
                      <a:noFill/>
                    </a:lnL>
                    <a:lnR>
                      <a:noFill/>
                    </a:lnR>
                    <a:lnT>
                      <a:noFill/>
                    </a:lnT>
                    <a:lnB>
                      <a:noFill/>
                    </a:lnB>
                  </a:tcPr>
                </a:tc>
                <a:tc>
                  <a:txBody>
                    <a:bodyPr/>
                    <a:lstStyle/>
                    <a:p>
                      <a:r>
                        <a:rPr lang="hu-HU" sz="1700"/>
                        <a:t>2.99</a:t>
                      </a:r>
                    </a:p>
                  </a:txBody>
                  <a:tcPr marL="88348" marR="88348" marT="44174" marB="44174" anchor="ctr">
                    <a:lnL>
                      <a:noFill/>
                    </a:lnL>
                    <a:lnR>
                      <a:noFill/>
                    </a:lnR>
                    <a:lnT>
                      <a:noFill/>
                    </a:lnT>
                    <a:lnB>
                      <a:noFill/>
                    </a:lnB>
                  </a:tcPr>
                </a:tc>
              </a:tr>
              <a:tr h="439681">
                <a:tc>
                  <a:txBody>
                    <a:bodyPr/>
                    <a:lstStyle/>
                    <a:p>
                      <a:r>
                        <a:rPr lang="hu-HU" sz="1700"/>
                        <a:t>50</a:t>
                      </a:r>
                    </a:p>
                  </a:txBody>
                  <a:tcPr marL="88348" marR="88348" marT="44174" marB="44174" anchor="ctr">
                    <a:lnL>
                      <a:noFill/>
                    </a:lnL>
                    <a:lnR>
                      <a:noFill/>
                    </a:lnR>
                    <a:lnT>
                      <a:noFill/>
                    </a:lnT>
                    <a:lnB>
                      <a:noFill/>
                    </a:lnB>
                  </a:tcPr>
                </a:tc>
                <a:tc>
                  <a:txBody>
                    <a:bodyPr/>
                    <a:lstStyle/>
                    <a:p>
                      <a:r>
                        <a:rPr lang="hu-HU" sz="1700"/>
                        <a:t>3.65</a:t>
                      </a:r>
                    </a:p>
                  </a:txBody>
                  <a:tcPr marL="88348" marR="88348" marT="44174" marB="44174" anchor="ctr">
                    <a:lnL>
                      <a:noFill/>
                    </a:lnL>
                    <a:lnR>
                      <a:noFill/>
                    </a:lnR>
                    <a:lnT>
                      <a:noFill/>
                    </a:lnT>
                    <a:lnB>
                      <a:noFill/>
                    </a:lnB>
                  </a:tcPr>
                </a:tc>
                <a:tc>
                  <a:txBody>
                    <a:bodyPr/>
                    <a:lstStyle/>
                    <a:p>
                      <a:r>
                        <a:rPr lang="hu-HU" sz="1700"/>
                        <a:t>2.75</a:t>
                      </a:r>
                    </a:p>
                  </a:txBody>
                  <a:tcPr marL="88348" marR="88348" marT="44174" marB="44174" anchor="ctr">
                    <a:lnL>
                      <a:noFill/>
                    </a:lnL>
                    <a:lnR>
                      <a:noFill/>
                    </a:lnR>
                    <a:lnT>
                      <a:noFill/>
                    </a:lnT>
                    <a:lnB>
                      <a:noFill/>
                    </a:lnB>
                  </a:tcPr>
                </a:tc>
              </a:tr>
              <a:tr h="439681">
                <a:tc>
                  <a:txBody>
                    <a:bodyPr/>
                    <a:lstStyle/>
                    <a:p>
                      <a:r>
                        <a:rPr lang="hu-HU" sz="1700"/>
                        <a:t>40</a:t>
                      </a:r>
                    </a:p>
                  </a:txBody>
                  <a:tcPr marL="88348" marR="88348" marT="44174" marB="44174" anchor="ctr">
                    <a:lnL>
                      <a:noFill/>
                    </a:lnL>
                    <a:lnR>
                      <a:noFill/>
                    </a:lnR>
                    <a:lnT>
                      <a:noFill/>
                    </a:lnT>
                    <a:lnB>
                      <a:noFill/>
                    </a:lnB>
                  </a:tcPr>
                </a:tc>
                <a:tc>
                  <a:txBody>
                    <a:bodyPr/>
                    <a:lstStyle/>
                    <a:p>
                      <a:r>
                        <a:rPr lang="hu-HU" sz="1700"/>
                        <a:t>3.36</a:t>
                      </a:r>
                    </a:p>
                  </a:txBody>
                  <a:tcPr marL="88348" marR="88348" marT="44174" marB="44174" anchor="ctr">
                    <a:lnL>
                      <a:noFill/>
                    </a:lnL>
                    <a:lnR>
                      <a:noFill/>
                    </a:lnR>
                    <a:lnT>
                      <a:noFill/>
                    </a:lnT>
                    <a:lnB>
                      <a:noFill/>
                    </a:lnB>
                  </a:tcPr>
                </a:tc>
                <a:tc>
                  <a:txBody>
                    <a:bodyPr/>
                    <a:lstStyle/>
                    <a:p>
                      <a:r>
                        <a:rPr lang="hu-HU" sz="1700"/>
                        <a:t>2.51</a:t>
                      </a:r>
                    </a:p>
                  </a:txBody>
                  <a:tcPr marL="88348" marR="88348" marT="44174" marB="44174" anchor="ctr">
                    <a:lnL>
                      <a:noFill/>
                    </a:lnL>
                    <a:lnR>
                      <a:noFill/>
                    </a:lnR>
                    <a:lnT>
                      <a:noFill/>
                    </a:lnT>
                    <a:lnB>
                      <a:noFill/>
                    </a:lnB>
                  </a:tcPr>
                </a:tc>
              </a:tr>
              <a:tr h="439681">
                <a:tc>
                  <a:txBody>
                    <a:bodyPr/>
                    <a:lstStyle/>
                    <a:p>
                      <a:r>
                        <a:rPr lang="hu-HU" sz="1700"/>
                        <a:t>30</a:t>
                      </a:r>
                    </a:p>
                  </a:txBody>
                  <a:tcPr marL="88348" marR="88348" marT="44174" marB="44174" anchor="ctr">
                    <a:lnL>
                      <a:noFill/>
                    </a:lnL>
                    <a:lnR>
                      <a:noFill/>
                    </a:lnR>
                    <a:lnT>
                      <a:noFill/>
                    </a:lnT>
                    <a:lnB>
                      <a:noFill/>
                    </a:lnB>
                  </a:tcPr>
                </a:tc>
                <a:tc>
                  <a:txBody>
                    <a:bodyPr/>
                    <a:lstStyle/>
                    <a:p>
                      <a:r>
                        <a:rPr lang="hu-HU" sz="1700"/>
                        <a:t>3.06</a:t>
                      </a:r>
                    </a:p>
                  </a:txBody>
                  <a:tcPr marL="88348" marR="88348" marT="44174" marB="44174" anchor="ctr">
                    <a:lnL>
                      <a:noFill/>
                    </a:lnL>
                    <a:lnR>
                      <a:noFill/>
                    </a:lnR>
                    <a:lnT>
                      <a:noFill/>
                    </a:lnT>
                    <a:lnB>
                      <a:noFill/>
                    </a:lnB>
                  </a:tcPr>
                </a:tc>
                <a:tc>
                  <a:txBody>
                    <a:bodyPr/>
                    <a:lstStyle/>
                    <a:p>
                      <a:r>
                        <a:rPr lang="hu-HU" sz="1700"/>
                        <a:t>2.27</a:t>
                      </a:r>
                    </a:p>
                  </a:txBody>
                  <a:tcPr marL="88348" marR="88348" marT="44174" marB="44174" anchor="ctr">
                    <a:lnL>
                      <a:noFill/>
                    </a:lnL>
                    <a:lnR>
                      <a:noFill/>
                    </a:lnR>
                    <a:lnT>
                      <a:noFill/>
                    </a:lnT>
                    <a:lnB>
                      <a:noFill/>
                    </a:lnB>
                  </a:tcPr>
                </a:tc>
              </a:tr>
              <a:tr h="439681">
                <a:tc>
                  <a:txBody>
                    <a:bodyPr/>
                    <a:lstStyle/>
                    <a:p>
                      <a:r>
                        <a:rPr lang="hu-HU" sz="1700" dirty="0"/>
                        <a:t>20</a:t>
                      </a:r>
                    </a:p>
                  </a:txBody>
                  <a:tcPr marL="88348" marR="88348" marT="44174" marB="44174" anchor="ctr">
                    <a:lnL>
                      <a:noFill/>
                    </a:lnL>
                    <a:lnR>
                      <a:noFill/>
                    </a:lnR>
                    <a:lnT>
                      <a:noFill/>
                    </a:lnT>
                    <a:lnB>
                      <a:noFill/>
                    </a:lnB>
                  </a:tcPr>
                </a:tc>
                <a:tc>
                  <a:txBody>
                    <a:bodyPr/>
                    <a:lstStyle/>
                    <a:p>
                      <a:r>
                        <a:rPr lang="hu-HU" sz="1700"/>
                        <a:t>2.77</a:t>
                      </a:r>
                    </a:p>
                  </a:txBody>
                  <a:tcPr marL="88348" marR="88348" marT="44174" marB="44174" anchor="ctr">
                    <a:lnL>
                      <a:noFill/>
                    </a:lnL>
                    <a:lnR>
                      <a:noFill/>
                    </a:lnR>
                    <a:lnT>
                      <a:noFill/>
                    </a:lnT>
                    <a:lnB>
                      <a:noFill/>
                    </a:lnB>
                  </a:tcPr>
                </a:tc>
                <a:tc>
                  <a:txBody>
                    <a:bodyPr/>
                    <a:lstStyle/>
                    <a:p>
                      <a:r>
                        <a:rPr lang="hu-HU" sz="1700"/>
                        <a:t>2.03</a:t>
                      </a:r>
                    </a:p>
                  </a:txBody>
                  <a:tcPr marL="88348" marR="88348" marT="44174" marB="44174" anchor="ctr">
                    <a:lnL>
                      <a:noFill/>
                    </a:lnL>
                    <a:lnR>
                      <a:noFill/>
                    </a:lnR>
                    <a:lnT>
                      <a:noFill/>
                    </a:lnT>
                    <a:lnB>
                      <a:noFill/>
                    </a:lnB>
                  </a:tcPr>
                </a:tc>
              </a:tr>
              <a:tr h="439681">
                <a:tc>
                  <a:txBody>
                    <a:bodyPr/>
                    <a:lstStyle/>
                    <a:p>
                      <a:r>
                        <a:rPr lang="hu-HU" sz="1700"/>
                        <a:t>10</a:t>
                      </a:r>
                    </a:p>
                  </a:txBody>
                  <a:tcPr marL="88348" marR="88348" marT="44174" marB="44174" anchor="ctr">
                    <a:lnL>
                      <a:noFill/>
                    </a:lnL>
                    <a:lnR>
                      <a:noFill/>
                    </a:lnR>
                    <a:lnT>
                      <a:noFill/>
                    </a:lnT>
                    <a:lnB>
                      <a:noFill/>
                    </a:lnB>
                  </a:tcPr>
                </a:tc>
                <a:tc>
                  <a:txBody>
                    <a:bodyPr/>
                    <a:lstStyle/>
                    <a:p>
                      <a:r>
                        <a:rPr lang="hu-HU" sz="1700"/>
                        <a:t>2.47</a:t>
                      </a:r>
                    </a:p>
                  </a:txBody>
                  <a:tcPr marL="88348" marR="88348" marT="44174" marB="44174" anchor="ctr">
                    <a:lnL>
                      <a:noFill/>
                    </a:lnL>
                    <a:lnR>
                      <a:noFill/>
                    </a:lnR>
                    <a:lnT>
                      <a:noFill/>
                    </a:lnT>
                    <a:lnB>
                      <a:noFill/>
                    </a:lnB>
                  </a:tcPr>
                </a:tc>
                <a:tc>
                  <a:txBody>
                    <a:bodyPr/>
                    <a:lstStyle/>
                    <a:p>
                      <a:r>
                        <a:rPr lang="hu-HU" sz="1700" dirty="0"/>
                        <a:t>1.79</a:t>
                      </a:r>
                    </a:p>
                  </a:txBody>
                  <a:tcPr marL="88348" marR="88348" marT="44174" marB="44174" anchor="ctr">
                    <a:lnL>
                      <a:noFill/>
                    </a:lnL>
                    <a:lnR>
                      <a:noFill/>
                    </a:lnR>
                    <a:lnT>
                      <a:noFill/>
                    </a:lnT>
                    <a:lnB>
                      <a:noFill/>
                    </a:lnB>
                  </a:tcPr>
                </a:tc>
              </a:tr>
            </a:tbl>
          </a:graphicData>
        </a:graphic>
      </p:graphicFrame>
      <p:sp>
        <p:nvSpPr>
          <p:cNvPr id="3" name="Szövegdoboz 2"/>
          <p:cNvSpPr txBox="1"/>
          <p:nvPr/>
        </p:nvSpPr>
        <p:spPr>
          <a:xfrm>
            <a:off x="899592" y="680959"/>
            <a:ext cx="7344816" cy="400110"/>
          </a:xfrm>
          <a:prstGeom prst="rect">
            <a:avLst/>
          </a:prstGeom>
          <a:noFill/>
        </p:spPr>
        <p:txBody>
          <a:bodyPr wrap="square" rtlCol="0">
            <a:spAutoFit/>
          </a:bodyPr>
          <a:lstStyle/>
          <a:p>
            <a:r>
              <a:rPr lang="en-US" sz="2000" dirty="0" smtClean="0"/>
              <a:t> Leg Press Norms for 18 – 29 Year Old Men and Women </a:t>
            </a:r>
            <a:endParaRPr lang="en-US" sz="2000" dirty="0"/>
          </a:p>
        </p:txBody>
      </p:sp>
      <p:pic>
        <p:nvPicPr>
          <p:cNvPr id="306178" name="Picture 2" descr="http://www.edb.utexas.edu/fit/images/leg%20press.jpg"/>
          <p:cNvPicPr>
            <a:picLocks noChangeAspect="1" noChangeArrowheads="1"/>
          </p:cNvPicPr>
          <p:nvPr/>
        </p:nvPicPr>
        <p:blipFill>
          <a:blip r:embed="rId2" cstate="print"/>
          <a:srcRect/>
          <a:stretch>
            <a:fillRect/>
          </a:stretch>
        </p:blipFill>
        <p:spPr bwMode="auto">
          <a:xfrm>
            <a:off x="5364088" y="2420888"/>
            <a:ext cx="3594770" cy="270547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1143887888"/>
              </p:ext>
            </p:extLst>
          </p:nvPr>
        </p:nvGraphicFramePr>
        <p:xfrm>
          <a:off x="424760" y="188640"/>
          <a:ext cx="8229600" cy="2057400"/>
        </p:xfrm>
        <a:graphic>
          <a:graphicData uri="http://schemas.openxmlformats.org/drawingml/2006/table">
            <a:tbl>
              <a:tblPr/>
              <a:tblGrid>
                <a:gridCol w="1371600"/>
                <a:gridCol w="1371600"/>
                <a:gridCol w="1371600"/>
                <a:gridCol w="1371600"/>
                <a:gridCol w="1371600"/>
                <a:gridCol w="1371600"/>
              </a:tblGrid>
              <a:tr h="0">
                <a:tc gridSpan="6">
                  <a:txBody>
                    <a:bodyPr/>
                    <a:lstStyle/>
                    <a:p>
                      <a:pPr algn="ctr"/>
                      <a:r>
                        <a:rPr lang="hu-HU" sz="2000" b="1" dirty="0"/>
                        <a:t>1-RM </a:t>
                      </a:r>
                      <a:r>
                        <a:rPr lang="hu-HU" sz="2000" b="1" dirty="0" err="1"/>
                        <a:t>Scores</a:t>
                      </a:r>
                      <a:endParaRPr lang="hu-HU" sz="2000" dirty="0"/>
                    </a:p>
                  </a:txBody>
                  <a:tcPr marL="7620" marR="7620" marT="7620" marB="7620" anchor="ctr">
                    <a:lnL>
                      <a:noFill/>
                    </a:lnL>
                    <a:lnR>
                      <a:noFill/>
                    </a:lnR>
                    <a:lnT>
                      <a:noFill/>
                    </a:lnT>
                    <a:lnB>
                      <a:noFill/>
                    </a:lnB>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r>
              <a:tr h="0">
                <a:tc>
                  <a:txBody>
                    <a:bodyPr/>
                    <a:lstStyle/>
                    <a:p>
                      <a:pPr algn="ctr"/>
                      <a:r>
                        <a:rPr lang="hu-HU" b="1"/>
                        <a:t>Bench Press</a:t>
                      </a:r>
                      <a:endParaRPr lang="hu-HU"/>
                    </a:p>
                  </a:txBody>
                  <a:tcPr marL="7620" marR="7620" marT="7620" marB="7620" anchor="ctr">
                    <a:lnL>
                      <a:noFill/>
                    </a:lnL>
                    <a:lnR>
                      <a:noFill/>
                    </a:lnR>
                    <a:lnT>
                      <a:noFill/>
                    </a:lnT>
                    <a:lnB>
                      <a:noFill/>
                    </a:lnB>
                  </a:tcPr>
                </a:tc>
                <a:tc>
                  <a:txBody>
                    <a:bodyPr/>
                    <a:lstStyle/>
                    <a:p>
                      <a:pPr algn="ctr"/>
                      <a:r>
                        <a:rPr lang="hu-HU" b="1"/>
                        <a:t>Poor</a:t>
                      </a:r>
                      <a:endParaRPr lang="hu-HU"/>
                    </a:p>
                  </a:txBody>
                  <a:tcPr marL="7620" marR="7620" marT="7620" marB="7620" anchor="ctr">
                    <a:lnL>
                      <a:noFill/>
                    </a:lnL>
                    <a:lnR>
                      <a:noFill/>
                    </a:lnR>
                    <a:lnT>
                      <a:noFill/>
                    </a:lnT>
                    <a:lnB>
                      <a:noFill/>
                    </a:lnB>
                  </a:tcPr>
                </a:tc>
                <a:tc>
                  <a:txBody>
                    <a:bodyPr/>
                    <a:lstStyle/>
                    <a:p>
                      <a:pPr algn="ctr"/>
                      <a:r>
                        <a:rPr lang="hu-HU" b="1"/>
                        <a:t>Fair</a:t>
                      </a:r>
                      <a:endParaRPr lang="hu-HU"/>
                    </a:p>
                  </a:txBody>
                  <a:tcPr marL="7620" marR="7620" marT="7620" marB="7620" anchor="ctr">
                    <a:lnL>
                      <a:noFill/>
                    </a:lnL>
                    <a:lnR>
                      <a:noFill/>
                    </a:lnR>
                    <a:lnT>
                      <a:noFill/>
                    </a:lnT>
                    <a:lnB>
                      <a:noFill/>
                    </a:lnB>
                  </a:tcPr>
                </a:tc>
                <a:tc>
                  <a:txBody>
                    <a:bodyPr/>
                    <a:lstStyle/>
                    <a:p>
                      <a:pPr algn="ctr"/>
                      <a:r>
                        <a:rPr lang="hu-HU" b="1"/>
                        <a:t>Good</a:t>
                      </a:r>
                      <a:endParaRPr lang="hu-HU"/>
                    </a:p>
                  </a:txBody>
                  <a:tcPr marL="7620" marR="7620" marT="7620" marB="7620" anchor="ctr">
                    <a:lnL>
                      <a:noFill/>
                    </a:lnL>
                    <a:lnR>
                      <a:noFill/>
                    </a:lnR>
                    <a:lnT>
                      <a:noFill/>
                    </a:lnT>
                    <a:lnB>
                      <a:noFill/>
                    </a:lnB>
                  </a:tcPr>
                </a:tc>
                <a:tc>
                  <a:txBody>
                    <a:bodyPr/>
                    <a:lstStyle/>
                    <a:p>
                      <a:pPr algn="ctr"/>
                      <a:r>
                        <a:rPr lang="hu-HU" b="1"/>
                        <a:t>Very good</a:t>
                      </a:r>
                      <a:endParaRPr lang="hu-HU"/>
                    </a:p>
                  </a:txBody>
                  <a:tcPr marL="7620" marR="7620" marT="7620" marB="7620" anchor="ctr">
                    <a:lnL>
                      <a:noFill/>
                    </a:lnL>
                    <a:lnR>
                      <a:noFill/>
                    </a:lnR>
                    <a:lnT>
                      <a:noFill/>
                    </a:lnT>
                    <a:lnB>
                      <a:noFill/>
                    </a:lnB>
                  </a:tcPr>
                </a:tc>
                <a:tc>
                  <a:txBody>
                    <a:bodyPr/>
                    <a:lstStyle/>
                    <a:p>
                      <a:pPr algn="ctr"/>
                      <a:r>
                        <a:rPr lang="hu-HU" b="1"/>
                        <a:t>Excellent</a:t>
                      </a:r>
                      <a:endParaRPr lang="hu-HU"/>
                    </a:p>
                  </a:txBody>
                  <a:tcPr marL="7620" marR="7620" marT="7620" marB="7620" anchor="ctr">
                    <a:lnL>
                      <a:noFill/>
                    </a:lnL>
                    <a:lnR>
                      <a:noFill/>
                    </a:lnR>
                    <a:lnT>
                      <a:noFill/>
                    </a:lnT>
                    <a:lnB>
                      <a:noFill/>
                    </a:lnB>
                  </a:tcPr>
                </a:tc>
              </a:tr>
              <a:tr h="0">
                <a:tc>
                  <a:txBody>
                    <a:bodyPr/>
                    <a:lstStyle/>
                    <a:p>
                      <a:pPr algn="ctr"/>
                      <a:r>
                        <a:rPr lang="hu-HU" b="1"/>
                        <a:t>Men</a:t>
                      </a:r>
                      <a:endParaRPr lang="hu-HU"/>
                    </a:p>
                  </a:txBody>
                  <a:tcPr marL="7620" marR="7620" marT="7620" marB="7620" anchor="ctr">
                    <a:lnL>
                      <a:noFill/>
                    </a:lnL>
                    <a:lnR>
                      <a:noFill/>
                    </a:lnR>
                    <a:lnT>
                      <a:noFill/>
                    </a:lnT>
                    <a:lnB>
                      <a:noFill/>
                    </a:lnB>
                  </a:tcPr>
                </a:tc>
                <a:tc>
                  <a:txBody>
                    <a:bodyPr/>
                    <a:lstStyle/>
                    <a:p>
                      <a:pPr algn="ctr"/>
                      <a:r>
                        <a:rPr lang="hu-HU"/>
                        <a:t>0.6</a:t>
                      </a:r>
                    </a:p>
                  </a:txBody>
                  <a:tcPr marL="7620" marR="7620" marT="7620" marB="7620" anchor="ctr">
                    <a:lnL>
                      <a:noFill/>
                    </a:lnL>
                    <a:lnR>
                      <a:noFill/>
                    </a:lnR>
                    <a:lnT>
                      <a:noFill/>
                    </a:lnT>
                    <a:lnB>
                      <a:noFill/>
                    </a:lnB>
                  </a:tcPr>
                </a:tc>
                <a:tc>
                  <a:txBody>
                    <a:bodyPr/>
                    <a:lstStyle/>
                    <a:p>
                      <a:pPr algn="ctr"/>
                      <a:r>
                        <a:rPr lang="hu-HU"/>
                        <a:t>0.8</a:t>
                      </a:r>
                    </a:p>
                  </a:txBody>
                  <a:tcPr marL="7620" marR="7620" marT="7620" marB="7620" anchor="ctr">
                    <a:lnL>
                      <a:noFill/>
                    </a:lnL>
                    <a:lnR>
                      <a:noFill/>
                    </a:lnR>
                    <a:lnT>
                      <a:noFill/>
                    </a:lnT>
                    <a:lnB>
                      <a:noFill/>
                    </a:lnB>
                  </a:tcPr>
                </a:tc>
                <a:tc>
                  <a:txBody>
                    <a:bodyPr/>
                    <a:lstStyle/>
                    <a:p>
                      <a:pPr algn="ctr"/>
                      <a:r>
                        <a:rPr lang="hu-HU"/>
                        <a:t>1.0</a:t>
                      </a:r>
                    </a:p>
                  </a:txBody>
                  <a:tcPr marL="7620" marR="7620" marT="7620" marB="7620" anchor="ctr">
                    <a:lnL>
                      <a:noFill/>
                    </a:lnL>
                    <a:lnR>
                      <a:noFill/>
                    </a:lnR>
                    <a:lnT>
                      <a:noFill/>
                    </a:lnT>
                    <a:lnB>
                      <a:noFill/>
                    </a:lnB>
                  </a:tcPr>
                </a:tc>
                <a:tc>
                  <a:txBody>
                    <a:bodyPr/>
                    <a:lstStyle/>
                    <a:p>
                      <a:pPr algn="ctr"/>
                      <a:r>
                        <a:rPr lang="hu-HU"/>
                        <a:t>1.2</a:t>
                      </a:r>
                    </a:p>
                  </a:txBody>
                  <a:tcPr marL="7620" marR="7620" marT="7620" marB="7620" anchor="ctr">
                    <a:lnL>
                      <a:noFill/>
                    </a:lnL>
                    <a:lnR>
                      <a:noFill/>
                    </a:lnR>
                    <a:lnT>
                      <a:noFill/>
                    </a:lnT>
                    <a:lnB>
                      <a:noFill/>
                    </a:lnB>
                  </a:tcPr>
                </a:tc>
                <a:tc>
                  <a:txBody>
                    <a:bodyPr/>
                    <a:lstStyle/>
                    <a:p>
                      <a:pPr algn="ctr"/>
                      <a:r>
                        <a:rPr lang="hu-HU"/>
                        <a:t>1.4</a:t>
                      </a:r>
                    </a:p>
                  </a:txBody>
                  <a:tcPr marL="7620" marR="7620" marT="7620" marB="7620" anchor="ctr">
                    <a:lnL>
                      <a:noFill/>
                    </a:lnL>
                    <a:lnR>
                      <a:noFill/>
                    </a:lnR>
                    <a:lnT>
                      <a:noFill/>
                    </a:lnT>
                    <a:lnB>
                      <a:noFill/>
                    </a:lnB>
                  </a:tcPr>
                </a:tc>
              </a:tr>
              <a:tr h="0">
                <a:tc>
                  <a:txBody>
                    <a:bodyPr/>
                    <a:lstStyle/>
                    <a:p>
                      <a:pPr algn="ctr"/>
                      <a:r>
                        <a:rPr lang="hu-HU" b="1"/>
                        <a:t>Women</a:t>
                      </a:r>
                      <a:endParaRPr lang="hu-HU"/>
                    </a:p>
                  </a:txBody>
                  <a:tcPr marL="7620" marR="7620" marT="7620" marB="7620" anchor="ctr">
                    <a:lnL>
                      <a:noFill/>
                    </a:lnL>
                    <a:lnR>
                      <a:noFill/>
                    </a:lnR>
                    <a:lnT>
                      <a:noFill/>
                    </a:lnT>
                    <a:lnB>
                      <a:noFill/>
                    </a:lnB>
                  </a:tcPr>
                </a:tc>
                <a:tc>
                  <a:txBody>
                    <a:bodyPr/>
                    <a:lstStyle/>
                    <a:p>
                      <a:pPr algn="ctr"/>
                      <a:r>
                        <a:rPr lang="hu-HU"/>
                        <a:t>0.3</a:t>
                      </a:r>
                    </a:p>
                  </a:txBody>
                  <a:tcPr marL="7620" marR="7620" marT="7620" marB="7620" anchor="ctr">
                    <a:lnL>
                      <a:noFill/>
                    </a:lnL>
                    <a:lnR>
                      <a:noFill/>
                    </a:lnR>
                    <a:lnT>
                      <a:noFill/>
                    </a:lnT>
                    <a:lnB>
                      <a:noFill/>
                    </a:lnB>
                  </a:tcPr>
                </a:tc>
                <a:tc>
                  <a:txBody>
                    <a:bodyPr/>
                    <a:lstStyle/>
                    <a:p>
                      <a:pPr algn="ctr"/>
                      <a:r>
                        <a:rPr lang="hu-HU"/>
                        <a:t>0.4</a:t>
                      </a:r>
                    </a:p>
                  </a:txBody>
                  <a:tcPr marL="7620" marR="7620" marT="7620" marB="7620" anchor="ctr">
                    <a:lnL>
                      <a:noFill/>
                    </a:lnL>
                    <a:lnR>
                      <a:noFill/>
                    </a:lnR>
                    <a:lnT>
                      <a:noFill/>
                    </a:lnT>
                    <a:lnB>
                      <a:noFill/>
                    </a:lnB>
                  </a:tcPr>
                </a:tc>
                <a:tc>
                  <a:txBody>
                    <a:bodyPr/>
                    <a:lstStyle/>
                    <a:p>
                      <a:pPr algn="ctr"/>
                      <a:r>
                        <a:rPr lang="hu-HU"/>
                        <a:t>0.5</a:t>
                      </a:r>
                    </a:p>
                  </a:txBody>
                  <a:tcPr marL="7620" marR="7620" marT="7620" marB="7620" anchor="ctr">
                    <a:lnL>
                      <a:noFill/>
                    </a:lnL>
                    <a:lnR>
                      <a:noFill/>
                    </a:lnR>
                    <a:lnT>
                      <a:noFill/>
                    </a:lnT>
                    <a:lnB>
                      <a:noFill/>
                    </a:lnB>
                  </a:tcPr>
                </a:tc>
                <a:tc>
                  <a:txBody>
                    <a:bodyPr/>
                    <a:lstStyle/>
                    <a:p>
                      <a:pPr algn="ctr"/>
                      <a:r>
                        <a:rPr lang="hu-HU"/>
                        <a:t>0.6</a:t>
                      </a:r>
                    </a:p>
                  </a:txBody>
                  <a:tcPr marL="7620" marR="7620" marT="7620" marB="7620" anchor="ctr">
                    <a:lnL>
                      <a:noFill/>
                    </a:lnL>
                    <a:lnR>
                      <a:noFill/>
                    </a:lnR>
                    <a:lnT>
                      <a:noFill/>
                    </a:lnT>
                    <a:lnB>
                      <a:noFill/>
                    </a:lnB>
                  </a:tcPr>
                </a:tc>
                <a:tc>
                  <a:txBody>
                    <a:bodyPr/>
                    <a:lstStyle/>
                    <a:p>
                      <a:pPr algn="ctr"/>
                      <a:r>
                        <a:rPr lang="hu-HU"/>
                        <a:t>0.7</a:t>
                      </a:r>
                    </a:p>
                  </a:txBody>
                  <a:tcPr marL="7620" marR="7620" marT="7620" marB="7620" anchor="ctr">
                    <a:lnL>
                      <a:noFill/>
                    </a:lnL>
                    <a:lnR>
                      <a:noFill/>
                    </a:lnR>
                    <a:lnT>
                      <a:noFill/>
                    </a:lnT>
                    <a:lnB>
                      <a:noFill/>
                    </a:lnB>
                  </a:tcPr>
                </a:tc>
              </a:tr>
              <a:tr h="0">
                <a:tc>
                  <a:txBody>
                    <a:bodyPr/>
                    <a:lstStyle/>
                    <a:p>
                      <a:pPr algn="ctr"/>
                      <a:r>
                        <a:rPr lang="hu-HU" b="1"/>
                        <a:t>Leg Press</a:t>
                      </a:r>
                      <a:endParaRPr lang="hu-HU"/>
                    </a:p>
                  </a:txBody>
                  <a:tcPr marL="7620" marR="7620" marT="7620" marB="7620" anchor="ctr">
                    <a:lnL>
                      <a:noFill/>
                    </a:lnL>
                    <a:lnR>
                      <a:noFill/>
                    </a:lnR>
                    <a:lnT>
                      <a:noFill/>
                    </a:lnT>
                    <a:lnB>
                      <a:noFill/>
                    </a:lnB>
                  </a:tcPr>
                </a:tc>
                <a:tc>
                  <a:txBody>
                    <a:bodyPr/>
                    <a:lstStyle/>
                    <a:p>
                      <a:pPr algn="ctr"/>
                      <a:r>
                        <a:rPr lang="hu-HU" b="1"/>
                        <a:t>Poor</a:t>
                      </a:r>
                      <a:endParaRPr lang="hu-HU"/>
                    </a:p>
                  </a:txBody>
                  <a:tcPr marL="7620" marR="7620" marT="7620" marB="7620" anchor="ctr">
                    <a:lnL>
                      <a:noFill/>
                    </a:lnL>
                    <a:lnR>
                      <a:noFill/>
                    </a:lnR>
                    <a:lnT>
                      <a:noFill/>
                    </a:lnT>
                    <a:lnB>
                      <a:noFill/>
                    </a:lnB>
                  </a:tcPr>
                </a:tc>
                <a:tc>
                  <a:txBody>
                    <a:bodyPr/>
                    <a:lstStyle/>
                    <a:p>
                      <a:pPr algn="ctr"/>
                      <a:r>
                        <a:rPr lang="hu-HU" b="1"/>
                        <a:t>Fair</a:t>
                      </a:r>
                      <a:endParaRPr lang="hu-HU"/>
                    </a:p>
                  </a:txBody>
                  <a:tcPr marL="7620" marR="7620" marT="7620" marB="7620" anchor="ctr">
                    <a:lnL>
                      <a:noFill/>
                    </a:lnL>
                    <a:lnR>
                      <a:noFill/>
                    </a:lnR>
                    <a:lnT>
                      <a:noFill/>
                    </a:lnT>
                    <a:lnB>
                      <a:noFill/>
                    </a:lnB>
                  </a:tcPr>
                </a:tc>
                <a:tc>
                  <a:txBody>
                    <a:bodyPr/>
                    <a:lstStyle/>
                    <a:p>
                      <a:pPr algn="ctr"/>
                      <a:r>
                        <a:rPr lang="hu-HU" b="1"/>
                        <a:t>Good</a:t>
                      </a:r>
                      <a:endParaRPr lang="hu-HU"/>
                    </a:p>
                  </a:txBody>
                  <a:tcPr marL="7620" marR="7620" marT="7620" marB="7620" anchor="ctr">
                    <a:lnL>
                      <a:noFill/>
                    </a:lnL>
                    <a:lnR>
                      <a:noFill/>
                    </a:lnR>
                    <a:lnT>
                      <a:noFill/>
                    </a:lnT>
                    <a:lnB>
                      <a:noFill/>
                    </a:lnB>
                  </a:tcPr>
                </a:tc>
                <a:tc>
                  <a:txBody>
                    <a:bodyPr/>
                    <a:lstStyle/>
                    <a:p>
                      <a:pPr algn="ctr"/>
                      <a:r>
                        <a:rPr lang="hu-HU" b="1"/>
                        <a:t>Very good</a:t>
                      </a:r>
                      <a:endParaRPr lang="hu-HU"/>
                    </a:p>
                  </a:txBody>
                  <a:tcPr marL="7620" marR="7620" marT="7620" marB="7620" anchor="ctr">
                    <a:lnL>
                      <a:noFill/>
                    </a:lnL>
                    <a:lnR>
                      <a:noFill/>
                    </a:lnR>
                    <a:lnT>
                      <a:noFill/>
                    </a:lnT>
                    <a:lnB>
                      <a:noFill/>
                    </a:lnB>
                  </a:tcPr>
                </a:tc>
                <a:tc>
                  <a:txBody>
                    <a:bodyPr/>
                    <a:lstStyle/>
                    <a:p>
                      <a:pPr algn="ctr"/>
                      <a:r>
                        <a:rPr lang="hu-HU" b="1"/>
                        <a:t>Excellent</a:t>
                      </a:r>
                      <a:endParaRPr lang="hu-HU"/>
                    </a:p>
                  </a:txBody>
                  <a:tcPr marL="7620" marR="7620" marT="7620" marB="7620" anchor="ctr">
                    <a:lnL>
                      <a:noFill/>
                    </a:lnL>
                    <a:lnR>
                      <a:noFill/>
                    </a:lnR>
                    <a:lnT>
                      <a:noFill/>
                    </a:lnT>
                    <a:lnB>
                      <a:noFill/>
                    </a:lnB>
                  </a:tcPr>
                </a:tc>
              </a:tr>
              <a:tr h="0">
                <a:tc>
                  <a:txBody>
                    <a:bodyPr/>
                    <a:lstStyle/>
                    <a:p>
                      <a:pPr algn="ctr"/>
                      <a:r>
                        <a:rPr lang="hu-HU" b="1" dirty="0" err="1"/>
                        <a:t>Men</a:t>
                      </a:r>
                      <a:endParaRPr lang="hu-HU" dirty="0"/>
                    </a:p>
                  </a:txBody>
                  <a:tcPr marL="7620" marR="7620" marT="7620" marB="7620" anchor="ctr">
                    <a:lnL>
                      <a:noFill/>
                    </a:lnL>
                    <a:lnR>
                      <a:noFill/>
                    </a:lnR>
                    <a:lnT>
                      <a:noFill/>
                    </a:lnT>
                    <a:lnB>
                      <a:noFill/>
                    </a:lnB>
                  </a:tcPr>
                </a:tc>
                <a:tc>
                  <a:txBody>
                    <a:bodyPr/>
                    <a:lstStyle/>
                    <a:p>
                      <a:pPr algn="ctr"/>
                      <a:r>
                        <a:rPr lang="hu-HU"/>
                        <a:t>1.4</a:t>
                      </a:r>
                    </a:p>
                  </a:txBody>
                  <a:tcPr marL="7620" marR="7620" marT="7620" marB="7620" anchor="ctr">
                    <a:lnL>
                      <a:noFill/>
                    </a:lnL>
                    <a:lnR>
                      <a:noFill/>
                    </a:lnR>
                    <a:lnT>
                      <a:noFill/>
                    </a:lnT>
                    <a:lnB>
                      <a:noFill/>
                    </a:lnB>
                  </a:tcPr>
                </a:tc>
                <a:tc>
                  <a:txBody>
                    <a:bodyPr/>
                    <a:lstStyle/>
                    <a:p>
                      <a:pPr algn="ctr"/>
                      <a:r>
                        <a:rPr lang="hu-HU"/>
                        <a:t>1.8</a:t>
                      </a:r>
                    </a:p>
                  </a:txBody>
                  <a:tcPr marL="7620" marR="7620" marT="7620" marB="7620" anchor="ctr">
                    <a:lnL>
                      <a:noFill/>
                    </a:lnL>
                    <a:lnR>
                      <a:noFill/>
                    </a:lnR>
                    <a:lnT>
                      <a:noFill/>
                    </a:lnT>
                    <a:lnB>
                      <a:noFill/>
                    </a:lnB>
                  </a:tcPr>
                </a:tc>
                <a:tc>
                  <a:txBody>
                    <a:bodyPr/>
                    <a:lstStyle/>
                    <a:p>
                      <a:pPr algn="ctr"/>
                      <a:r>
                        <a:rPr lang="hu-HU"/>
                        <a:t>2.0</a:t>
                      </a:r>
                    </a:p>
                  </a:txBody>
                  <a:tcPr marL="7620" marR="7620" marT="7620" marB="7620" anchor="ctr">
                    <a:lnL>
                      <a:noFill/>
                    </a:lnL>
                    <a:lnR>
                      <a:noFill/>
                    </a:lnR>
                    <a:lnT>
                      <a:noFill/>
                    </a:lnT>
                    <a:lnB>
                      <a:noFill/>
                    </a:lnB>
                  </a:tcPr>
                </a:tc>
                <a:tc>
                  <a:txBody>
                    <a:bodyPr/>
                    <a:lstStyle/>
                    <a:p>
                      <a:pPr algn="ctr"/>
                      <a:r>
                        <a:rPr lang="hu-HU"/>
                        <a:t>2.4</a:t>
                      </a:r>
                    </a:p>
                  </a:txBody>
                  <a:tcPr marL="7620" marR="7620" marT="7620" marB="7620" anchor="ctr">
                    <a:lnL>
                      <a:noFill/>
                    </a:lnL>
                    <a:lnR>
                      <a:noFill/>
                    </a:lnR>
                    <a:lnT>
                      <a:noFill/>
                    </a:lnT>
                    <a:lnB>
                      <a:noFill/>
                    </a:lnB>
                  </a:tcPr>
                </a:tc>
                <a:tc>
                  <a:txBody>
                    <a:bodyPr/>
                    <a:lstStyle/>
                    <a:p>
                      <a:pPr algn="ctr"/>
                      <a:r>
                        <a:rPr lang="hu-HU"/>
                        <a:t>2.8</a:t>
                      </a:r>
                    </a:p>
                  </a:txBody>
                  <a:tcPr marL="7620" marR="7620" marT="7620" marB="7620" anchor="ctr">
                    <a:lnL>
                      <a:noFill/>
                    </a:lnL>
                    <a:lnR>
                      <a:noFill/>
                    </a:lnR>
                    <a:lnT>
                      <a:noFill/>
                    </a:lnT>
                    <a:lnB>
                      <a:noFill/>
                    </a:lnB>
                  </a:tcPr>
                </a:tc>
              </a:tr>
              <a:tr h="0">
                <a:tc>
                  <a:txBody>
                    <a:bodyPr/>
                    <a:lstStyle/>
                    <a:p>
                      <a:pPr algn="ctr"/>
                      <a:r>
                        <a:rPr lang="hu-HU" b="1"/>
                        <a:t>Women</a:t>
                      </a:r>
                      <a:endParaRPr lang="hu-HU"/>
                    </a:p>
                  </a:txBody>
                  <a:tcPr marL="7620" marR="7620" marT="7620" marB="7620" anchor="ctr">
                    <a:lnL>
                      <a:noFill/>
                    </a:lnL>
                    <a:lnR>
                      <a:noFill/>
                    </a:lnR>
                    <a:lnT>
                      <a:noFill/>
                    </a:lnT>
                    <a:lnB>
                      <a:noFill/>
                    </a:lnB>
                  </a:tcPr>
                </a:tc>
                <a:tc>
                  <a:txBody>
                    <a:bodyPr/>
                    <a:lstStyle/>
                    <a:p>
                      <a:pPr algn="ctr"/>
                      <a:r>
                        <a:rPr lang="hu-HU"/>
                        <a:t>1.2</a:t>
                      </a:r>
                    </a:p>
                  </a:txBody>
                  <a:tcPr marL="7620" marR="7620" marT="7620" marB="7620" anchor="ctr">
                    <a:lnL>
                      <a:noFill/>
                    </a:lnL>
                    <a:lnR>
                      <a:noFill/>
                    </a:lnR>
                    <a:lnT>
                      <a:noFill/>
                    </a:lnT>
                    <a:lnB>
                      <a:noFill/>
                    </a:lnB>
                  </a:tcPr>
                </a:tc>
                <a:tc>
                  <a:txBody>
                    <a:bodyPr/>
                    <a:lstStyle/>
                    <a:p>
                      <a:pPr algn="ctr"/>
                      <a:r>
                        <a:rPr lang="hu-HU" dirty="0"/>
                        <a:t>1.4</a:t>
                      </a:r>
                    </a:p>
                  </a:txBody>
                  <a:tcPr marL="7620" marR="7620" marT="7620" marB="7620" anchor="ctr">
                    <a:lnL>
                      <a:noFill/>
                    </a:lnL>
                    <a:lnR>
                      <a:noFill/>
                    </a:lnR>
                    <a:lnT>
                      <a:noFill/>
                    </a:lnT>
                    <a:lnB>
                      <a:noFill/>
                    </a:lnB>
                  </a:tcPr>
                </a:tc>
                <a:tc>
                  <a:txBody>
                    <a:bodyPr/>
                    <a:lstStyle/>
                    <a:p>
                      <a:pPr algn="ctr"/>
                      <a:r>
                        <a:rPr lang="hu-HU"/>
                        <a:t>1.8</a:t>
                      </a:r>
                    </a:p>
                  </a:txBody>
                  <a:tcPr marL="7620" marR="7620" marT="7620" marB="7620" anchor="ctr">
                    <a:lnL>
                      <a:noFill/>
                    </a:lnL>
                    <a:lnR>
                      <a:noFill/>
                    </a:lnR>
                    <a:lnT>
                      <a:noFill/>
                    </a:lnT>
                    <a:lnB>
                      <a:noFill/>
                    </a:lnB>
                  </a:tcPr>
                </a:tc>
                <a:tc>
                  <a:txBody>
                    <a:bodyPr/>
                    <a:lstStyle/>
                    <a:p>
                      <a:pPr algn="ctr"/>
                      <a:r>
                        <a:rPr lang="hu-HU"/>
                        <a:t>2.0</a:t>
                      </a:r>
                    </a:p>
                  </a:txBody>
                  <a:tcPr marL="7620" marR="7620" marT="7620" marB="7620" anchor="ctr">
                    <a:lnL>
                      <a:noFill/>
                    </a:lnL>
                    <a:lnR>
                      <a:noFill/>
                    </a:lnR>
                    <a:lnT>
                      <a:noFill/>
                    </a:lnT>
                    <a:lnB>
                      <a:noFill/>
                    </a:lnB>
                  </a:tcPr>
                </a:tc>
                <a:tc>
                  <a:txBody>
                    <a:bodyPr/>
                    <a:lstStyle/>
                    <a:p>
                      <a:pPr algn="ctr"/>
                      <a:r>
                        <a:rPr lang="hu-HU" dirty="0"/>
                        <a:t>2.2</a:t>
                      </a:r>
                    </a:p>
                  </a:txBody>
                  <a:tcPr marL="7620" marR="7620" marT="7620" marB="7620" anchor="ctr">
                    <a:lnL>
                      <a:noFill/>
                    </a:lnL>
                    <a:lnR>
                      <a:noFill/>
                    </a:lnR>
                    <a:lnT>
                      <a:noFill/>
                    </a:lnT>
                    <a:lnB>
                      <a:noFill/>
                    </a:lnB>
                  </a:tcPr>
                </a:tc>
              </a:tr>
            </a:tbl>
          </a:graphicData>
        </a:graphic>
      </p:graphicFrame>
      <p:sp>
        <p:nvSpPr>
          <p:cNvPr id="3" name="Téglalap 2"/>
          <p:cNvSpPr/>
          <p:nvPr/>
        </p:nvSpPr>
        <p:spPr>
          <a:xfrm>
            <a:off x="-508" y="6390620"/>
            <a:ext cx="8784976" cy="369332"/>
          </a:xfrm>
          <a:prstGeom prst="rect">
            <a:avLst/>
          </a:prstGeom>
        </p:spPr>
        <p:txBody>
          <a:bodyPr wrap="square">
            <a:spAutoFit/>
          </a:bodyPr>
          <a:lstStyle/>
          <a:p>
            <a:pPr algn="ctr"/>
            <a:r>
              <a:rPr lang="hu-HU" dirty="0"/>
              <a:t>http://www.sport-fitness-advisor.com/strengthtests.html</a:t>
            </a:r>
          </a:p>
        </p:txBody>
      </p:sp>
      <p:pic>
        <p:nvPicPr>
          <p:cNvPr id="30722" name="Picture 2" descr="1RM values for various athle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340408"/>
            <a:ext cx="5544616" cy="407592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07504" y="5157192"/>
            <a:ext cx="1119217" cy="369332"/>
          </a:xfrm>
          <a:prstGeom prst="rect">
            <a:avLst/>
          </a:prstGeom>
          <a:noFill/>
        </p:spPr>
        <p:txBody>
          <a:bodyPr wrap="none" rtlCol="0">
            <a:spAutoFit/>
          </a:bodyPr>
          <a:lstStyle/>
          <a:p>
            <a:r>
              <a:rPr lang="hu-HU" dirty="0" smtClean="0">
                <a:solidFill>
                  <a:srgbClr val="FF0000"/>
                </a:solidFill>
              </a:rPr>
              <a:t>2013.2.14</a:t>
            </a:r>
            <a:endParaRPr lang="hu-HU" dirty="0">
              <a:solidFill>
                <a:srgbClr val="FF0000"/>
              </a:solidFill>
            </a:endParaRPr>
          </a:p>
        </p:txBody>
      </p:sp>
    </p:spTree>
    <p:extLst>
      <p:ext uri="{BB962C8B-B14F-4D97-AF65-F5344CB8AC3E}">
        <p14:creationId xmlns:p14="http://schemas.microsoft.com/office/powerpoint/2010/main" val="3833148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285136" y="1412776"/>
            <a:ext cx="6624736" cy="1569660"/>
          </a:xfrm>
          <a:prstGeom prst="rect">
            <a:avLst/>
          </a:prstGeom>
          <a:solidFill>
            <a:schemeClr val="bg1"/>
          </a:solidFill>
          <a:ln>
            <a:solidFill>
              <a:schemeClr val="bg1"/>
            </a:solidFill>
          </a:ln>
        </p:spPr>
        <p:txBody>
          <a:bodyPr wrap="square" rtlCol="0">
            <a:spAutoFit/>
          </a:bodyPr>
          <a:lstStyle/>
          <a:p>
            <a:pPr algn="ctr"/>
            <a:r>
              <a:rPr lang="hu-HU" sz="3200" b="1" dirty="0" smtClean="0">
                <a:solidFill>
                  <a:srgbClr val="C00000"/>
                </a:solidFill>
                <a:latin typeface="Times New Roman" pitchFamily="18" charset="0"/>
                <a:cs typeface="Times New Roman" pitchFamily="18" charset="0"/>
              </a:rPr>
              <a:t>Van-e olyan erőteszt, amellyel az egész test ereje jó megközelítéssel jellemezhető?</a:t>
            </a:r>
            <a:endParaRPr lang="hu-HU" sz="3200" b="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71600" y="764704"/>
            <a:ext cx="7488832" cy="584775"/>
          </a:xfrm>
          <a:prstGeom prst="rect">
            <a:avLst/>
          </a:prstGeom>
          <a:solidFill>
            <a:schemeClr val="bg1"/>
          </a:solidFill>
          <a:ln>
            <a:solidFill>
              <a:schemeClr val="bg1"/>
            </a:solid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hu-HU" sz="3200" b="1" dirty="0" smtClean="0">
                <a:solidFill>
                  <a:schemeClr val="tx1"/>
                </a:solidFill>
                <a:latin typeface="Times New Roman" pitchFamily="18" charset="0"/>
                <a:cs typeface="Times New Roman" pitchFamily="18" charset="0"/>
              </a:rPr>
              <a:t>MAXIMÁLIS INTENZITÁS</a:t>
            </a:r>
            <a:endParaRPr lang="en-US" sz="3200" b="1" dirty="0">
              <a:solidFill>
                <a:schemeClr val="tx1"/>
              </a:solidFill>
              <a:latin typeface="Times New Roman" pitchFamily="18" charset="0"/>
              <a:cs typeface="Times New Roman" pitchFamily="18" charset="0"/>
            </a:endParaRPr>
          </a:p>
        </p:txBody>
      </p:sp>
      <p:sp>
        <p:nvSpPr>
          <p:cNvPr id="4" name="Szövegdoboz 3"/>
          <p:cNvSpPr txBox="1"/>
          <p:nvPr/>
        </p:nvSpPr>
        <p:spPr>
          <a:xfrm>
            <a:off x="1043608" y="1772816"/>
            <a:ext cx="6336704" cy="1938992"/>
          </a:xfrm>
          <a:prstGeom prst="rect">
            <a:avLst/>
          </a:prstGeom>
          <a:noFill/>
        </p:spPr>
        <p:txBody>
          <a:bodyPr wrap="square" rtlCol="0">
            <a:spAutoFit/>
          </a:bodyPr>
          <a:lstStyle/>
          <a:p>
            <a:pPr algn="ctr"/>
            <a:r>
              <a:rPr lang="hu-HU" sz="2400" b="1" dirty="0" smtClean="0">
                <a:latin typeface="Times New Roman" pitchFamily="18" charset="0"/>
                <a:cs typeface="Times New Roman" pitchFamily="18" charset="0"/>
              </a:rPr>
              <a:t>Amikor különböző nagyságú súlyokat használunk az erő fejlesztésére, akkor az intenzitás az adott súly lehető legnagyobb sebességgel történő mozgatását jelenti, sebességgel fejezzük ki.</a:t>
            </a:r>
            <a:endParaRPr lang="en-US" sz="2400" b="1" dirty="0">
              <a:latin typeface="Times New Roman" pitchFamily="18" charset="0"/>
              <a:cs typeface="Times New Roman" pitchFamily="18" charset="0"/>
            </a:endParaRPr>
          </a:p>
        </p:txBody>
      </p:sp>
      <p:pic>
        <p:nvPicPr>
          <p:cNvPr id="7" name="013.avi">
            <a:hlinkClick r:id="" action="ppaction://media"/>
          </p:cNvPr>
          <p:cNvPicPr>
            <a:picLocks noRot="1" noChangeAspect="1"/>
          </p:cNvPicPr>
          <p:nvPr>
            <a:videoFile r:link="rId1"/>
          </p:nvPr>
        </p:nvPicPr>
        <p:blipFill>
          <a:blip r:embed="rId3" cstate="print"/>
          <a:srcRect/>
          <a:stretch>
            <a:fillRect/>
          </a:stretch>
        </p:blipFill>
        <p:spPr bwMode="auto">
          <a:xfrm>
            <a:off x="2915816" y="3749034"/>
            <a:ext cx="3384376" cy="2519480"/>
          </a:xfrm>
          <a:prstGeom prst="rect">
            <a:avLst/>
          </a:prstGeom>
          <a:noFill/>
          <a:ln w="9525">
            <a:noFill/>
            <a:miter lim="800000"/>
            <a:headEnd/>
            <a:tailEnd/>
          </a:ln>
        </p:spPr>
      </p:pic>
    </p:spTree>
    <p:extLst>
      <p:ext uri="{BB962C8B-B14F-4D97-AF65-F5344CB8AC3E}">
        <p14:creationId xmlns:p14="http://schemas.microsoft.com/office/powerpoint/2010/main" val="50089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9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p:cTn id="15"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noChangeArrowheads="1"/>
          </p:cNvPicPr>
          <p:nvPr/>
        </p:nvPicPr>
        <p:blipFill>
          <a:blip r:embed="rId3" cstate="print"/>
          <a:srcRect/>
          <a:stretch>
            <a:fillRect/>
          </a:stretch>
        </p:blipFill>
        <p:spPr bwMode="auto">
          <a:xfrm>
            <a:off x="4572000" y="1196975"/>
            <a:ext cx="4319588" cy="3884613"/>
          </a:xfrm>
          <a:prstGeom prst="rect">
            <a:avLst/>
          </a:prstGeom>
          <a:noFill/>
          <a:ln w="9525">
            <a:noFill/>
            <a:miter lim="800000"/>
            <a:headEnd/>
            <a:tailEnd/>
          </a:ln>
        </p:spPr>
      </p:pic>
      <p:pic>
        <p:nvPicPr>
          <p:cNvPr id="4" name="F-Vsarc.mpg">
            <a:hlinkClick r:id="" action="ppaction://media"/>
          </p:cNvPr>
          <p:cNvPicPr>
            <a:picLocks noRot="1" noChangeAspect="1" noChangeArrowheads="1"/>
          </p:cNvPicPr>
          <p:nvPr>
            <a:videoFile r:link="rId1"/>
          </p:nvPr>
        </p:nvPicPr>
        <p:blipFill>
          <a:blip r:embed="rId4"/>
          <a:srcRect/>
          <a:stretch>
            <a:fillRect/>
          </a:stretch>
        </p:blipFill>
        <p:spPr bwMode="auto">
          <a:xfrm>
            <a:off x="179388" y="1989138"/>
            <a:ext cx="4108450" cy="2894012"/>
          </a:xfrm>
          <a:prstGeom prst="rect">
            <a:avLst/>
          </a:prstGeom>
          <a:noFill/>
          <a:ln w="9525">
            <a:noFill/>
            <a:miter lim="800000"/>
            <a:headEnd/>
            <a:tailEnd/>
          </a:ln>
        </p:spPr>
      </p:pic>
      <p:pic>
        <p:nvPicPr>
          <p:cNvPr id="5" name="Picture 5" descr="fvp1ppt"/>
          <p:cNvPicPr>
            <a:picLocks noChangeAspect="1" noChangeArrowheads="1"/>
          </p:cNvPicPr>
          <p:nvPr/>
        </p:nvPicPr>
        <p:blipFill>
          <a:blip r:embed="rId5" cstate="print"/>
          <a:srcRect/>
          <a:stretch>
            <a:fillRect/>
          </a:stretch>
        </p:blipFill>
        <p:spPr bwMode="auto">
          <a:xfrm>
            <a:off x="4572000" y="1052736"/>
            <a:ext cx="4343400" cy="4038600"/>
          </a:xfrm>
          <a:prstGeom prst="rect">
            <a:avLst/>
          </a:prstGeom>
          <a:noFill/>
          <a:ln w="9525">
            <a:noFill/>
            <a:miter lim="800000"/>
            <a:headEnd/>
            <a:tailEnd/>
          </a:ln>
        </p:spPr>
      </p:pic>
      <p:sp>
        <p:nvSpPr>
          <p:cNvPr id="6" name="Text Box 6"/>
          <p:cNvSpPr txBox="1">
            <a:spLocks noChangeArrowheads="1"/>
          </p:cNvSpPr>
          <p:nvPr/>
        </p:nvSpPr>
        <p:spPr bwMode="auto">
          <a:xfrm>
            <a:off x="1619250" y="260648"/>
            <a:ext cx="6408738" cy="584775"/>
          </a:xfrm>
          <a:prstGeom prst="rect">
            <a:avLst/>
          </a:prstGeom>
          <a:noFill/>
          <a:ln w="9525">
            <a:noFill/>
            <a:miter lim="800000"/>
            <a:headEnd/>
            <a:tailEnd/>
          </a:ln>
        </p:spPr>
        <p:txBody>
          <a:bodyPr>
            <a:spAutoFit/>
          </a:bodyPr>
          <a:lstStyle/>
          <a:p>
            <a:pPr algn="ctr">
              <a:spcBef>
                <a:spcPct val="50000"/>
              </a:spcBef>
            </a:pPr>
            <a:r>
              <a:rPr lang="hu-HU" sz="3200" b="1" i="1" dirty="0" smtClean="0">
                <a:latin typeface="Times New Roman" pitchFamily="18" charset="0"/>
                <a:cs typeface="Times New Roman" pitchFamily="18" charset="0"/>
              </a:rPr>
              <a:t>Erő-sebesség kapcsolat</a:t>
            </a:r>
            <a:endParaRPr lang="hu-HU" sz="3200" b="1" i="1" dirty="0">
              <a:latin typeface="Times New Roman" pitchFamily="18" charset="0"/>
              <a:cs typeface="Times New Roman" pitchFamily="18" charset="0"/>
            </a:endParaRPr>
          </a:p>
        </p:txBody>
      </p:sp>
      <p:sp>
        <p:nvSpPr>
          <p:cNvPr id="7" name="Oval 7"/>
          <p:cNvSpPr>
            <a:spLocks noChangeArrowheads="1"/>
          </p:cNvSpPr>
          <p:nvPr/>
        </p:nvSpPr>
        <p:spPr bwMode="auto">
          <a:xfrm>
            <a:off x="8459788" y="4772025"/>
            <a:ext cx="142875" cy="144463"/>
          </a:xfrm>
          <a:prstGeom prst="ellipse">
            <a:avLst/>
          </a:prstGeom>
          <a:solidFill>
            <a:srgbClr val="F9130D"/>
          </a:solidFill>
          <a:ln w="9525">
            <a:solidFill>
              <a:schemeClr val="tx1"/>
            </a:solidFill>
            <a:round/>
            <a:headEnd/>
            <a:tailEnd/>
          </a:ln>
        </p:spPr>
        <p:txBody>
          <a:bodyPr wrap="none" anchor="ctr"/>
          <a:lstStyle/>
          <a:p>
            <a:endParaRPr lang="hu-HU"/>
          </a:p>
        </p:txBody>
      </p:sp>
      <p:sp>
        <p:nvSpPr>
          <p:cNvPr id="8" name="Oval 8"/>
          <p:cNvSpPr>
            <a:spLocks noChangeArrowheads="1"/>
          </p:cNvSpPr>
          <p:nvPr/>
        </p:nvSpPr>
        <p:spPr bwMode="auto">
          <a:xfrm>
            <a:off x="6516688" y="4340225"/>
            <a:ext cx="142875" cy="144463"/>
          </a:xfrm>
          <a:prstGeom prst="ellipse">
            <a:avLst/>
          </a:prstGeom>
          <a:solidFill>
            <a:srgbClr val="F9130D"/>
          </a:solidFill>
          <a:ln w="9525">
            <a:solidFill>
              <a:schemeClr val="tx1"/>
            </a:solidFill>
            <a:round/>
            <a:headEnd/>
            <a:tailEnd/>
          </a:ln>
        </p:spPr>
        <p:txBody>
          <a:bodyPr wrap="none" anchor="ctr"/>
          <a:lstStyle/>
          <a:p>
            <a:endParaRPr lang="hu-HU"/>
          </a:p>
        </p:txBody>
      </p:sp>
      <p:sp>
        <p:nvSpPr>
          <p:cNvPr id="9" name="Oval 9"/>
          <p:cNvSpPr>
            <a:spLocks noChangeArrowheads="1"/>
          </p:cNvSpPr>
          <p:nvPr/>
        </p:nvSpPr>
        <p:spPr bwMode="auto">
          <a:xfrm>
            <a:off x="5397500" y="3429000"/>
            <a:ext cx="142875" cy="144463"/>
          </a:xfrm>
          <a:prstGeom prst="ellipse">
            <a:avLst/>
          </a:prstGeom>
          <a:solidFill>
            <a:srgbClr val="F9130D"/>
          </a:solidFill>
          <a:ln w="9525">
            <a:solidFill>
              <a:schemeClr val="tx1"/>
            </a:solidFill>
            <a:round/>
            <a:headEnd/>
            <a:tailEnd/>
          </a:ln>
        </p:spPr>
        <p:txBody>
          <a:bodyPr wrap="none" anchor="ctr"/>
          <a:lstStyle/>
          <a:p>
            <a:endParaRPr lang="hu-HU"/>
          </a:p>
        </p:txBody>
      </p:sp>
      <p:sp>
        <p:nvSpPr>
          <p:cNvPr id="10" name="Oval 10"/>
          <p:cNvSpPr>
            <a:spLocks noChangeArrowheads="1"/>
          </p:cNvSpPr>
          <p:nvPr/>
        </p:nvSpPr>
        <p:spPr bwMode="auto">
          <a:xfrm>
            <a:off x="4787900" y="1268313"/>
            <a:ext cx="142875" cy="144463"/>
          </a:xfrm>
          <a:prstGeom prst="ellipse">
            <a:avLst/>
          </a:prstGeom>
          <a:solidFill>
            <a:srgbClr val="F9130D"/>
          </a:solidFill>
          <a:ln w="9525">
            <a:solidFill>
              <a:schemeClr val="tx1"/>
            </a:solidFill>
            <a:round/>
            <a:headEnd/>
            <a:tailEnd/>
          </a:ln>
        </p:spPr>
        <p:txBody>
          <a:bodyPr wrap="none" anchor="ctr"/>
          <a:lstStyle/>
          <a:p>
            <a:endParaRPr lang="hu-HU"/>
          </a:p>
        </p:txBody>
      </p:sp>
      <p:sp>
        <p:nvSpPr>
          <p:cNvPr id="11" name="Szövegdoboz 10"/>
          <p:cNvSpPr txBox="1"/>
          <p:nvPr/>
        </p:nvSpPr>
        <p:spPr>
          <a:xfrm>
            <a:off x="683568" y="5085184"/>
            <a:ext cx="7704856" cy="646331"/>
          </a:xfrm>
          <a:prstGeom prst="rect">
            <a:avLst/>
          </a:prstGeom>
          <a:noFill/>
        </p:spPr>
        <p:txBody>
          <a:bodyPr wrap="square" rtlCol="0">
            <a:spAutoFit/>
          </a:bodyPr>
          <a:lstStyle/>
          <a:p>
            <a:r>
              <a:rPr lang="hu-HU" dirty="0" smtClean="0"/>
              <a:t>A hiperbolikus kapcsolatot úgy kapjuk meg, hogy minden súlyt maximális sebességgel kell mozgatni.</a:t>
            </a:r>
            <a:endParaRPr lang="en-US" dirty="0"/>
          </a:p>
        </p:txBody>
      </p:sp>
    </p:spTree>
    <p:extLst>
      <p:ext uri="{BB962C8B-B14F-4D97-AF65-F5344CB8AC3E}">
        <p14:creationId xmlns:p14="http://schemas.microsoft.com/office/powerpoint/2010/main" val="25675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650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80">
                                          <p:stCondLst>
                                            <p:cond delay="0"/>
                                          </p:stCondLst>
                                        </p:cTn>
                                        <p:tgtEl>
                                          <p:spTgt spid="8"/>
                                        </p:tgtEl>
                                      </p:cBhvr>
                                    </p:animEffect>
                                    <p:anim calcmode="lin" valueType="num">
                                      <p:cBhvr>
                                        <p:cTn id="3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4" dur="26">
                                          <p:stCondLst>
                                            <p:cond delay="650"/>
                                          </p:stCondLst>
                                        </p:cTn>
                                        <p:tgtEl>
                                          <p:spTgt spid="8"/>
                                        </p:tgtEl>
                                      </p:cBhvr>
                                      <p:to x="100000" y="60000"/>
                                    </p:animScale>
                                    <p:animScale>
                                      <p:cBhvr>
                                        <p:cTn id="45" dur="166" decel="50000">
                                          <p:stCondLst>
                                            <p:cond delay="676"/>
                                          </p:stCondLst>
                                        </p:cTn>
                                        <p:tgtEl>
                                          <p:spTgt spid="8"/>
                                        </p:tgtEl>
                                      </p:cBhvr>
                                      <p:to x="100000" y="100000"/>
                                    </p:animScale>
                                    <p:animScale>
                                      <p:cBhvr>
                                        <p:cTn id="46" dur="26">
                                          <p:stCondLst>
                                            <p:cond delay="1312"/>
                                          </p:stCondLst>
                                        </p:cTn>
                                        <p:tgtEl>
                                          <p:spTgt spid="8"/>
                                        </p:tgtEl>
                                      </p:cBhvr>
                                      <p:to x="100000" y="80000"/>
                                    </p:animScale>
                                    <p:animScale>
                                      <p:cBhvr>
                                        <p:cTn id="47" dur="166" decel="50000">
                                          <p:stCondLst>
                                            <p:cond delay="1338"/>
                                          </p:stCondLst>
                                        </p:cTn>
                                        <p:tgtEl>
                                          <p:spTgt spid="8"/>
                                        </p:tgtEl>
                                      </p:cBhvr>
                                      <p:to x="100000" y="100000"/>
                                    </p:animScale>
                                    <p:animScale>
                                      <p:cBhvr>
                                        <p:cTn id="48" dur="26">
                                          <p:stCondLst>
                                            <p:cond delay="1642"/>
                                          </p:stCondLst>
                                        </p:cTn>
                                        <p:tgtEl>
                                          <p:spTgt spid="8"/>
                                        </p:tgtEl>
                                      </p:cBhvr>
                                      <p:to x="100000" y="90000"/>
                                    </p:animScale>
                                    <p:animScale>
                                      <p:cBhvr>
                                        <p:cTn id="49" dur="166" decel="50000">
                                          <p:stCondLst>
                                            <p:cond delay="1668"/>
                                          </p:stCondLst>
                                        </p:cTn>
                                        <p:tgtEl>
                                          <p:spTgt spid="8"/>
                                        </p:tgtEl>
                                      </p:cBhvr>
                                      <p:to x="100000" y="100000"/>
                                    </p:animScale>
                                    <p:animScale>
                                      <p:cBhvr>
                                        <p:cTn id="50" dur="26">
                                          <p:stCondLst>
                                            <p:cond delay="1808"/>
                                          </p:stCondLst>
                                        </p:cTn>
                                        <p:tgtEl>
                                          <p:spTgt spid="8"/>
                                        </p:tgtEl>
                                      </p:cBhvr>
                                      <p:to x="100000" y="95000"/>
                                    </p:animScale>
                                    <p:animScale>
                                      <p:cBhvr>
                                        <p:cTn id="51" dur="166" decel="50000">
                                          <p:stCondLst>
                                            <p:cond delay="1834"/>
                                          </p:stCondLst>
                                        </p:cTn>
                                        <p:tgtEl>
                                          <p:spTgt spid="8"/>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80">
                                          <p:stCondLst>
                                            <p:cond delay="0"/>
                                          </p:stCondLst>
                                        </p:cTn>
                                        <p:tgtEl>
                                          <p:spTgt spid="9"/>
                                        </p:tgtEl>
                                      </p:cBhvr>
                                    </p:animEffect>
                                    <p:anim calcmode="lin" valueType="num">
                                      <p:cBhvr>
                                        <p:cTn id="5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2" dur="26">
                                          <p:stCondLst>
                                            <p:cond delay="650"/>
                                          </p:stCondLst>
                                        </p:cTn>
                                        <p:tgtEl>
                                          <p:spTgt spid="9"/>
                                        </p:tgtEl>
                                      </p:cBhvr>
                                      <p:to x="100000" y="60000"/>
                                    </p:animScale>
                                    <p:animScale>
                                      <p:cBhvr>
                                        <p:cTn id="63" dur="166" decel="50000">
                                          <p:stCondLst>
                                            <p:cond delay="676"/>
                                          </p:stCondLst>
                                        </p:cTn>
                                        <p:tgtEl>
                                          <p:spTgt spid="9"/>
                                        </p:tgtEl>
                                      </p:cBhvr>
                                      <p:to x="100000" y="100000"/>
                                    </p:animScale>
                                    <p:animScale>
                                      <p:cBhvr>
                                        <p:cTn id="64" dur="26">
                                          <p:stCondLst>
                                            <p:cond delay="1312"/>
                                          </p:stCondLst>
                                        </p:cTn>
                                        <p:tgtEl>
                                          <p:spTgt spid="9"/>
                                        </p:tgtEl>
                                      </p:cBhvr>
                                      <p:to x="100000" y="80000"/>
                                    </p:animScale>
                                    <p:animScale>
                                      <p:cBhvr>
                                        <p:cTn id="65" dur="166" decel="50000">
                                          <p:stCondLst>
                                            <p:cond delay="1338"/>
                                          </p:stCondLst>
                                        </p:cTn>
                                        <p:tgtEl>
                                          <p:spTgt spid="9"/>
                                        </p:tgtEl>
                                      </p:cBhvr>
                                      <p:to x="100000" y="100000"/>
                                    </p:animScale>
                                    <p:animScale>
                                      <p:cBhvr>
                                        <p:cTn id="66" dur="26">
                                          <p:stCondLst>
                                            <p:cond delay="1642"/>
                                          </p:stCondLst>
                                        </p:cTn>
                                        <p:tgtEl>
                                          <p:spTgt spid="9"/>
                                        </p:tgtEl>
                                      </p:cBhvr>
                                      <p:to x="100000" y="90000"/>
                                    </p:animScale>
                                    <p:animScale>
                                      <p:cBhvr>
                                        <p:cTn id="67" dur="166" decel="50000">
                                          <p:stCondLst>
                                            <p:cond delay="1668"/>
                                          </p:stCondLst>
                                        </p:cTn>
                                        <p:tgtEl>
                                          <p:spTgt spid="9"/>
                                        </p:tgtEl>
                                      </p:cBhvr>
                                      <p:to x="100000" y="100000"/>
                                    </p:animScale>
                                    <p:animScale>
                                      <p:cBhvr>
                                        <p:cTn id="68" dur="26">
                                          <p:stCondLst>
                                            <p:cond delay="1808"/>
                                          </p:stCondLst>
                                        </p:cTn>
                                        <p:tgtEl>
                                          <p:spTgt spid="9"/>
                                        </p:tgtEl>
                                      </p:cBhvr>
                                      <p:to x="100000" y="95000"/>
                                    </p:animScale>
                                    <p:animScale>
                                      <p:cBhvr>
                                        <p:cTn id="69" dur="166" decel="50000">
                                          <p:stCondLst>
                                            <p:cond delay="1834"/>
                                          </p:stCondLst>
                                        </p:cTn>
                                        <p:tgtEl>
                                          <p:spTgt spid="9"/>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80">
                                          <p:stCondLst>
                                            <p:cond delay="0"/>
                                          </p:stCondLst>
                                        </p:cTn>
                                        <p:tgtEl>
                                          <p:spTgt spid="10"/>
                                        </p:tgtEl>
                                      </p:cBhvr>
                                    </p:animEffect>
                                    <p:anim calcmode="lin" valueType="num">
                                      <p:cBhvr>
                                        <p:cTn id="7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0" dur="26">
                                          <p:stCondLst>
                                            <p:cond delay="650"/>
                                          </p:stCondLst>
                                        </p:cTn>
                                        <p:tgtEl>
                                          <p:spTgt spid="10"/>
                                        </p:tgtEl>
                                      </p:cBhvr>
                                      <p:to x="100000" y="60000"/>
                                    </p:animScale>
                                    <p:animScale>
                                      <p:cBhvr>
                                        <p:cTn id="81" dur="166" decel="50000">
                                          <p:stCondLst>
                                            <p:cond delay="676"/>
                                          </p:stCondLst>
                                        </p:cTn>
                                        <p:tgtEl>
                                          <p:spTgt spid="10"/>
                                        </p:tgtEl>
                                      </p:cBhvr>
                                      <p:to x="100000" y="100000"/>
                                    </p:animScale>
                                    <p:animScale>
                                      <p:cBhvr>
                                        <p:cTn id="82" dur="26">
                                          <p:stCondLst>
                                            <p:cond delay="1312"/>
                                          </p:stCondLst>
                                        </p:cTn>
                                        <p:tgtEl>
                                          <p:spTgt spid="10"/>
                                        </p:tgtEl>
                                      </p:cBhvr>
                                      <p:to x="100000" y="80000"/>
                                    </p:animScale>
                                    <p:animScale>
                                      <p:cBhvr>
                                        <p:cTn id="83" dur="166" decel="50000">
                                          <p:stCondLst>
                                            <p:cond delay="1338"/>
                                          </p:stCondLst>
                                        </p:cTn>
                                        <p:tgtEl>
                                          <p:spTgt spid="10"/>
                                        </p:tgtEl>
                                      </p:cBhvr>
                                      <p:to x="100000" y="100000"/>
                                    </p:animScale>
                                    <p:animScale>
                                      <p:cBhvr>
                                        <p:cTn id="84" dur="26">
                                          <p:stCondLst>
                                            <p:cond delay="1642"/>
                                          </p:stCondLst>
                                        </p:cTn>
                                        <p:tgtEl>
                                          <p:spTgt spid="10"/>
                                        </p:tgtEl>
                                      </p:cBhvr>
                                      <p:to x="100000" y="90000"/>
                                    </p:animScale>
                                    <p:animScale>
                                      <p:cBhvr>
                                        <p:cTn id="85" dur="166" decel="50000">
                                          <p:stCondLst>
                                            <p:cond delay="1668"/>
                                          </p:stCondLst>
                                        </p:cTn>
                                        <p:tgtEl>
                                          <p:spTgt spid="10"/>
                                        </p:tgtEl>
                                      </p:cBhvr>
                                      <p:to x="100000" y="100000"/>
                                    </p:animScale>
                                    <p:animScale>
                                      <p:cBhvr>
                                        <p:cTn id="86" dur="26">
                                          <p:stCondLst>
                                            <p:cond delay="1808"/>
                                          </p:stCondLst>
                                        </p:cTn>
                                        <p:tgtEl>
                                          <p:spTgt spid="10"/>
                                        </p:tgtEl>
                                      </p:cBhvr>
                                      <p:to x="100000" y="95000"/>
                                    </p:animScale>
                                    <p:animScale>
                                      <p:cBhvr>
                                        <p:cTn id="87" dur="166" decel="50000">
                                          <p:stCondLst>
                                            <p:cond delay="1834"/>
                                          </p:stCondLst>
                                        </p:cTn>
                                        <p:tgtEl>
                                          <p:spTgt spid="10"/>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4"/>
                    </p:tgtEl>
                  </p:cond>
                </p:stCondLst>
                <p:endSync evt="end" delay="0">
                  <p:rtn val="all"/>
                </p:endSync>
                <p:childTnLst>
                  <p:par>
                    <p:cTn id="94" fill="hold">
                      <p:stCondLst>
                        <p:cond delay="0"/>
                      </p:stCondLst>
                      <p:childTnLst>
                        <p:par>
                          <p:cTn id="95" fill="hold">
                            <p:stCondLst>
                              <p:cond delay="0"/>
                            </p:stCondLst>
                            <p:childTnLst>
                              <p:par>
                                <p:cTn id="96" presetID="2" presetClass="mediacall" presetSubtype="0" fill="hold" nodeType="clickEffect">
                                  <p:stCondLst>
                                    <p:cond delay="0"/>
                                  </p:stCondLst>
                                  <p:childTnLst>
                                    <p:cmd type="call" cmd="togglePause">
                                      <p:cBhvr>
                                        <p:cTn id="97" dur="1" fill="hold"/>
                                        <p:tgtEl>
                                          <p:spTgt spid="4"/>
                                        </p:tgtEl>
                                      </p:cBhvr>
                                    </p:cmd>
                                  </p:childTnLst>
                                </p:cTn>
                              </p:par>
                            </p:childTnLst>
                          </p:cTn>
                        </p:par>
                      </p:childTnLst>
                    </p:cTn>
                  </p:par>
                </p:childTnLst>
              </p:cTn>
              <p:nextCondLst>
                <p:cond evt="onClick" delay="0">
                  <p:tgtEl>
                    <p:spTgt spid="4"/>
                  </p:tgtEl>
                </p:cond>
              </p:nextCondLst>
            </p:seq>
            <p:video>
              <p:cMediaNode>
                <p:cTn id="98" fill="hold" display="0">
                  <p:stCondLst>
                    <p:cond delay="indefinite"/>
                  </p:stCondLst>
                  <p:endCondLst>
                    <p:cond evt="onNext" delay="0">
                      <p:tgtEl>
                        <p:sldTgt/>
                      </p:tgtEl>
                    </p:cond>
                    <p:cond evt="onPrev" delay="0">
                      <p:tgtEl>
                        <p:sldTgt/>
                      </p:tgtEl>
                    </p:cond>
                  </p:endCondLst>
                </p:cTn>
                <p:tgtEl>
                  <p:spTgt spid="4"/>
                </p:tgtEl>
              </p:cMediaNode>
            </p:video>
          </p:childTnLst>
        </p:cTn>
      </p:par>
    </p:tnLst>
    <p:bldLst>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Ív 2"/>
          <p:cNvSpPr/>
          <p:nvPr/>
        </p:nvSpPr>
        <p:spPr>
          <a:xfrm rot="10800000">
            <a:off x="1763688" y="-1611562"/>
            <a:ext cx="5976664" cy="7200801"/>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Ív 3"/>
          <p:cNvSpPr/>
          <p:nvPr/>
        </p:nvSpPr>
        <p:spPr>
          <a:xfrm rot="10800000">
            <a:off x="1755304" y="-955107"/>
            <a:ext cx="5553000" cy="6544346"/>
          </a:xfrm>
          <a:prstGeom prst="arc">
            <a:avLst>
              <a:gd name="adj1" fmla="val 16200000"/>
              <a:gd name="adj2" fmla="val 21134823"/>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Ív 4"/>
          <p:cNvSpPr/>
          <p:nvPr/>
        </p:nvSpPr>
        <p:spPr>
          <a:xfrm rot="10800000">
            <a:off x="1691681" y="-730701"/>
            <a:ext cx="5040559" cy="6319939"/>
          </a:xfrm>
          <a:prstGeom prst="arc">
            <a:avLst>
              <a:gd name="adj1" fmla="val 16359764"/>
              <a:gd name="adj2" fmla="val 20570838"/>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Csoportba foglalás 9"/>
          <p:cNvGrpSpPr/>
          <p:nvPr/>
        </p:nvGrpSpPr>
        <p:grpSpPr>
          <a:xfrm>
            <a:off x="1747359" y="1628800"/>
            <a:ext cx="3456384" cy="3960440"/>
            <a:chOff x="1763688" y="1628800"/>
            <a:chExt cx="3456384" cy="3960440"/>
          </a:xfrm>
        </p:grpSpPr>
        <p:cxnSp>
          <p:nvCxnSpPr>
            <p:cNvPr id="7" name="Egyenes összekötő 6"/>
            <p:cNvCxnSpPr/>
            <p:nvPr/>
          </p:nvCxnSpPr>
          <p:spPr>
            <a:xfrm>
              <a:off x="1763688" y="1628800"/>
              <a:ext cx="0" cy="396044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Egyenes összekötő 8"/>
            <p:cNvCxnSpPr/>
            <p:nvPr/>
          </p:nvCxnSpPr>
          <p:spPr>
            <a:xfrm>
              <a:off x="1763688" y="5589240"/>
              <a:ext cx="3456384"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12" name="Szövegdoboz 11"/>
          <p:cNvSpPr txBox="1"/>
          <p:nvPr/>
        </p:nvSpPr>
        <p:spPr>
          <a:xfrm>
            <a:off x="4355976" y="5733256"/>
            <a:ext cx="1440160" cy="400110"/>
          </a:xfrm>
          <a:prstGeom prst="rect">
            <a:avLst/>
          </a:prstGeom>
          <a:noFill/>
        </p:spPr>
        <p:txBody>
          <a:bodyPr wrap="square" rtlCol="0">
            <a:spAutoFit/>
          </a:bodyPr>
          <a:lstStyle/>
          <a:p>
            <a:r>
              <a:rPr lang="hu-HU" sz="2000" b="1" dirty="0" smtClean="0"/>
              <a:t>Sebesség</a:t>
            </a:r>
            <a:endParaRPr lang="en-US" sz="2000" b="1" dirty="0"/>
          </a:p>
        </p:txBody>
      </p:sp>
      <p:grpSp>
        <p:nvGrpSpPr>
          <p:cNvPr id="22" name="Csoportba foglalás 21"/>
          <p:cNvGrpSpPr/>
          <p:nvPr/>
        </p:nvGrpSpPr>
        <p:grpSpPr>
          <a:xfrm>
            <a:off x="2123728" y="2348880"/>
            <a:ext cx="1944216" cy="1080120"/>
            <a:chOff x="2123728" y="2348880"/>
            <a:chExt cx="1944216" cy="1080120"/>
          </a:xfrm>
        </p:grpSpPr>
        <p:cxnSp>
          <p:nvCxnSpPr>
            <p:cNvPr id="14" name="Egyenes összekötő nyíllal 13"/>
            <p:cNvCxnSpPr/>
            <p:nvPr/>
          </p:nvCxnSpPr>
          <p:spPr>
            <a:xfrm flipH="1">
              <a:off x="2123728" y="2636912"/>
              <a:ext cx="86409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Szövegdoboz 14"/>
            <p:cNvSpPr txBox="1"/>
            <p:nvPr/>
          </p:nvSpPr>
          <p:spPr>
            <a:xfrm>
              <a:off x="2987824" y="2348880"/>
              <a:ext cx="1080120" cy="461665"/>
            </a:xfrm>
            <a:prstGeom prst="rect">
              <a:avLst/>
            </a:prstGeom>
            <a:noFill/>
          </p:spPr>
          <p:txBody>
            <a:bodyPr wrap="square" rtlCol="0">
              <a:spAutoFit/>
            </a:bodyPr>
            <a:lstStyle/>
            <a:p>
              <a:pPr algn="ctr"/>
              <a:r>
                <a:rPr lang="hu-HU" sz="2400" b="1" i="1" dirty="0" smtClean="0">
                  <a:solidFill>
                    <a:srgbClr val="FF0000"/>
                  </a:solidFill>
                </a:rPr>
                <a:t>100%</a:t>
              </a:r>
              <a:endParaRPr lang="en-US" sz="2400" b="1" i="1" dirty="0">
                <a:solidFill>
                  <a:srgbClr val="FF0000"/>
                </a:solidFill>
              </a:endParaRPr>
            </a:p>
          </p:txBody>
        </p:sp>
      </p:grpSp>
      <p:grpSp>
        <p:nvGrpSpPr>
          <p:cNvPr id="23" name="Csoportba foglalás 22"/>
          <p:cNvGrpSpPr/>
          <p:nvPr/>
        </p:nvGrpSpPr>
        <p:grpSpPr>
          <a:xfrm>
            <a:off x="2195736" y="2924944"/>
            <a:ext cx="1872208" cy="1152128"/>
            <a:chOff x="2195736" y="2924944"/>
            <a:chExt cx="1872208" cy="1152128"/>
          </a:xfrm>
        </p:grpSpPr>
        <p:cxnSp>
          <p:nvCxnSpPr>
            <p:cNvPr id="16" name="Egyenes összekötő nyíllal 15"/>
            <p:cNvCxnSpPr/>
            <p:nvPr/>
          </p:nvCxnSpPr>
          <p:spPr>
            <a:xfrm flipH="1">
              <a:off x="2195736" y="3284984"/>
              <a:ext cx="86409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Szövegdoboz 16"/>
            <p:cNvSpPr txBox="1"/>
            <p:nvPr/>
          </p:nvSpPr>
          <p:spPr>
            <a:xfrm>
              <a:off x="2987824" y="2924944"/>
              <a:ext cx="1080120" cy="461665"/>
            </a:xfrm>
            <a:prstGeom prst="rect">
              <a:avLst/>
            </a:prstGeom>
            <a:noFill/>
          </p:spPr>
          <p:txBody>
            <a:bodyPr wrap="square" rtlCol="0">
              <a:spAutoFit/>
            </a:bodyPr>
            <a:lstStyle/>
            <a:p>
              <a:pPr algn="ctr"/>
              <a:r>
                <a:rPr lang="hu-HU" sz="2400" b="1" i="1" dirty="0" smtClean="0">
                  <a:solidFill>
                    <a:srgbClr val="002060"/>
                  </a:solidFill>
                </a:rPr>
                <a:t>90%</a:t>
              </a:r>
              <a:endParaRPr lang="en-US" sz="2400" b="1" i="1" dirty="0">
                <a:solidFill>
                  <a:srgbClr val="002060"/>
                </a:solidFill>
              </a:endParaRPr>
            </a:p>
          </p:txBody>
        </p:sp>
      </p:grpSp>
      <p:grpSp>
        <p:nvGrpSpPr>
          <p:cNvPr id="24" name="Csoportba foglalás 23"/>
          <p:cNvGrpSpPr/>
          <p:nvPr/>
        </p:nvGrpSpPr>
        <p:grpSpPr>
          <a:xfrm>
            <a:off x="2411760" y="3471391"/>
            <a:ext cx="1872208" cy="1181745"/>
            <a:chOff x="2411760" y="3471391"/>
            <a:chExt cx="1872208" cy="1181745"/>
          </a:xfrm>
        </p:grpSpPr>
        <p:cxnSp>
          <p:nvCxnSpPr>
            <p:cNvPr id="18" name="Egyenes összekötő nyíllal 17"/>
            <p:cNvCxnSpPr/>
            <p:nvPr/>
          </p:nvCxnSpPr>
          <p:spPr>
            <a:xfrm flipH="1">
              <a:off x="2411760" y="3861048"/>
              <a:ext cx="86409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Szövegdoboz 18"/>
            <p:cNvSpPr txBox="1"/>
            <p:nvPr/>
          </p:nvSpPr>
          <p:spPr>
            <a:xfrm>
              <a:off x="3203848" y="3471391"/>
              <a:ext cx="1080120" cy="461665"/>
            </a:xfrm>
            <a:prstGeom prst="rect">
              <a:avLst/>
            </a:prstGeom>
            <a:noFill/>
          </p:spPr>
          <p:txBody>
            <a:bodyPr wrap="square" rtlCol="0">
              <a:spAutoFit/>
            </a:bodyPr>
            <a:lstStyle/>
            <a:p>
              <a:pPr algn="ctr"/>
              <a:r>
                <a:rPr lang="hu-HU" sz="2400" b="1" i="1" dirty="0" smtClean="0">
                  <a:solidFill>
                    <a:srgbClr val="021607"/>
                  </a:solidFill>
                </a:rPr>
                <a:t>80%</a:t>
              </a:r>
              <a:endParaRPr lang="en-US" sz="2400" b="1" i="1" dirty="0">
                <a:solidFill>
                  <a:srgbClr val="021607"/>
                </a:solidFill>
              </a:endParaRPr>
            </a:p>
          </p:txBody>
        </p:sp>
      </p:grpSp>
      <p:sp>
        <p:nvSpPr>
          <p:cNvPr id="20" name="Szövegdoboz 19"/>
          <p:cNvSpPr txBox="1"/>
          <p:nvPr/>
        </p:nvSpPr>
        <p:spPr>
          <a:xfrm>
            <a:off x="2123728" y="548680"/>
            <a:ext cx="5904656" cy="523220"/>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Intenzitás sebességgel kifejezve</a:t>
            </a:r>
            <a:endParaRPr lang="en-US" sz="2800" b="1" i="1" dirty="0">
              <a:latin typeface="Times New Roman" pitchFamily="18" charset="0"/>
              <a:cs typeface="Times New Roman" pitchFamily="18" charset="0"/>
            </a:endParaRPr>
          </a:p>
        </p:txBody>
      </p:sp>
      <p:sp>
        <p:nvSpPr>
          <p:cNvPr id="21" name="Szövegdoboz 20"/>
          <p:cNvSpPr txBox="1"/>
          <p:nvPr/>
        </p:nvSpPr>
        <p:spPr>
          <a:xfrm>
            <a:off x="1115616" y="1268760"/>
            <a:ext cx="2016224" cy="400110"/>
          </a:xfrm>
          <a:prstGeom prst="rect">
            <a:avLst/>
          </a:prstGeom>
          <a:noFill/>
        </p:spPr>
        <p:txBody>
          <a:bodyPr wrap="square" rtlCol="0">
            <a:spAutoFit/>
          </a:bodyPr>
          <a:lstStyle/>
          <a:p>
            <a:pPr algn="ctr"/>
            <a:r>
              <a:rPr lang="hu-HU" sz="2000" b="1" i="1" dirty="0" smtClean="0"/>
              <a:t>Súlyerő</a:t>
            </a:r>
            <a:endParaRPr lang="en-US" sz="2000" b="1" i="1" dirty="0"/>
          </a:p>
        </p:txBody>
      </p:sp>
      <p:sp>
        <p:nvSpPr>
          <p:cNvPr id="25" name="Szövegdoboz 24"/>
          <p:cNvSpPr txBox="1"/>
          <p:nvPr/>
        </p:nvSpPr>
        <p:spPr>
          <a:xfrm>
            <a:off x="5004048" y="1700808"/>
            <a:ext cx="3744416" cy="2554545"/>
          </a:xfrm>
          <a:prstGeom prst="rect">
            <a:avLst/>
          </a:prstGeom>
          <a:noFill/>
        </p:spPr>
        <p:txBody>
          <a:bodyPr wrap="square" rtlCol="0">
            <a:spAutoFit/>
          </a:bodyPr>
          <a:lstStyle/>
          <a:p>
            <a:r>
              <a:rPr lang="hu-HU" sz="2000" dirty="0" smtClean="0"/>
              <a:t>Az ábra jól mutatja, ha a maximális sebesség 90 vagy 80 százalékával mozgatjuk a súlyokat, akkor a görbék eltérnek egymástól, vagyis adott súly mozgatási sebessége a lehetséges 90 vagy 80 százaléka csak (lásd a következő diát). </a:t>
            </a:r>
            <a:endParaRPr lang="en-US" sz="2000" dirty="0"/>
          </a:p>
        </p:txBody>
      </p:sp>
    </p:spTree>
    <p:extLst>
      <p:ext uri="{BB962C8B-B14F-4D97-AF65-F5344CB8AC3E}">
        <p14:creationId xmlns:p14="http://schemas.microsoft.com/office/powerpoint/2010/main" val="612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9"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ppt_x</p:attrName>
                                        </p:attrNameLst>
                                      </p:cBhvr>
                                      <p:tavLst>
                                        <p:tav tm="0">
                                          <p:val>
                                            <p:strVal val="#ppt_x-.2"/>
                                          </p:val>
                                        </p:tav>
                                        <p:tav tm="100000">
                                          <p:val>
                                            <p:strVal val="#ppt_x"/>
                                          </p:val>
                                        </p:tav>
                                      </p:tavLst>
                                    </p:anim>
                                    <p:anim calcmode="lin" valueType="num">
                                      <p:cBhvr>
                                        <p:cTn id="12"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2000"/>
                            </p:stCondLst>
                            <p:childTnLst>
                              <p:par>
                                <p:cTn id="20" presetID="29"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ppt_x</p:attrName>
                                        </p:attrNameLst>
                                      </p:cBhvr>
                                      <p:tavLst>
                                        <p:tav tm="0">
                                          <p:val>
                                            <p:strVal val="#ppt_x-.2"/>
                                          </p:val>
                                        </p:tav>
                                        <p:tav tm="100000">
                                          <p:val>
                                            <p:strVal val="#ppt_x"/>
                                          </p:val>
                                        </p:tav>
                                      </p:tavLst>
                                    </p:anim>
                                    <p:anim calcmode="lin" valueType="num">
                                      <p:cBhvr>
                                        <p:cTn id="23"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childTnLst>
                                </p:cTn>
                              </p:par>
                            </p:childTnLst>
                          </p:cTn>
                        </p:par>
                        <p:par>
                          <p:cTn id="30" fill="hold">
                            <p:stCondLst>
                              <p:cond delay="2000"/>
                            </p:stCondLst>
                            <p:childTnLst>
                              <p:par>
                                <p:cTn id="31" presetID="29"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1000" fill="hold"/>
                                        <p:tgtEl>
                                          <p:spTgt spid="24"/>
                                        </p:tgtEl>
                                        <p:attrNameLst>
                                          <p:attrName>ppt_x</p:attrName>
                                        </p:attrNameLst>
                                      </p:cBhvr>
                                      <p:tavLst>
                                        <p:tav tm="0">
                                          <p:val>
                                            <p:strVal val="#ppt_x-.2"/>
                                          </p:val>
                                        </p:tav>
                                        <p:tav tm="100000">
                                          <p:val>
                                            <p:strVal val="#ppt_x"/>
                                          </p:val>
                                        </p:tav>
                                      </p:tavLst>
                                    </p:anim>
                                    <p:anim calcmode="lin" valueType="num">
                                      <p:cBhvr>
                                        <p:cTn id="34"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Ív 2"/>
          <p:cNvSpPr/>
          <p:nvPr/>
        </p:nvSpPr>
        <p:spPr>
          <a:xfrm rot="10800000">
            <a:off x="1763688" y="-1611562"/>
            <a:ext cx="5976664" cy="7200801"/>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Ív 3"/>
          <p:cNvSpPr/>
          <p:nvPr/>
        </p:nvSpPr>
        <p:spPr>
          <a:xfrm rot="10800000">
            <a:off x="1755304" y="-955107"/>
            <a:ext cx="5553000" cy="6544346"/>
          </a:xfrm>
          <a:prstGeom prst="arc">
            <a:avLst>
              <a:gd name="adj1" fmla="val 16200000"/>
              <a:gd name="adj2" fmla="val 21134823"/>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Ív 4"/>
          <p:cNvSpPr/>
          <p:nvPr/>
        </p:nvSpPr>
        <p:spPr>
          <a:xfrm rot="10800000">
            <a:off x="1691681" y="-730701"/>
            <a:ext cx="5040559" cy="6319939"/>
          </a:xfrm>
          <a:prstGeom prst="arc">
            <a:avLst>
              <a:gd name="adj1" fmla="val 16359764"/>
              <a:gd name="adj2" fmla="val 20570838"/>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Csoportba foglalás 9"/>
          <p:cNvGrpSpPr/>
          <p:nvPr/>
        </p:nvGrpSpPr>
        <p:grpSpPr>
          <a:xfrm>
            <a:off x="1747359" y="1628800"/>
            <a:ext cx="3456384" cy="3960440"/>
            <a:chOff x="1763688" y="1628800"/>
            <a:chExt cx="3456384" cy="3960440"/>
          </a:xfrm>
        </p:grpSpPr>
        <p:cxnSp>
          <p:nvCxnSpPr>
            <p:cNvPr id="7" name="Egyenes összekötő 6"/>
            <p:cNvCxnSpPr/>
            <p:nvPr/>
          </p:nvCxnSpPr>
          <p:spPr>
            <a:xfrm>
              <a:off x="1763688" y="1628800"/>
              <a:ext cx="0" cy="396044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Egyenes összekötő 8"/>
            <p:cNvCxnSpPr/>
            <p:nvPr/>
          </p:nvCxnSpPr>
          <p:spPr>
            <a:xfrm>
              <a:off x="1763688" y="5589240"/>
              <a:ext cx="3456384"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12" name="Szövegdoboz 11"/>
          <p:cNvSpPr txBox="1"/>
          <p:nvPr/>
        </p:nvSpPr>
        <p:spPr>
          <a:xfrm>
            <a:off x="4355976" y="5733256"/>
            <a:ext cx="1440160" cy="461665"/>
          </a:xfrm>
          <a:prstGeom prst="rect">
            <a:avLst/>
          </a:prstGeom>
          <a:noFill/>
        </p:spPr>
        <p:txBody>
          <a:bodyPr wrap="square" rtlCol="0">
            <a:spAutoFit/>
          </a:bodyPr>
          <a:lstStyle/>
          <a:p>
            <a:r>
              <a:rPr lang="hu-HU" sz="2400" b="1" i="1" dirty="0" smtClean="0"/>
              <a:t>Sebesség</a:t>
            </a:r>
            <a:endParaRPr lang="en-US" sz="2400" b="1" i="1" dirty="0"/>
          </a:p>
        </p:txBody>
      </p:sp>
      <p:sp>
        <p:nvSpPr>
          <p:cNvPr id="21" name="Szövegdoboz 20"/>
          <p:cNvSpPr txBox="1"/>
          <p:nvPr/>
        </p:nvSpPr>
        <p:spPr>
          <a:xfrm>
            <a:off x="1259632" y="1196752"/>
            <a:ext cx="1224136" cy="461665"/>
          </a:xfrm>
          <a:prstGeom prst="rect">
            <a:avLst/>
          </a:prstGeom>
          <a:noFill/>
        </p:spPr>
        <p:txBody>
          <a:bodyPr wrap="square" rtlCol="0">
            <a:spAutoFit/>
          </a:bodyPr>
          <a:lstStyle/>
          <a:p>
            <a:pPr algn="ctr"/>
            <a:r>
              <a:rPr lang="hu-HU" sz="2400" b="1" i="1" dirty="0" smtClean="0"/>
              <a:t>Súlyerő</a:t>
            </a:r>
            <a:endParaRPr lang="en-US" sz="2400" b="1" i="1" dirty="0"/>
          </a:p>
        </p:txBody>
      </p:sp>
      <p:cxnSp>
        <p:nvCxnSpPr>
          <p:cNvPr id="22" name="Egyenes összekötő 21"/>
          <p:cNvCxnSpPr/>
          <p:nvPr/>
        </p:nvCxnSpPr>
        <p:spPr>
          <a:xfrm>
            <a:off x="1763688" y="4149080"/>
            <a:ext cx="201622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Szövegdoboz 22"/>
          <p:cNvSpPr txBox="1"/>
          <p:nvPr/>
        </p:nvSpPr>
        <p:spPr>
          <a:xfrm>
            <a:off x="2339752" y="3501008"/>
            <a:ext cx="216024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hu-HU" sz="2000" b="1" i="1" dirty="0" smtClean="0">
                <a:latin typeface="Times New Roman" pitchFamily="18" charset="0"/>
                <a:cs typeface="Times New Roman" pitchFamily="18" charset="0"/>
              </a:rPr>
              <a:t>A mozgatott súly</a:t>
            </a:r>
            <a:endParaRPr lang="en-US" sz="2000" b="1" i="1" dirty="0">
              <a:latin typeface="Times New Roman" pitchFamily="18" charset="0"/>
              <a:cs typeface="Times New Roman" pitchFamily="18" charset="0"/>
            </a:endParaRPr>
          </a:p>
        </p:txBody>
      </p:sp>
      <p:cxnSp>
        <p:nvCxnSpPr>
          <p:cNvPr id="25" name="Egyenes összekötő 24"/>
          <p:cNvCxnSpPr/>
          <p:nvPr/>
        </p:nvCxnSpPr>
        <p:spPr>
          <a:xfrm>
            <a:off x="2339752" y="4149080"/>
            <a:ext cx="0" cy="144016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Egyenes összekötő 25"/>
          <p:cNvCxnSpPr/>
          <p:nvPr/>
        </p:nvCxnSpPr>
        <p:spPr>
          <a:xfrm>
            <a:off x="2123728" y="4149080"/>
            <a:ext cx="0" cy="1440160"/>
          </a:xfrm>
          <a:prstGeom prst="line">
            <a:avLst/>
          </a:prstGeom>
          <a:ln w="15875">
            <a:solidFill>
              <a:srgbClr val="006600"/>
            </a:solidFill>
            <a:prstDash val="dash"/>
          </a:ln>
        </p:spPr>
        <p:style>
          <a:lnRef idx="1">
            <a:schemeClr val="accent1"/>
          </a:lnRef>
          <a:fillRef idx="0">
            <a:schemeClr val="accent1"/>
          </a:fillRef>
          <a:effectRef idx="0">
            <a:schemeClr val="accent1"/>
          </a:effectRef>
          <a:fontRef idx="minor">
            <a:schemeClr val="tx1"/>
          </a:fontRef>
        </p:style>
      </p:cxnSp>
      <p:sp>
        <p:nvSpPr>
          <p:cNvPr id="15" name="Szövegdoboz 14"/>
          <p:cNvSpPr txBox="1"/>
          <p:nvPr/>
        </p:nvSpPr>
        <p:spPr>
          <a:xfrm>
            <a:off x="2699792" y="1772816"/>
            <a:ext cx="324036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hu-HU" sz="2000" b="1" i="1" dirty="0" smtClean="0">
                <a:latin typeface="Times New Roman" pitchFamily="18" charset="0"/>
                <a:cs typeface="Times New Roman" pitchFamily="18" charset="0"/>
              </a:rPr>
              <a:t>Azonos súly különböző sebességgel mozgatva</a:t>
            </a:r>
            <a:endParaRPr lang="en-US" sz="2000" b="1" i="1" dirty="0">
              <a:latin typeface="Times New Roman" pitchFamily="18" charset="0"/>
              <a:cs typeface="Times New Roman" pitchFamily="18" charset="0"/>
            </a:endParaRPr>
          </a:p>
        </p:txBody>
      </p:sp>
      <p:sp>
        <p:nvSpPr>
          <p:cNvPr id="16" name="Szövegdoboz 15"/>
          <p:cNvSpPr txBox="1"/>
          <p:nvPr/>
        </p:nvSpPr>
        <p:spPr>
          <a:xfrm>
            <a:off x="2123728" y="548680"/>
            <a:ext cx="5904656" cy="523220"/>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Intenzitás sebességgel kifejezve</a:t>
            </a:r>
            <a:endParaRPr lang="en-US" sz="2800" b="1" i="1" dirty="0">
              <a:latin typeface="Times New Roman" pitchFamily="18" charset="0"/>
              <a:cs typeface="Times New Roman" pitchFamily="18" charset="0"/>
            </a:endParaRPr>
          </a:p>
        </p:txBody>
      </p:sp>
      <p:cxnSp>
        <p:nvCxnSpPr>
          <p:cNvPr id="18" name="Egyenes összekötő nyíllal 17"/>
          <p:cNvCxnSpPr>
            <a:stCxn id="23" idx="1"/>
          </p:cNvCxnSpPr>
          <p:nvPr/>
        </p:nvCxnSpPr>
        <p:spPr>
          <a:xfrm flipH="1">
            <a:off x="1763688" y="3701063"/>
            <a:ext cx="576064" cy="376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Szövegdoboz 18"/>
          <p:cNvSpPr txBox="1"/>
          <p:nvPr/>
        </p:nvSpPr>
        <p:spPr>
          <a:xfrm>
            <a:off x="5580112" y="2852936"/>
            <a:ext cx="3096344" cy="1015663"/>
          </a:xfrm>
          <a:prstGeom prst="rect">
            <a:avLst/>
          </a:prstGeom>
          <a:noFill/>
        </p:spPr>
        <p:txBody>
          <a:bodyPr wrap="square" rtlCol="0">
            <a:spAutoFit/>
          </a:bodyPr>
          <a:lstStyle/>
          <a:p>
            <a:r>
              <a:rPr lang="hu-HU" sz="2000" dirty="0" smtClean="0"/>
              <a:t>Az ábrán a függőleges, szaggatott vonalak jelzik a sebességkülönbségeket</a:t>
            </a:r>
            <a:endParaRPr lang="en-US" sz="2000" dirty="0"/>
          </a:p>
        </p:txBody>
      </p:sp>
    </p:spTree>
    <p:extLst>
      <p:ext uri="{BB962C8B-B14F-4D97-AF65-F5344CB8AC3E}">
        <p14:creationId xmlns:p14="http://schemas.microsoft.com/office/powerpoint/2010/main" val="131005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ppt_x</p:attrName>
                                        </p:attrNameLst>
                                      </p:cBhvr>
                                      <p:tavLst>
                                        <p:tav tm="0">
                                          <p:val>
                                            <p:strVal val="#ppt_x-.2"/>
                                          </p:val>
                                        </p:tav>
                                        <p:tav tm="100000">
                                          <p:val>
                                            <p:strVal val="#ppt_x"/>
                                          </p:val>
                                        </p:tav>
                                      </p:tavLst>
                                    </p:anim>
                                    <p:anim calcmode="lin" valueType="num">
                                      <p:cBhvr>
                                        <p:cTn id="14"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1"/>
          <p:cNvGrpSpPr/>
          <p:nvPr/>
        </p:nvGrpSpPr>
        <p:grpSpPr>
          <a:xfrm>
            <a:off x="1747359" y="1628800"/>
            <a:ext cx="3456384" cy="3960440"/>
            <a:chOff x="1763688" y="1628800"/>
            <a:chExt cx="3456384" cy="3960440"/>
          </a:xfrm>
        </p:grpSpPr>
        <p:cxnSp>
          <p:nvCxnSpPr>
            <p:cNvPr id="3" name="Egyenes összekötő 2"/>
            <p:cNvCxnSpPr/>
            <p:nvPr/>
          </p:nvCxnSpPr>
          <p:spPr>
            <a:xfrm>
              <a:off x="1763688" y="1628800"/>
              <a:ext cx="0" cy="396044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 name="Egyenes összekötő 3"/>
            <p:cNvCxnSpPr/>
            <p:nvPr/>
          </p:nvCxnSpPr>
          <p:spPr>
            <a:xfrm>
              <a:off x="1763688" y="5589240"/>
              <a:ext cx="3456384"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 name="Ív 4"/>
          <p:cNvSpPr/>
          <p:nvPr/>
        </p:nvSpPr>
        <p:spPr>
          <a:xfrm rot="10800000">
            <a:off x="1763688" y="-1611562"/>
            <a:ext cx="5976664" cy="7200801"/>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Ív 5"/>
          <p:cNvSpPr/>
          <p:nvPr/>
        </p:nvSpPr>
        <p:spPr>
          <a:xfrm rot="10800000">
            <a:off x="1755304" y="-955107"/>
            <a:ext cx="5553000" cy="6544346"/>
          </a:xfrm>
          <a:prstGeom prst="arc">
            <a:avLst>
              <a:gd name="adj1" fmla="val 16200000"/>
              <a:gd name="adj2" fmla="val 21134823"/>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Ív 6"/>
          <p:cNvSpPr/>
          <p:nvPr/>
        </p:nvSpPr>
        <p:spPr>
          <a:xfrm rot="10800000">
            <a:off x="1691681" y="-730701"/>
            <a:ext cx="5040559" cy="6319939"/>
          </a:xfrm>
          <a:prstGeom prst="arc">
            <a:avLst>
              <a:gd name="adj1" fmla="val 16359764"/>
              <a:gd name="adj2" fmla="val 20570838"/>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Egyenes összekötő 8"/>
          <p:cNvCxnSpPr/>
          <p:nvPr/>
        </p:nvCxnSpPr>
        <p:spPr>
          <a:xfrm>
            <a:off x="1763688" y="3717032"/>
            <a:ext cx="201622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4355976" y="5642084"/>
            <a:ext cx="576064" cy="523220"/>
          </a:xfrm>
          <a:prstGeom prst="rect">
            <a:avLst/>
          </a:prstGeom>
          <a:noFill/>
        </p:spPr>
        <p:txBody>
          <a:bodyPr wrap="square" rtlCol="0">
            <a:spAutoFit/>
          </a:bodyPr>
          <a:lstStyle/>
          <a:p>
            <a:pPr algn="ctr"/>
            <a:r>
              <a:rPr lang="hu-HU" sz="2800" dirty="0" smtClean="0"/>
              <a:t>v</a:t>
            </a:r>
            <a:endParaRPr lang="en-US" sz="2800" dirty="0"/>
          </a:p>
        </p:txBody>
      </p:sp>
      <p:sp>
        <p:nvSpPr>
          <p:cNvPr id="12" name="Szövegdoboz 11"/>
          <p:cNvSpPr txBox="1"/>
          <p:nvPr/>
        </p:nvSpPr>
        <p:spPr>
          <a:xfrm>
            <a:off x="3995936" y="3501008"/>
            <a:ext cx="792088" cy="400110"/>
          </a:xfrm>
          <a:prstGeom prst="rect">
            <a:avLst/>
          </a:prstGeom>
          <a:noFill/>
        </p:spPr>
        <p:txBody>
          <a:bodyPr wrap="square" rtlCol="0">
            <a:spAutoFit/>
          </a:bodyPr>
          <a:lstStyle/>
          <a:p>
            <a:pPr algn="ctr"/>
            <a:r>
              <a:rPr lang="hu-HU" sz="2000" b="1" dirty="0" smtClean="0">
                <a:latin typeface="Times New Roman" pitchFamily="18" charset="0"/>
                <a:cs typeface="Times New Roman" pitchFamily="18" charset="0"/>
              </a:rPr>
              <a:t>1RM</a:t>
            </a:r>
            <a:endParaRPr lang="en-US" sz="2000" b="1" dirty="0">
              <a:latin typeface="Times New Roman" pitchFamily="18" charset="0"/>
              <a:cs typeface="Times New Roman" pitchFamily="18" charset="0"/>
            </a:endParaRPr>
          </a:p>
        </p:txBody>
      </p:sp>
      <p:cxnSp>
        <p:nvCxnSpPr>
          <p:cNvPr id="14" name="Egyenes összekötő 13"/>
          <p:cNvCxnSpPr/>
          <p:nvPr/>
        </p:nvCxnSpPr>
        <p:spPr>
          <a:xfrm>
            <a:off x="2123728" y="3717032"/>
            <a:ext cx="0" cy="187220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1763688" y="4149080"/>
            <a:ext cx="194421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Szövegdoboz 17"/>
          <p:cNvSpPr txBox="1"/>
          <p:nvPr/>
        </p:nvSpPr>
        <p:spPr>
          <a:xfrm>
            <a:off x="1043608" y="1064930"/>
            <a:ext cx="2304256" cy="400110"/>
          </a:xfrm>
          <a:prstGeom prst="rect">
            <a:avLst/>
          </a:prstGeom>
          <a:noFill/>
        </p:spPr>
        <p:txBody>
          <a:bodyPr wrap="square" rtlCol="0">
            <a:spAutoFit/>
          </a:bodyPr>
          <a:lstStyle/>
          <a:p>
            <a:pPr algn="ctr"/>
            <a:r>
              <a:rPr lang="hu-HU" sz="2000" b="1" i="1" dirty="0" smtClean="0"/>
              <a:t>Súlyerő (mg)</a:t>
            </a:r>
            <a:endParaRPr lang="en-US" sz="2000" b="1" i="1" dirty="0"/>
          </a:p>
        </p:txBody>
      </p:sp>
      <p:sp>
        <p:nvSpPr>
          <p:cNvPr id="19" name="Szövegdoboz 18"/>
          <p:cNvSpPr txBox="1"/>
          <p:nvPr/>
        </p:nvSpPr>
        <p:spPr>
          <a:xfrm>
            <a:off x="2123728" y="548680"/>
            <a:ext cx="5904656" cy="523220"/>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Intenzitás súlyban kifejezve</a:t>
            </a:r>
            <a:endParaRPr lang="en-US" sz="2800" b="1" i="1" dirty="0">
              <a:latin typeface="Times New Roman" pitchFamily="18" charset="0"/>
              <a:cs typeface="Times New Roman" pitchFamily="18" charset="0"/>
            </a:endParaRPr>
          </a:p>
        </p:txBody>
      </p:sp>
      <p:sp>
        <p:nvSpPr>
          <p:cNvPr id="20" name="Szövegdoboz 19"/>
          <p:cNvSpPr txBox="1"/>
          <p:nvPr/>
        </p:nvSpPr>
        <p:spPr>
          <a:xfrm>
            <a:off x="3995936" y="3923764"/>
            <a:ext cx="1656184" cy="400110"/>
          </a:xfrm>
          <a:prstGeom prst="rect">
            <a:avLst/>
          </a:prstGeom>
          <a:noFill/>
        </p:spPr>
        <p:txBody>
          <a:bodyPr wrap="square" rtlCol="0">
            <a:spAutoFit/>
          </a:bodyPr>
          <a:lstStyle/>
          <a:p>
            <a:pPr algn="ctr"/>
            <a:r>
              <a:rPr lang="hu-HU" sz="2000" b="1" dirty="0" smtClean="0">
                <a:latin typeface="Times New Roman" pitchFamily="18" charset="0"/>
                <a:cs typeface="Times New Roman" pitchFamily="18" charset="0"/>
              </a:rPr>
              <a:t>80% of 1RM</a:t>
            </a:r>
            <a:endParaRPr lang="en-US" sz="2000" b="1" dirty="0">
              <a:latin typeface="Times New Roman" pitchFamily="18" charset="0"/>
              <a:cs typeface="Times New Roman" pitchFamily="18" charset="0"/>
            </a:endParaRPr>
          </a:p>
        </p:txBody>
      </p:sp>
      <p:sp>
        <p:nvSpPr>
          <p:cNvPr id="27" name="Szövegdoboz 26"/>
          <p:cNvSpPr txBox="1"/>
          <p:nvPr/>
        </p:nvSpPr>
        <p:spPr>
          <a:xfrm>
            <a:off x="3131840" y="1628800"/>
            <a:ext cx="3384376"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hu-HU" sz="2400" b="1" i="1" dirty="0" smtClean="0">
                <a:latin typeface="Times New Roman" pitchFamily="18" charset="0"/>
                <a:cs typeface="Times New Roman" pitchFamily="18" charset="0"/>
              </a:rPr>
              <a:t>Különböző súly, azonos sebesség</a:t>
            </a:r>
            <a:endParaRPr lang="en-US" sz="2400" b="1" i="1" dirty="0">
              <a:latin typeface="Times New Roman" pitchFamily="18" charset="0"/>
              <a:cs typeface="Times New Roman" pitchFamily="18" charset="0"/>
            </a:endParaRPr>
          </a:p>
        </p:txBody>
      </p:sp>
      <p:cxnSp>
        <p:nvCxnSpPr>
          <p:cNvPr id="33" name="Egyenes összekötő nyíllal 32"/>
          <p:cNvCxnSpPr/>
          <p:nvPr/>
        </p:nvCxnSpPr>
        <p:spPr>
          <a:xfrm flipH="1">
            <a:off x="3131840" y="2492896"/>
            <a:ext cx="1728192"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Egyenes összekötő nyíllal 35"/>
          <p:cNvCxnSpPr/>
          <p:nvPr/>
        </p:nvCxnSpPr>
        <p:spPr>
          <a:xfrm flipH="1">
            <a:off x="3491880" y="2492896"/>
            <a:ext cx="1368152" cy="1584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13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ppt_x"/>
                                          </p:val>
                                        </p:tav>
                                        <p:tav tm="100000">
                                          <p:val>
                                            <p:strVal val="#ppt_x"/>
                                          </p:val>
                                        </p:tav>
                                      </p:tavLst>
                                    </p:anim>
                                    <p:anim calcmode="lin" valueType="num">
                                      <p:cBhvr additive="base">
                                        <p:cTn id="12" dur="20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2000"/>
                                        <p:tgtEl>
                                          <p:spTgt spid="27"/>
                                        </p:tgtEl>
                                      </p:cBhvr>
                                    </p:animEffect>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000" fill="hold"/>
                                        <p:tgtEl>
                                          <p:spTgt spid="20"/>
                                        </p:tgtEl>
                                        <p:attrNameLst>
                                          <p:attrName>ppt_x</p:attrName>
                                        </p:attrNameLst>
                                      </p:cBhvr>
                                      <p:tavLst>
                                        <p:tav tm="0">
                                          <p:val>
                                            <p:strVal val="#ppt_x"/>
                                          </p:val>
                                        </p:tav>
                                        <p:tav tm="100000">
                                          <p:val>
                                            <p:strVal val="#ppt_x"/>
                                          </p:val>
                                        </p:tav>
                                      </p:tavLst>
                                    </p:anim>
                                    <p:anim calcmode="lin" valueType="num">
                                      <p:cBhvr additive="base">
                                        <p:cTn id="33"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Csoportba foglalás 1"/>
          <p:cNvGrpSpPr/>
          <p:nvPr/>
        </p:nvGrpSpPr>
        <p:grpSpPr>
          <a:xfrm>
            <a:off x="1747359" y="1628800"/>
            <a:ext cx="3456384" cy="3960440"/>
            <a:chOff x="1763688" y="1628800"/>
            <a:chExt cx="3456384" cy="3960440"/>
          </a:xfrm>
        </p:grpSpPr>
        <p:cxnSp>
          <p:nvCxnSpPr>
            <p:cNvPr id="3" name="Egyenes összekötő 2"/>
            <p:cNvCxnSpPr/>
            <p:nvPr/>
          </p:nvCxnSpPr>
          <p:spPr>
            <a:xfrm>
              <a:off x="1763688" y="1628800"/>
              <a:ext cx="0" cy="396044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 name="Egyenes összekötő 3"/>
            <p:cNvCxnSpPr/>
            <p:nvPr/>
          </p:nvCxnSpPr>
          <p:spPr>
            <a:xfrm>
              <a:off x="1763688" y="5589240"/>
              <a:ext cx="3456384"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 name="Ív 4"/>
          <p:cNvSpPr/>
          <p:nvPr/>
        </p:nvSpPr>
        <p:spPr>
          <a:xfrm rot="10800000">
            <a:off x="1763688" y="-1611562"/>
            <a:ext cx="5976664" cy="7200801"/>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Ív 5"/>
          <p:cNvSpPr/>
          <p:nvPr/>
        </p:nvSpPr>
        <p:spPr>
          <a:xfrm rot="10800000">
            <a:off x="1755304" y="-955107"/>
            <a:ext cx="5553000" cy="6544346"/>
          </a:xfrm>
          <a:prstGeom prst="arc">
            <a:avLst>
              <a:gd name="adj1" fmla="val 16200000"/>
              <a:gd name="adj2" fmla="val 21134823"/>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Ív 6"/>
          <p:cNvSpPr/>
          <p:nvPr/>
        </p:nvSpPr>
        <p:spPr>
          <a:xfrm rot="10800000">
            <a:off x="1691681" y="-730701"/>
            <a:ext cx="5040559" cy="6319939"/>
          </a:xfrm>
          <a:prstGeom prst="arc">
            <a:avLst>
              <a:gd name="adj1" fmla="val 16359764"/>
              <a:gd name="adj2" fmla="val 20570838"/>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Egyenes összekötő 8"/>
          <p:cNvCxnSpPr/>
          <p:nvPr/>
        </p:nvCxnSpPr>
        <p:spPr>
          <a:xfrm>
            <a:off x="1763688" y="3717032"/>
            <a:ext cx="201622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4355976" y="5642084"/>
            <a:ext cx="576064" cy="523220"/>
          </a:xfrm>
          <a:prstGeom prst="rect">
            <a:avLst/>
          </a:prstGeom>
          <a:noFill/>
        </p:spPr>
        <p:txBody>
          <a:bodyPr wrap="square" rtlCol="0">
            <a:spAutoFit/>
          </a:bodyPr>
          <a:lstStyle/>
          <a:p>
            <a:pPr algn="ctr"/>
            <a:r>
              <a:rPr lang="hu-HU" sz="2800" dirty="0" smtClean="0"/>
              <a:t>v</a:t>
            </a:r>
            <a:endParaRPr lang="en-US" sz="2800" dirty="0"/>
          </a:p>
        </p:txBody>
      </p:sp>
      <p:sp>
        <p:nvSpPr>
          <p:cNvPr id="12" name="Szövegdoboz 11"/>
          <p:cNvSpPr txBox="1"/>
          <p:nvPr/>
        </p:nvSpPr>
        <p:spPr>
          <a:xfrm>
            <a:off x="3995936" y="3501008"/>
            <a:ext cx="792088" cy="400110"/>
          </a:xfrm>
          <a:prstGeom prst="rect">
            <a:avLst/>
          </a:prstGeom>
          <a:noFill/>
        </p:spPr>
        <p:txBody>
          <a:bodyPr wrap="square" rtlCol="0">
            <a:spAutoFit/>
          </a:bodyPr>
          <a:lstStyle/>
          <a:p>
            <a:pPr algn="ctr"/>
            <a:r>
              <a:rPr lang="hu-HU" sz="2000" b="1" dirty="0" smtClean="0">
                <a:latin typeface="Times New Roman" pitchFamily="18" charset="0"/>
                <a:cs typeface="Times New Roman" pitchFamily="18" charset="0"/>
              </a:rPr>
              <a:t>1RM</a:t>
            </a:r>
            <a:endParaRPr lang="en-US" sz="2000" b="1" dirty="0">
              <a:latin typeface="Times New Roman" pitchFamily="18" charset="0"/>
              <a:cs typeface="Times New Roman" pitchFamily="18" charset="0"/>
            </a:endParaRPr>
          </a:p>
        </p:txBody>
      </p:sp>
      <p:cxnSp>
        <p:nvCxnSpPr>
          <p:cNvPr id="14" name="Egyenes összekötő 13"/>
          <p:cNvCxnSpPr/>
          <p:nvPr/>
        </p:nvCxnSpPr>
        <p:spPr>
          <a:xfrm>
            <a:off x="2123728" y="3717032"/>
            <a:ext cx="0" cy="187220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1763688" y="4149080"/>
            <a:ext cx="194421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Szövegdoboz 17"/>
          <p:cNvSpPr txBox="1"/>
          <p:nvPr/>
        </p:nvSpPr>
        <p:spPr>
          <a:xfrm>
            <a:off x="1043608" y="1064930"/>
            <a:ext cx="2304256" cy="400110"/>
          </a:xfrm>
          <a:prstGeom prst="rect">
            <a:avLst/>
          </a:prstGeom>
          <a:noFill/>
        </p:spPr>
        <p:txBody>
          <a:bodyPr wrap="square" rtlCol="0">
            <a:spAutoFit/>
          </a:bodyPr>
          <a:lstStyle/>
          <a:p>
            <a:pPr algn="ctr"/>
            <a:r>
              <a:rPr lang="hu-HU" sz="2000" b="1" i="1" dirty="0" smtClean="0"/>
              <a:t>Súlyerő (mg)</a:t>
            </a:r>
            <a:endParaRPr lang="en-US" sz="2000" b="1" i="1" dirty="0"/>
          </a:p>
        </p:txBody>
      </p:sp>
      <p:sp>
        <p:nvSpPr>
          <p:cNvPr id="19" name="Szövegdoboz 18"/>
          <p:cNvSpPr txBox="1"/>
          <p:nvPr/>
        </p:nvSpPr>
        <p:spPr>
          <a:xfrm>
            <a:off x="2123728" y="548680"/>
            <a:ext cx="5904656" cy="523220"/>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Intenzitás súlyban kifejezve</a:t>
            </a:r>
            <a:endParaRPr lang="en-US" sz="2800" b="1" i="1" dirty="0">
              <a:latin typeface="Times New Roman" pitchFamily="18" charset="0"/>
              <a:cs typeface="Times New Roman" pitchFamily="18" charset="0"/>
            </a:endParaRPr>
          </a:p>
        </p:txBody>
      </p:sp>
      <p:sp>
        <p:nvSpPr>
          <p:cNvPr id="20" name="Szövegdoboz 19"/>
          <p:cNvSpPr txBox="1"/>
          <p:nvPr/>
        </p:nvSpPr>
        <p:spPr>
          <a:xfrm>
            <a:off x="3995936" y="3923764"/>
            <a:ext cx="1656184" cy="400110"/>
          </a:xfrm>
          <a:prstGeom prst="rect">
            <a:avLst/>
          </a:prstGeom>
          <a:noFill/>
        </p:spPr>
        <p:txBody>
          <a:bodyPr wrap="square" rtlCol="0">
            <a:spAutoFit/>
          </a:bodyPr>
          <a:lstStyle/>
          <a:p>
            <a:pPr algn="ctr"/>
            <a:r>
              <a:rPr lang="hu-HU" sz="2000" b="1" dirty="0" smtClean="0">
                <a:latin typeface="Times New Roman" pitchFamily="18" charset="0"/>
                <a:cs typeface="Times New Roman" pitchFamily="18" charset="0"/>
              </a:rPr>
              <a:t>80% of 1RM</a:t>
            </a:r>
            <a:endParaRPr lang="en-US" sz="2000" b="1" dirty="0">
              <a:latin typeface="Times New Roman" pitchFamily="18" charset="0"/>
              <a:cs typeface="Times New Roman" pitchFamily="18" charset="0"/>
            </a:endParaRPr>
          </a:p>
        </p:txBody>
      </p:sp>
      <p:grpSp>
        <p:nvGrpSpPr>
          <p:cNvPr id="23" name="Csoportba foglalás 22"/>
          <p:cNvGrpSpPr/>
          <p:nvPr/>
        </p:nvGrpSpPr>
        <p:grpSpPr>
          <a:xfrm>
            <a:off x="6300192" y="4221088"/>
            <a:ext cx="648072" cy="648072"/>
            <a:chOff x="7092280" y="4221088"/>
            <a:chExt cx="648072" cy="648072"/>
          </a:xfrm>
        </p:grpSpPr>
        <p:sp>
          <p:nvSpPr>
            <p:cNvPr id="21" name="Ellipszis 20"/>
            <p:cNvSpPr/>
            <p:nvPr/>
          </p:nvSpPr>
          <p:spPr>
            <a:xfrm>
              <a:off x="7092280" y="4221088"/>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zis 21"/>
            <p:cNvSpPr/>
            <p:nvPr/>
          </p:nvSpPr>
          <p:spPr>
            <a:xfrm>
              <a:off x="7347654" y="4453441"/>
              <a:ext cx="144016" cy="144016"/>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Egyenes összekötő 27"/>
          <p:cNvCxnSpPr/>
          <p:nvPr/>
        </p:nvCxnSpPr>
        <p:spPr>
          <a:xfrm>
            <a:off x="5940152" y="4869160"/>
            <a:ext cx="208823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Csoportba foglalás 33"/>
          <p:cNvGrpSpPr/>
          <p:nvPr/>
        </p:nvGrpSpPr>
        <p:grpSpPr>
          <a:xfrm>
            <a:off x="7164288" y="4221088"/>
            <a:ext cx="648072" cy="648072"/>
            <a:chOff x="7164288" y="4221088"/>
            <a:chExt cx="648072" cy="648072"/>
          </a:xfrm>
        </p:grpSpPr>
        <p:sp>
          <p:nvSpPr>
            <p:cNvPr id="25" name="Ellipszis 24"/>
            <p:cNvSpPr/>
            <p:nvPr/>
          </p:nvSpPr>
          <p:spPr>
            <a:xfrm>
              <a:off x="7164288" y="4221088"/>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zis 31"/>
            <p:cNvSpPr/>
            <p:nvPr/>
          </p:nvSpPr>
          <p:spPr>
            <a:xfrm>
              <a:off x="7263334" y="4323076"/>
              <a:ext cx="432048" cy="43204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zis 25"/>
            <p:cNvSpPr/>
            <p:nvPr/>
          </p:nvSpPr>
          <p:spPr>
            <a:xfrm>
              <a:off x="7419662" y="4453441"/>
              <a:ext cx="144016" cy="144016"/>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Egyenes összekötő 29"/>
          <p:cNvCxnSpPr/>
          <p:nvPr/>
        </p:nvCxnSpPr>
        <p:spPr>
          <a:xfrm flipV="1">
            <a:off x="7020272" y="2780928"/>
            <a:ext cx="0" cy="18002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Szövegdoboz 26"/>
          <p:cNvSpPr txBox="1"/>
          <p:nvPr/>
        </p:nvSpPr>
        <p:spPr>
          <a:xfrm>
            <a:off x="3131840" y="1628800"/>
            <a:ext cx="3384376"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hu-HU" sz="2400" b="1" i="1" dirty="0" smtClean="0">
                <a:latin typeface="Times New Roman" pitchFamily="18" charset="0"/>
                <a:cs typeface="Times New Roman" pitchFamily="18" charset="0"/>
              </a:rPr>
              <a:t>Különböző súly, azonos sebesség</a:t>
            </a:r>
            <a:endParaRPr lang="en-US" sz="2400" b="1" i="1" dirty="0">
              <a:latin typeface="Times New Roman" pitchFamily="18" charset="0"/>
              <a:cs typeface="Times New Roman" pitchFamily="18" charset="0"/>
            </a:endParaRPr>
          </a:p>
        </p:txBody>
      </p:sp>
      <p:cxnSp>
        <p:nvCxnSpPr>
          <p:cNvPr id="31" name="Egyenes összekötő 30"/>
          <p:cNvCxnSpPr/>
          <p:nvPr/>
        </p:nvCxnSpPr>
        <p:spPr>
          <a:xfrm>
            <a:off x="6012160" y="2780928"/>
            <a:ext cx="18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Egyenes összekötő nyíllal 32"/>
          <p:cNvCxnSpPr/>
          <p:nvPr/>
        </p:nvCxnSpPr>
        <p:spPr>
          <a:xfrm flipH="1">
            <a:off x="3131840" y="2492896"/>
            <a:ext cx="1728192"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Egyenes összekötő nyíllal 35"/>
          <p:cNvCxnSpPr/>
          <p:nvPr/>
        </p:nvCxnSpPr>
        <p:spPr>
          <a:xfrm flipH="1">
            <a:off x="3491880" y="2492896"/>
            <a:ext cx="1368152" cy="1584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Szövegdoboz 37"/>
          <p:cNvSpPr txBox="1"/>
          <p:nvPr/>
        </p:nvSpPr>
        <p:spPr>
          <a:xfrm>
            <a:off x="5580112" y="5157192"/>
            <a:ext cx="3240360" cy="1200329"/>
          </a:xfrm>
          <a:prstGeom prst="rect">
            <a:avLst/>
          </a:prstGeom>
          <a:noFill/>
        </p:spPr>
        <p:txBody>
          <a:bodyPr wrap="square" rtlCol="0">
            <a:spAutoFit/>
          </a:bodyPr>
          <a:lstStyle/>
          <a:p>
            <a:r>
              <a:rPr lang="hu-HU" dirty="0" smtClean="0"/>
              <a:t>Ha súlyt azonos magasságra kell felemelni, akkor kisebb súlyokat, kisebb sebességgel kell mozgatni.</a:t>
            </a:r>
            <a:endParaRPr lang="en-US" dirty="0"/>
          </a:p>
        </p:txBody>
      </p:sp>
    </p:spTree>
    <p:extLst>
      <p:ext uri="{BB962C8B-B14F-4D97-AF65-F5344CB8AC3E}">
        <p14:creationId xmlns:p14="http://schemas.microsoft.com/office/powerpoint/2010/main" val="3841167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ppt_x"/>
                                          </p:val>
                                        </p:tav>
                                        <p:tav tm="100000">
                                          <p:val>
                                            <p:strVal val="#ppt_x"/>
                                          </p:val>
                                        </p:tav>
                                      </p:tavLst>
                                    </p:anim>
                                    <p:anim calcmode="lin" valueType="num">
                                      <p:cBhvr additive="base">
                                        <p:cTn id="12" dur="20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2000"/>
                                        <p:tgtEl>
                                          <p:spTgt spid="27"/>
                                        </p:tgtEl>
                                      </p:cBhvr>
                                    </p:animEffect>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000" fill="hold"/>
                                        <p:tgtEl>
                                          <p:spTgt spid="20"/>
                                        </p:tgtEl>
                                        <p:attrNameLst>
                                          <p:attrName>ppt_x</p:attrName>
                                        </p:attrNameLst>
                                      </p:cBhvr>
                                      <p:tavLst>
                                        <p:tav tm="0">
                                          <p:val>
                                            <p:strVal val="#ppt_x"/>
                                          </p:val>
                                        </p:tav>
                                        <p:tav tm="100000">
                                          <p:val>
                                            <p:strVal val="#ppt_x"/>
                                          </p:val>
                                        </p:tav>
                                      </p:tavLst>
                                    </p:anim>
                                    <p:anim calcmode="lin" valueType="num">
                                      <p:cBhvr additive="base">
                                        <p:cTn id="33"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2000" fill="hold"/>
                                        <p:tgtEl>
                                          <p:spTgt spid="31"/>
                                        </p:tgtEl>
                                        <p:attrNameLst>
                                          <p:attrName>ppt_x</p:attrName>
                                        </p:attrNameLst>
                                      </p:cBhvr>
                                      <p:tavLst>
                                        <p:tav tm="0">
                                          <p:val>
                                            <p:strVal val="#ppt_x"/>
                                          </p:val>
                                        </p:tav>
                                        <p:tav tm="100000">
                                          <p:val>
                                            <p:strVal val="#ppt_x"/>
                                          </p:val>
                                        </p:tav>
                                      </p:tavLst>
                                    </p:anim>
                                    <p:anim calcmode="lin" valueType="num">
                                      <p:cBhvr additive="base">
                                        <p:cTn id="46" dur="2000" fill="hold"/>
                                        <p:tgtEl>
                                          <p:spTgt spid="31"/>
                                        </p:tgtEl>
                                        <p:attrNameLst>
                                          <p:attrName>ppt_y</p:attrName>
                                        </p:attrNameLst>
                                      </p:cBhvr>
                                      <p:tavLst>
                                        <p:tav tm="0">
                                          <p:val>
                                            <p:strVal val="1+#ppt_h/2"/>
                                          </p:val>
                                        </p:tav>
                                        <p:tav tm="100000">
                                          <p:val>
                                            <p:strVal val="#ppt_y"/>
                                          </p:val>
                                        </p:tav>
                                      </p:tavLst>
                                    </p:anim>
                                  </p:childTnLst>
                                </p:cTn>
                              </p:par>
                            </p:childTnLst>
                          </p:cTn>
                        </p:par>
                        <p:par>
                          <p:cTn id="47" fill="hold">
                            <p:stCondLst>
                              <p:cond delay="2000"/>
                            </p:stCondLst>
                            <p:childTnLst>
                              <p:par>
                                <p:cTn id="48" presetID="0" presetClass="path" presetSubtype="0" accel="50000" decel="50000" fill="hold" nodeType="afterEffect">
                                  <p:stCondLst>
                                    <p:cond delay="0"/>
                                  </p:stCondLst>
                                  <p:childTnLst>
                                    <p:animMotion origin="layout" path="M 3.05556E-6 4.07407E-6 L 3.05556E-6 -0.2625 " pathEditMode="relative" ptsTypes="AA">
                                      <p:cBhvr>
                                        <p:cTn id="49" dur="2000" fill="hold"/>
                                        <p:tgtEl>
                                          <p:spTgt spid="23"/>
                                        </p:tgtEl>
                                        <p:attrNameLst>
                                          <p:attrName>ppt_x</p:attrName>
                                          <p:attrName>ppt_y</p:attrName>
                                        </p:attrNameLst>
                                      </p:cBhvr>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05556E-6 -2.08092E-6 L 3.05556E-6 -0.25156 " pathEditMode="relative" ptsTypes="AA">
                                      <p:cBhvr>
                                        <p:cTn id="57" dur="2000" fill="hold"/>
                                        <p:tgtEl>
                                          <p:spTgt spid="34"/>
                                        </p:tgtEl>
                                        <p:attrNameLst>
                                          <p:attrName>ppt_x</p:attrName>
                                          <p:attrName>ppt_y</p:attrName>
                                        </p:attrNameLst>
                                      </p:cBhvr>
                                    </p:animMotion>
                                  </p:childTnLst>
                                </p:cTn>
                              </p:par>
                            </p:childTnLst>
                          </p:cTn>
                        </p:par>
                        <p:par>
                          <p:cTn id="58" fill="hold">
                            <p:stCondLst>
                              <p:cond delay="2000"/>
                            </p:stCondLst>
                            <p:childTnLst>
                              <p:par>
                                <p:cTn id="59" presetID="29" presetClass="entr" presetSubtype="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1000" fill="hold"/>
                                        <p:tgtEl>
                                          <p:spTgt spid="30"/>
                                        </p:tgtEl>
                                        <p:attrNameLst>
                                          <p:attrName>ppt_x</p:attrName>
                                        </p:attrNameLst>
                                      </p:cBhvr>
                                      <p:tavLst>
                                        <p:tav tm="0">
                                          <p:val>
                                            <p:strVal val="#ppt_x-.2"/>
                                          </p:val>
                                        </p:tav>
                                        <p:tav tm="100000">
                                          <p:val>
                                            <p:strVal val="#ppt_x"/>
                                          </p:val>
                                        </p:tav>
                                      </p:tavLst>
                                    </p:anim>
                                    <p:anim calcmode="lin" valueType="num">
                                      <p:cBhvr>
                                        <p:cTn id="62"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6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zövegdoboz 2"/>
          <p:cNvSpPr txBox="1"/>
          <p:nvPr/>
        </p:nvSpPr>
        <p:spPr>
          <a:xfrm>
            <a:off x="827584" y="548680"/>
            <a:ext cx="2450028" cy="461665"/>
          </a:xfrm>
          <a:prstGeom prst="rect">
            <a:avLst/>
          </a:prstGeom>
          <a:noFill/>
        </p:spPr>
        <p:txBody>
          <a:bodyPr wrap="square" rtlCol="0">
            <a:spAutoFit/>
          </a:bodyPr>
          <a:lstStyle/>
          <a:p>
            <a:r>
              <a:rPr lang="hu-HU" sz="2400" b="1" dirty="0" smtClean="0">
                <a:latin typeface="Times New Roman" pitchFamily="18" charset="0"/>
                <a:cs typeface="Times New Roman" pitchFamily="18" charset="0"/>
              </a:rPr>
              <a:t>Testsúly: 108 kg</a:t>
            </a:r>
            <a:endParaRPr lang="en-US" sz="2400" b="1" dirty="0">
              <a:latin typeface="Times New Roman" pitchFamily="18" charset="0"/>
              <a:cs typeface="Times New Roman" pitchFamily="18" charset="0"/>
            </a:endParaRPr>
          </a:p>
        </p:txBody>
      </p:sp>
      <p:sp>
        <p:nvSpPr>
          <p:cNvPr id="4" name="Szövegdoboz 3"/>
          <p:cNvSpPr txBox="1"/>
          <p:nvPr/>
        </p:nvSpPr>
        <p:spPr>
          <a:xfrm>
            <a:off x="827584" y="1023119"/>
            <a:ext cx="5472608" cy="461665"/>
          </a:xfrm>
          <a:prstGeom prst="rect">
            <a:avLst/>
          </a:prstGeom>
          <a:noFill/>
        </p:spPr>
        <p:txBody>
          <a:bodyPr wrap="square" rtlCol="0">
            <a:spAutoFit/>
          </a:bodyPr>
          <a:lstStyle/>
          <a:p>
            <a:r>
              <a:rPr lang="hu-HU" sz="2400" b="1" dirty="0" smtClean="0">
                <a:latin typeface="Times New Roman" pitchFamily="18" charset="0"/>
                <a:cs typeface="Times New Roman" pitchFamily="18" charset="0"/>
              </a:rPr>
              <a:t>Felemelt súly szakítás során: 160 kg</a:t>
            </a:r>
            <a:endParaRPr lang="en-US" sz="2400" b="1" dirty="0">
              <a:latin typeface="Times New Roman" pitchFamily="18" charset="0"/>
              <a:cs typeface="Times New Roman" pitchFamily="18" charset="0"/>
            </a:endParaRPr>
          </a:p>
        </p:txBody>
      </p:sp>
      <p:sp>
        <p:nvSpPr>
          <p:cNvPr id="6" name="Szövegdoboz 5"/>
          <p:cNvSpPr txBox="1"/>
          <p:nvPr/>
        </p:nvSpPr>
        <p:spPr>
          <a:xfrm>
            <a:off x="827584" y="4869160"/>
            <a:ext cx="223224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3200" b="1" dirty="0" err="1" smtClean="0">
                <a:latin typeface="Times New Roman" pitchFamily="18" charset="0"/>
                <a:cs typeface="Times New Roman" pitchFamily="18" charset="0"/>
              </a:rPr>
              <a:t>s</a:t>
            </a:r>
            <a:r>
              <a:rPr lang="hu-HU" sz="3200" b="1" baseline="-25000" dirty="0" err="1" smtClean="0">
                <a:latin typeface="Times New Roman" pitchFamily="18" charset="0"/>
                <a:cs typeface="Times New Roman" pitchFamily="18" charset="0"/>
              </a:rPr>
              <a:t>y</a:t>
            </a:r>
            <a:r>
              <a:rPr lang="hu-HU" sz="3200" b="1" dirty="0" smtClean="0">
                <a:latin typeface="Times New Roman" pitchFamily="18" charset="0"/>
                <a:cs typeface="Times New Roman" pitchFamily="18" charset="0"/>
              </a:rPr>
              <a:t>: 15.6 cm</a:t>
            </a:r>
            <a:endParaRPr lang="en-US" sz="3200" b="1" dirty="0">
              <a:latin typeface="Times New Roman" pitchFamily="18" charset="0"/>
              <a:cs typeface="Times New Roman" pitchFamily="18" charset="0"/>
            </a:endParaRPr>
          </a:p>
        </p:txBody>
      </p:sp>
      <p:graphicFrame>
        <p:nvGraphicFramePr>
          <p:cNvPr id="31748" name="Object 4"/>
          <p:cNvGraphicFramePr>
            <a:graphicFrameLocks noChangeAspect="1"/>
          </p:cNvGraphicFramePr>
          <p:nvPr/>
        </p:nvGraphicFramePr>
        <p:xfrm>
          <a:off x="1344613" y="2571750"/>
          <a:ext cx="1416050" cy="839788"/>
        </p:xfrm>
        <a:graphic>
          <a:graphicData uri="http://schemas.openxmlformats.org/presentationml/2006/ole">
            <mc:AlternateContent xmlns:mc="http://schemas.openxmlformats.org/markup-compatibility/2006">
              <mc:Choice xmlns:v="urn:schemas-microsoft-com:vml" Requires="v">
                <p:oleObj spid="_x0000_s27696" name="Equation" r:id="rId3" imgW="749160" imgH="444240" progId="Equation.3">
                  <p:embed/>
                </p:oleObj>
              </mc:Choice>
              <mc:Fallback>
                <p:oleObj name="Equation" r:id="rId3" imgW="749160" imgH="4442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613" y="2571750"/>
                        <a:ext cx="1416050" cy="839788"/>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1749" name="Picture 5"/>
          <p:cNvPicPr>
            <a:picLocks noChangeAspect="1" noChangeArrowheads="1"/>
          </p:cNvPicPr>
          <p:nvPr/>
        </p:nvPicPr>
        <p:blipFill>
          <a:blip r:embed="rId5" cstate="print"/>
          <a:srcRect/>
          <a:stretch>
            <a:fillRect/>
          </a:stretch>
        </p:blipFill>
        <p:spPr bwMode="auto">
          <a:xfrm>
            <a:off x="5436096" y="1449288"/>
            <a:ext cx="1666875" cy="4572000"/>
          </a:xfrm>
          <a:prstGeom prst="rect">
            <a:avLst/>
          </a:prstGeom>
          <a:noFill/>
          <a:ln w="9525">
            <a:noFill/>
            <a:miter lim="800000"/>
            <a:headEnd/>
            <a:tailEnd/>
          </a:ln>
        </p:spPr>
      </p:pic>
      <p:sp>
        <p:nvSpPr>
          <p:cNvPr id="9" name="Szövegdoboz 8"/>
          <p:cNvSpPr txBox="1"/>
          <p:nvPr/>
        </p:nvSpPr>
        <p:spPr>
          <a:xfrm>
            <a:off x="3707904" y="1844824"/>
            <a:ext cx="201622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b="1" i="1" dirty="0" smtClean="0"/>
              <a:t>Maximum sebesség maximum 1.75 m/s</a:t>
            </a:r>
            <a:endParaRPr lang="en-US" b="1" i="1" dirty="0"/>
          </a:p>
        </p:txBody>
      </p:sp>
      <p:sp>
        <p:nvSpPr>
          <p:cNvPr id="10" name="Szövegdoboz 9"/>
          <p:cNvSpPr txBox="1"/>
          <p:nvPr/>
        </p:nvSpPr>
        <p:spPr>
          <a:xfrm>
            <a:off x="4355976" y="3429000"/>
            <a:ext cx="172819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b="1" i="1" dirty="0" smtClean="0"/>
              <a:t>Első sebesség maximum</a:t>
            </a:r>
          </a:p>
          <a:p>
            <a:pPr algn="ctr"/>
            <a:r>
              <a:rPr lang="hu-HU" b="1" i="1" dirty="0" smtClean="0"/>
              <a:t> 1.35 m/s</a:t>
            </a:r>
            <a:endParaRPr lang="en-US" b="1" i="1" dirty="0"/>
          </a:p>
        </p:txBody>
      </p:sp>
      <p:cxnSp>
        <p:nvCxnSpPr>
          <p:cNvPr id="13" name="Egyenes összekötő 12"/>
          <p:cNvCxnSpPr/>
          <p:nvPr/>
        </p:nvCxnSpPr>
        <p:spPr>
          <a:xfrm>
            <a:off x="6948264" y="3861048"/>
            <a:ext cx="0" cy="2088232"/>
          </a:xfrm>
          <a:prstGeom prst="line">
            <a:avLst/>
          </a:prstGeom>
          <a:ln w="25400">
            <a:solidFill>
              <a:schemeClr val="tx2">
                <a:lumMod val="75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2" name="Szövegdoboz 11"/>
          <p:cNvSpPr txBox="1"/>
          <p:nvPr/>
        </p:nvSpPr>
        <p:spPr>
          <a:xfrm>
            <a:off x="3563888" y="260648"/>
            <a:ext cx="2160240" cy="461665"/>
          </a:xfrm>
          <a:prstGeom prst="rect">
            <a:avLst/>
          </a:prstGeom>
          <a:noFill/>
        </p:spPr>
        <p:txBody>
          <a:bodyPr wrap="square" rtlCol="0">
            <a:spAutoFit/>
          </a:bodyPr>
          <a:lstStyle/>
          <a:p>
            <a:r>
              <a:rPr lang="hu-HU" sz="2400" b="1" i="1" dirty="0" smtClean="0"/>
              <a:t>Súlyemelő 1</a:t>
            </a:r>
            <a:endParaRPr lang="en-US" sz="2400" b="1" i="1" dirty="0"/>
          </a:p>
        </p:txBody>
      </p:sp>
      <p:cxnSp>
        <p:nvCxnSpPr>
          <p:cNvPr id="15" name="Egyenes összekötő nyíllal 14"/>
          <p:cNvCxnSpPr>
            <a:stCxn id="10" idx="3"/>
          </p:cNvCxnSpPr>
          <p:nvPr/>
        </p:nvCxnSpPr>
        <p:spPr>
          <a:xfrm flipV="1">
            <a:off x="6084168" y="3861048"/>
            <a:ext cx="288032" cy="296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a:stCxn id="9" idx="3"/>
          </p:cNvCxnSpPr>
          <p:nvPr/>
        </p:nvCxnSpPr>
        <p:spPr>
          <a:xfrm>
            <a:off x="5724128" y="2444989"/>
            <a:ext cx="432048" cy="1919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Egyenes összekötő 18"/>
          <p:cNvCxnSpPr/>
          <p:nvPr/>
        </p:nvCxnSpPr>
        <p:spPr>
          <a:xfrm>
            <a:off x="6948264" y="2564904"/>
            <a:ext cx="0" cy="1440160"/>
          </a:xfrm>
          <a:prstGeom prst="line">
            <a:avLst/>
          </a:prstGeom>
          <a:ln w="2540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Egyenes összekötő 20"/>
          <p:cNvCxnSpPr/>
          <p:nvPr/>
        </p:nvCxnSpPr>
        <p:spPr>
          <a:xfrm>
            <a:off x="6948264" y="1916832"/>
            <a:ext cx="0" cy="720080"/>
          </a:xfrm>
          <a:prstGeom prst="line">
            <a:avLst/>
          </a:prstGeom>
          <a:ln w="2540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23" name="Szövegdoboz 22"/>
          <p:cNvSpPr txBox="1"/>
          <p:nvPr/>
        </p:nvSpPr>
        <p:spPr>
          <a:xfrm>
            <a:off x="7164288" y="1988840"/>
            <a:ext cx="1728192" cy="646331"/>
          </a:xfrm>
          <a:prstGeom prst="rect">
            <a:avLst/>
          </a:prstGeom>
          <a:noFill/>
        </p:spPr>
        <p:txBody>
          <a:bodyPr wrap="square" rtlCol="0">
            <a:spAutoFit/>
          </a:bodyPr>
          <a:lstStyle/>
          <a:p>
            <a:r>
              <a:rPr lang="hu-HU" dirty="0" smtClean="0"/>
              <a:t>A súly szabadon mozog felfele</a:t>
            </a:r>
            <a:endParaRPr lang="en-US" dirty="0"/>
          </a:p>
        </p:txBody>
      </p:sp>
      <p:sp>
        <p:nvSpPr>
          <p:cNvPr id="24" name="Szövegdoboz 23"/>
          <p:cNvSpPr txBox="1"/>
          <p:nvPr/>
        </p:nvSpPr>
        <p:spPr>
          <a:xfrm>
            <a:off x="539552" y="1628800"/>
            <a:ext cx="2376264" cy="830997"/>
          </a:xfrm>
          <a:prstGeom prst="rect">
            <a:avLst/>
          </a:prstGeom>
          <a:noFill/>
        </p:spPr>
        <p:txBody>
          <a:bodyPr wrap="square" rtlCol="0">
            <a:spAutoFit/>
          </a:bodyPr>
          <a:lstStyle/>
          <a:p>
            <a:pPr algn="ctr"/>
            <a:r>
              <a:rPr lang="hu-HU" sz="1600" dirty="0" smtClean="0"/>
              <a:t>A súlyzó függőleges útjának kiszámítása a sebességből </a:t>
            </a:r>
            <a:endParaRPr lang="en-US" sz="1600" dirty="0"/>
          </a:p>
        </p:txBody>
      </p:sp>
      <p:graphicFrame>
        <p:nvGraphicFramePr>
          <p:cNvPr id="2" name="Object 5"/>
          <p:cNvGraphicFramePr>
            <a:graphicFrameLocks noChangeAspect="1"/>
          </p:cNvGraphicFramePr>
          <p:nvPr/>
        </p:nvGraphicFramePr>
        <p:xfrm>
          <a:off x="1331640" y="3573016"/>
          <a:ext cx="1467114" cy="870322"/>
        </p:xfrm>
        <a:graphic>
          <a:graphicData uri="http://schemas.openxmlformats.org/presentationml/2006/ole">
            <mc:AlternateContent xmlns:mc="http://schemas.openxmlformats.org/markup-compatibility/2006">
              <mc:Choice xmlns:v="urn:schemas-microsoft-com:vml" Requires="v">
                <p:oleObj spid="_x0000_s27697" name="Equation" r:id="rId6" imgW="749160" imgH="444240" progId="Equation.3">
                  <p:embed/>
                </p:oleObj>
              </mc:Choice>
              <mc:Fallback>
                <p:oleObj name="Equation" r:id="rId6" imgW="749160" imgH="4442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640" y="3573016"/>
                        <a:ext cx="1467114" cy="87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Szabadkézi sokszög 24"/>
          <p:cNvSpPr/>
          <p:nvPr/>
        </p:nvSpPr>
        <p:spPr>
          <a:xfrm>
            <a:off x="2643265" y="1476531"/>
            <a:ext cx="5166610" cy="517161"/>
          </a:xfrm>
          <a:custGeom>
            <a:avLst/>
            <a:gdLst>
              <a:gd name="connsiteX0" fmla="*/ 5166610 w 5166610"/>
              <a:gd name="connsiteY0" fmla="*/ 517161 h 517161"/>
              <a:gd name="connsiteX1" fmla="*/ 4537024 w 5166610"/>
              <a:gd name="connsiteY1" fmla="*/ 82446 h 517161"/>
              <a:gd name="connsiteX2" fmla="*/ 3337810 w 5166610"/>
              <a:gd name="connsiteY2" fmla="*/ 22485 h 517161"/>
              <a:gd name="connsiteX3" fmla="*/ 834453 w 5166610"/>
              <a:gd name="connsiteY3" fmla="*/ 67456 h 517161"/>
              <a:gd name="connsiteX4" fmla="*/ 114925 w 5166610"/>
              <a:gd name="connsiteY4" fmla="*/ 337279 h 517161"/>
              <a:gd name="connsiteX5" fmla="*/ 144905 w 5166610"/>
              <a:gd name="connsiteY5" fmla="*/ 337279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610" h="517161">
                <a:moveTo>
                  <a:pt x="5166610" y="517161"/>
                </a:moveTo>
                <a:cubicBezTo>
                  <a:pt x="5004217" y="341026"/>
                  <a:pt x="4841824" y="164892"/>
                  <a:pt x="4537024" y="82446"/>
                </a:cubicBezTo>
                <a:cubicBezTo>
                  <a:pt x="4232224" y="0"/>
                  <a:pt x="3954905" y="24983"/>
                  <a:pt x="3337810" y="22485"/>
                </a:cubicBezTo>
                <a:cubicBezTo>
                  <a:pt x="2720715" y="19987"/>
                  <a:pt x="1371600" y="14990"/>
                  <a:pt x="834453" y="67456"/>
                </a:cubicBezTo>
                <a:cubicBezTo>
                  <a:pt x="297306" y="119922"/>
                  <a:pt x="229850" y="292309"/>
                  <a:pt x="114925" y="337279"/>
                </a:cubicBezTo>
                <a:cubicBezTo>
                  <a:pt x="0" y="382249"/>
                  <a:pt x="72452" y="359764"/>
                  <a:pt x="144905" y="337279"/>
                </a:cubicBezTo>
              </a:path>
            </a:pathLst>
          </a:custGeom>
          <a:ln>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75534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0.70"/>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1748"/>
                                        </p:tgtEl>
                                        <p:attrNameLst>
                                          <p:attrName>style.visibility</p:attrName>
                                        </p:attrNameLst>
                                      </p:cBhvr>
                                      <p:to>
                                        <p:strVal val="visible"/>
                                      </p:to>
                                    </p:set>
                                    <p:animEffect transition="in" filter="dissolve">
                                      <p:cBhvr>
                                        <p:cTn id="23" dur="500"/>
                                        <p:tgtEl>
                                          <p:spTgt spid="3174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par>
                          <p:cTn id="31" fill="hold">
                            <p:stCondLst>
                              <p:cond delay="1000"/>
                            </p:stCondLst>
                            <p:childTnLst>
                              <p:par>
                                <p:cTn id="32" presetID="55"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strVal val="#ppt_w*0.70"/>
                                          </p:val>
                                        </p:tav>
                                        <p:tav tm="100000">
                                          <p:val>
                                            <p:strVal val="#ppt_w"/>
                                          </p:val>
                                        </p:tav>
                                      </p:tavLst>
                                    </p:anim>
                                    <p:anim calcmode="lin" valueType="num">
                                      <p:cBhvr>
                                        <p:cTn id="35" dur="1000" fill="hold"/>
                                        <p:tgtEl>
                                          <p:spTgt spid="19"/>
                                        </p:tgtEl>
                                        <p:attrNameLst>
                                          <p:attrName>ppt_h</p:attrName>
                                        </p:attrNameLst>
                                      </p:cBhvr>
                                      <p:tavLst>
                                        <p:tav tm="0">
                                          <p:val>
                                            <p:strVal val="#ppt_h"/>
                                          </p:val>
                                        </p:tav>
                                        <p:tav tm="100000">
                                          <p:val>
                                            <p:strVal val="#ppt_h"/>
                                          </p:val>
                                        </p:tav>
                                      </p:tavLst>
                                    </p:anim>
                                    <p:animEffect transition="in" filter="fade">
                                      <p:cBhvr>
                                        <p:cTn id="36" dur="1000"/>
                                        <p:tgtEl>
                                          <p:spTgt spid="19"/>
                                        </p:tgtEl>
                                      </p:cBhvr>
                                    </p:animEffect>
                                  </p:childTnLst>
                                </p:cTn>
                              </p:par>
                            </p:childTnLst>
                          </p:cTn>
                        </p:par>
                        <p:par>
                          <p:cTn id="37" fill="hold">
                            <p:stCondLst>
                              <p:cond delay="2000"/>
                            </p:stCondLst>
                            <p:childTnLst>
                              <p:par>
                                <p:cTn id="38" presetID="55"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strVal val="#ppt_w*0.70"/>
                                          </p:val>
                                        </p:tav>
                                        <p:tav tm="100000">
                                          <p:val>
                                            <p:strVal val="#ppt_w"/>
                                          </p:val>
                                        </p:tav>
                                      </p:tavLst>
                                    </p:anim>
                                    <p:anim calcmode="lin" valueType="num">
                                      <p:cBhvr>
                                        <p:cTn id="41" dur="1000" fill="hold"/>
                                        <p:tgtEl>
                                          <p:spTgt spid="21"/>
                                        </p:tgtEl>
                                        <p:attrNameLst>
                                          <p:attrName>ppt_h</p:attrName>
                                        </p:attrNameLst>
                                      </p:cBhvr>
                                      <p:tavLst>
                                        <p:tav tm="0">
                                          <p:val>
                                            <p:strVal val="#ppt_h"/>
                                          </p:val>
                                        </p:tav>
                                        <p:tav tm="100000">
                                          <p:val>
                                            <p:strVal val="#ppt_h"/>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zövegdoboz 7"/>
          <p:cNvSpPr txBox="1"/>
          <p:nvPr/>
        </p:nvSpPr>
        <p:spPr>
          <a:xfrm>
            <a:off x="899592" y="4581128"/>
            <a:ext cx="223224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3200" b="1" dirty="0" err="1" smtClean="0">
                <a:latin typeface="Times New Roman" pitchFamily="18" charset="0"/>
                <a:cs typeface="Times New Roman" pitchFamily="18" charset="0"/>
              </a:rPr>
              <a:t>s</a:t>
            </a:r>
            <a:r>
              <a:rPr lang="hu-HU" sz="3200" b="1" baseline="-25000" dirty="0" err="1" smtClean="0">
                <a:latin typeface="Times New Roman" pitchFamily="18" charset="0"/>
                <a:cs typeface="Times New Roman" pitchFamily="18" charset="0"/>
              </a:rPr>
              <a:t>y</a:t>
            </a:r>
            <a:r>
              <a:rPr lang="hu-HU" sz="3200" b="1" dirty="0" smtClean="0">
                <a:latin typeface="Times New Roman" pitchFamily="18" charset="0"/>
                <a:cs typeface="Times New Roman" pitchFamily="18" charset="0"/>
              </a:rPr>
              <a:t>: 18.1 cm</a:t>
            </a:r>
            <a:endParaRPr lang="en-US" sz="3200" b="1" dirty="0">
              <a:latin typeface="Times New Roman" pitchFamily="18" charset="0"/>
              <a:cs typeface="Times New Roman" pitchFamily="18" charset="0"/>
            </a:endParaRPr>
          </a:p>
        </p:txBody>
      </p:sp>
      <p:graphicFrame>
        <p:nvGraphicFramePr>
          <p:cNvPr id="9" name="Object 4"/>
          <p:cNvGraphicFramePr>
            <a:graphicFrameLocks noChangeAspect="1"/>
          </p:cNvGraphicFramePr>
          <p:nvPr/>
        </p:nvGraphicFramePr>
        <p:xfrm>
          <a:off x="1619672" y="2636912"/>
          <a:ext cx="1152128" cy="960106"/>
        </p:xfrm>
        <a:graphic>
          <a:graphicData uri="http://schemas.openxmlformats.org/presentationml/2006/ole">
            <mc:AlternateContent xmlns:mc="http://schemas.openxmlformats.org/markup-compatibility/2006">
              <mc:Choice xmlns:v="urn:schemas-microsoft-com:vml" Requires="v">
                <p:oleObj spid="_x0000_s28720" name="Equation" r:id="rId3" imgW="533160" imgH="444240" progId="Equation.3">
                  <p:embed/>
                </p:oleObj>
              </mc:Choice>
              <mc:Fallback>
                <p:oleObj name="Equation" r:id="rId3" imgW="533160" imgH="4442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2636912"/>
                        <a:ext cx="1152128" cy="96010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6"/>
          <p:cNvPicPr>
            <a:picLocks noChangeAspect="1" noChangeArrowheads="1"/>
          </p:cNvPicPr>
          <p:nvPr/>
        </p:nvPicPr>
        <p:blipFill>
          <a:blip r:embed="rId5" cstate="print"/>
          <a:srcRect/>
          <a:stretch>
            <a:fillRect/>
          </a:stretch>
        </p:blipFill>
        <p:spPr bwMode="auto">
          <a:xfrm>
            <a:off x="5436096" y="1343553"/>
            <a:ext cx="1656184" cy="4733415"/>
          </a:xfrm>
          <a:prstGeom prst="rect">
            <a:avLst/>
          </a:prstGeom>
          <a:noFill/>
          <a:ln w="9525">
            <a:noFill/>
            <a:miter lim="800000"/>
            <a:headEnd/>
            <a:tailEnd/>
          </a:ln>
        </p:spPr>
      </p:pic>
      <p:sp>
        <p:nvSpPr>
          <p:cNvPr id="15" name="Szövegdoboz 14"/>
          <p:cNvSpPr txBox="1"/>
          <p:nvPr/>
        </p:nvSpPr>
        <p:spPr>
          <a:xfrm>
            <a:off x="3563888" y="260648"/>
            <a:ext cx="2160240" cy="461665"/>
          </a:xfrm>
          <a:prstGeom prst="rect">
            <a:avLst/>
          </a:prstGeom>
          <a:noFill/>
        </p:spPr>
        <p:txBody>
          <a:bodyPr wrap="square" rtlCol="0">
            <a:spAutoFit/>
          </a:bodyPr>
          <a:lstStyle/>
          <a:p>
            <a:r>
              <a:rPr lang="hu-HU" sz="2400" b="1" i="1" dirty="0" smtClean="0"/>
              <a:t>Súlyemelő 2</a:t>
            </a:r>
            <a:endParaRPr lang="en-US" sz="2400" b="1" i="1" dirty="0"/>
          </a:p>
        </p:txBody>
      </p:sp>
      <p:sp>
        <p:nvSpPr>
          <p:cNvPr id="16" name="Szövegdoboz 15"/>
          <p:cNvSpPr txBox="1"/>
          <p:nvPr/>
        </p:nvSpPr>
        <p:spPr>
          <a:xfrm>
            <a:off x="827584" y="548680"/>
            <a:ext cx="2450028" cy="461665"/>
          </a:xfrm>
          <a:prstGeom prst="rect">
            <a:avLst/>
          </a:prstGeom>
          <a:noFill/>
        </p:spPr>
        <p:txBody>
          <a:bodyPr wrap="square" rtlCol="0">
            <a:spAutoFit/>
          </a:bodyPr>
          <a:lstStyle/>
          <a:p>
            <a:r>
              <a:rPr lang="hu-HU" sz="2400" b="1" dirty="0" smtClean="0">
                <a:latin typeface="Times New Roman" pitchFamily="18" charset="0"/>
                <a:cs typeface="Times New Roman" pitchFamily="18" charset="0"/>
              </a:rPr>
              <a:t>Testsúly: 68 kg</a:t>
            </a:r>
            <a:endParaRPr lang="en-US" sz="2400" b="1" dirty="0">
              <a:latin typeface="Times New Roman" pitchFamily="18" charset="0"/>
              <a:cs typeface="Times New Roman" pitchFamily="18" charset="0"/>
            </a:endParaRPr>
          </a:p>
        </p:txBody>
      </p:sp>
      <p:sp>
        <p:nvSpPr>
          <p:cNvPr id="17" name="Szövegdoboz 16"/>
          <p:cNvSpPr txBox="1"/>
          <p:nvPr/>
        </p:nvSpPr>
        <p:spPr>
          <a:xfrm>
            <a:off x="827584" y="1023119"/>
            <a:ext cx="5472608" cy="461665"/>
          </a:xfrm>
          <a:prstGeom prst="rect">
            <a:avLst/>
          </a:prstGeom>
          <a:noFill/>
        </p:spPr>
        <p:txBody>
          <a:bodyPr wrap="square" rtlCol="0">
            <a:spAutoFit/>
          </a:bodyPr>
          <a:lstStyle/>
          <a:p>
            <a:r>
              <a:rPr lang="hu-HU" sz="2400" b="1" dirty="0" smtClean="0">
                <a:latin typeface="Times New Roman" pitchFamily="18" charset="0"/>
                <a:cs typeface="Times New Roman" pitchFamily="18" charset="0"/>
              </a:rPr>
              <a:t>Felemelt súly szakítás során: 115 kg</a:t>
            </a:r>
            <a:endParaRPr lang="en-US" sz="2400" b="1" dirty="0">
              <a:latin typeface="Times New Roman" pitchFamily="18" charset="0"/>
              <a:cs typeface="Times New Roman" pitchFamily="18" charset="0"/>
            </a:endParaRPr>
          </a:p>
        </p:txBody>
      </p:sp>
      <p:sp>
        <p:nvSpPr>
          <p:cNvPr id="18" name="Szövegdoboz 17"/>
          <p:cNvSpPr txBox="1"/>
          <p:nvPr/>
        </p:nvSpPr>
        <p:spPr>
          <a:xfrm>
            <a:off x="3707904" y="1844824"/>
            <a:ext cx="201622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b="1" i="1" dirty="0" smtClean="0"/>
              <a:t>Maximum sebesség maximum 1.9 m/s</a:t>
            </a:r>
            <a:endParaRPr lang="en-US" b="1" i="1" dirty="0"/>
          </a:p>
        </p:txBody>
      </p:sp>
      <p:sp>
        <p:nvSpPr>
          <p:cNvPr id="19" name="Szövegdoboz 18"/>
          <p:cNvSpPr txBox="1"/>
          <p:nvPr/>
        </p:nvSpPr>
        <p:spPr>
          <a:xfrm>
            <a:off x="4355976" y="3429000"/>
            <a:ext cx="172819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b="1" i="1" dirty="0" smtClean="0"/>
              <a:t>Első sebesség maximum</a:t>
            </a:r>
          </a:p>
          <a:p>
            <a:pPr algn="ctr"/>
            <a:r>
              <a:rPr lang="hu-HU" b="1" i="1" dirty="0" smtClean="0"/>
              <a:t> 1.25 m/s</a:t>
            </a:r>
            <a:endParaRPr lang="en-US" b="1" i="1" dirty="0"/>
          </a:p>
        </p:txBody>
      </p:sp>
      <p:sp>
        <p:nvSpPr>
          <p:cNvPr id="20" name="Szövegdoboz 19"/>
          <p:cNvSpPr txBox="1"/>
          <p:nvPr/>
        </p:nvSpPr>
        <p:spPr>
          <a:xfrm>
            <a:off x="539552" y="1628800"/>
            <a:ext cx="2376264" cy="830997"/>
          </a:xfrm>
          <a:prstGeom prst="rect">
            <a:avLst/>
          </a:prstGeom>
          <a:noFill/>
        </p:spPr>
        <p:txBody>
          <a:bodyPr wrap="square" rtlCol="0">
            <a:spAutoFit/>
          </a:bodyPr>
          <a:lstStyle/>
          <a:p>
            <a:pPr algn="ctr"/>
            <a:r>
              <a:rPr lang="hu-HU" sz="1600" dirty="0" smtClean="0"/>
              <a:t>A súlyzó függőleges útjának kiszámítása a sebességből </a:t>
            </a:r>
            <a:endParaRPr lang="en-US" sz="1600" dirty="0"/>
          </a:p>
        </p:txBody>
      </p:sp>
      <p:graphicFrame>
        <p:nvGraphicFramePr>
          <p:cNvPr id="21" name="Object 5"/>
          <p:cNvGraphicFramePr>
            <a:graphicFrameLocks noChangeAspect="1"/>
          </p:cNvGraphicFramePr>
          <p:nvPr/>
        </p:nvGraphicFramePr>
        <p:xfrm>
          <a:off x="1331640" y="3573016"/>
          <a:ext cx="1467114" cy="870322"/>
        </p:xfrm>
        <a:graphic>
          <a:graphicData uri="http://schemas.openxmlformats.org/presentationml/2006/ole">
            <mc:AlternateContent xmlns:mc="http://schemas.openxmlformats.org/markup-compatibility/2006">
              <mc:Choice xmlns:v="urn:schemas-microsoft-com:vml" Requires="v">
                <p:oleObj spid="_x0000_s28721" name="Equation" r:id="rId6" imgW="749160" imgH="444240" progId="Equation.3">
                  <p:embed/>
                </p:oleObj>
              </mc:Choice>
              <mc:Fallback>
                <p:oleObj name="Equation" r:id="rId6" imgW="749160" imgH="4442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640" y="3573016"/>
                        <a:ext cx="1467114" cy="87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2" name="Egyenes összekötő 21"/>
          <p:cNvCxnSpPr/>
          <p:nvPr/>
        </p:nvCxnSpPr>
        <p:spPr>
          <a:xfrm>
            <a:off x="6948264" y="4221088"/>
            <a:ext cx="0" cy="1728192"/>
          </a:xfrm>
          <a:prstGeom prst="line">
            <a:avLst/>
          </a:prstGeom>
          <a:ln w="25400">
            <a:solidFill>
              <a:schemeClr val="tx2">
                <a:lumMod val="75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Egyenes összekötő 22"/>
          <p:cNvCxnSpPr/>
          <p:nvPr/>
        </p:nvCxnSpPr>
        <p:spPr>
          <a:xfrm>
            <a:off x="6948264" y="2924944"/>
            <a:ext cx="0" cy="1296144"/>
          </a:xfrm>
          <a:prstGeom prst="line">
            <a:avLst/>
          </a:prstGeom>
          <a:ln w="2540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Egyenes összekötő 23"/>
          <p:cNvCxnSpPr/>
          <p:nvPr/>
        </p:nvCxnSpPr>
        <p:spPr>
          <a:xfrm>
            <a:off x="6948264" y="2132856"/>
            <a:ext cx="0" cy="864096"/>
          </a:xfrm>
          <a:prstGeom prst="line">
            <a:avLst/>
          </a:prstGeom>
          <a:ln w="2540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25" name="Szövegdoboz 24"/>
          <p:cNvSpPr txBox="1"/>
          <p:nvPr/>
        </p:nvSpPr>
        <p:spPr>
          <a:xfrm>
            <a:off x="7236296" y="2204864"/>
            <a:ext cx="1728192" cy="646331"/>
          </a:xfrm>
          <a:prstGeom prst="rect">
            <a:avLst/>
          </a:prstGeom>
          <a:noFill/>
        </p:spPr>
        <p:txBody>
          <a:bodyPr wrap="square" rtlCol="0">
            <a:spAutoFit/>
          </a:bodyPr>
          <a:lstStyle/>
          <a:p>
            <a:r>
              <a:rPr lang="hu-HU" dirty="0" smtClean="0"/>
              <a:t>A súly szabadon mozog felfele</a:t>
            </a:r>
            <a:endParaRPr lang="en-US" dirty="0"/>
          </a:p>
        </p:txBody>
      </p:sp>
    </p:spTree>
    <p:extLst>
      <p:ext uri="{BB962C8B-B14F-4D97-AF65-F5344CB8AC3E}">
        <p14:creationId xmlns:p14="http://schemas.microsoft.com/office/powerpoint/2010/main" val="2833331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par>
                          <p:cTn id="25" fill="hold">
                            <p:stCondLst>
                              <p:cond delay="500"/>
                            </p:stCondLst>
                            <p:childTnLst>
                              <p:par>
                                <p:cTn id="26" presetID="55"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strVal val="#ppt_w*0.70"/>
                                          </p:val>
                                        </p:tav>
                                        <p:tav tm="100000">
                                          <p:val>
                                            <p:strVal val="#ppt_w"/>
                                          </p:val>
                                        </p:tav>
                                      </p:tavLst>
                                    </p:anim>
                                    <p:anim calcmode="lin" valueType="num">
                                      <p:cBhvr>
                                        <p:cTn id="29" dur="1000" fill="hold"/>
                                        <p:tgtEl>
                                          <p:spTgt spid="22"/>
                                        </p:tgtEl>
                                        <p:attrNameLst>
                                          <p:attrName>ppt_h</p:attrName>
                                        </p:attrNameLst>
                                      </p:cBhvr>
                                      <p:tavLst>
                                        <p:tav tm="0">
                                          <p:val>
                                            <p:strVal val="#ppt_h"/>
                                          </p:val>
                                        </p:tav>
                                        <p:tav tm="100000">
                                          <p:val>
                                            <p:strVal val="#ppt_h"/>
                                          </p:val>
                                        </p:tav>
                                      </p:tavLst>
                                    </p:anim>
                                    <p:animEffect transition="in" filter="fade">
                                      <p:cBhvr>
                                        <p:cTn id="30" dur="1000"/>
                                        <p:tgtEl>
                                          <p:spTgt spid="22"/>
                                        </p:tgtEl>
                                      </p:cBhvr>
                                    </p:animEffect>
                                  </p:childTnLst>
                                </p:cTn>
                              </p:par>
                            </p:childTnLst>
                          </p:cTn>
                        </p:par>
                        <p:par>
                          <p:cTn id="31" fill="hold">
                            <p:stCondLst>
                              <p:cond delay="1500"/>
                            </p:stCondLst>
                            <p:childTnLst>
                              <p:par>
                                <p:cTn id="32" presetID="55"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0.70"/>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par>
                          <p:cTn id="37" fill="hold">
                            <p:stCondLst>
                              <p:cond delay="2500"/>
                            </p:stCondLst>
                            <p:childTnLst>
                              <p:par>
                                <p:cTn id="38" presetID="55"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1000" fill="hold"/>
                                        <p:tgtEl>
                                          <p:spTgt spid="24"/>
                                        </p:tgtEl>
                                        <p:attrNameLst>
                                          <p:attrName>ppt_w</p:attrName>
                                        </p:attrNameLst>
                                      </p:cBhvr>
                                      <p:tavLst>
                                        <p:tav tm="0">
                                          <p:val>
                                            <p:strVal val="#ppt_w*0.70"/>
                                          </p:val>
                                        </p:tav>
                                        <p:tav tm="100000">
                                          <p:val>
                                            <p:strVal val="#ppt_w"/>
                                          </p:val>
                                        </p:tav>
                                      </p:tavLst>
                                    </p:anim>
                                    <p:anim calcmode="lin" valueType="num">
                                      <p:cBhvr>
                                        <p:cTn id="41" dur="1000" fill="hold"/>
                                        <p:tgtEl>
                                          <p:spTgt spid="24"/>
                                        </p:tgtEl>
                                        <p:attrNameLst>
                                          <p:attrName>ppt_h</p:attrName>
                                        </p:attrNameLst>
                                      </p:cBhvr>
                                      <p:tavLst>
                                        <p:tav tm="0">
                                          <p:val>
                                            <p:strVal val="#ppt_h"/>
                                          </p:val>
                                        </p:tav>
                                        <p:tav tm="100000">
                                          <p:val>
                                            <p:strVal val="#ppt_h"/>
                                          </p:val>
                                        </p:tav>
                                      </p:tavLst>
                                    </p:anim>
                                    <p:animEffect transition="in" filter="fade">
                                      <p:cBhvr>
                                        <p:cTn id="4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827584" y="548680"/>
            <a:ext cx="7200800" cy="954107"/>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Összefüggés a </a:t>
            </a:r>
            <a:r>
              <a:rPr lang="hu-HU" sz="2800" b="1" i="1" dirty="0" err="1" smtClean="0">
                <a:latin typeface="Times New Roman" pitchFamily="18" charset="0"/>
                <a:cs typeface="Times New Roman" pitchFamily="18" charset="0"/>
              </a:rPr>
              <a:t>a</a:t>
            </a:r>
            <a:r>
              <a:rPr lang="hu-HU" sz="2800" b="1" i="1" dirty="0" smtClean="0">
                <a:latin typeface="Times New Roman" pitchFamily="18" charset="0"/>
                <a:cs typeface="Times New Roman" pitchFamily="18" charset="0"/>
              </a:rPr>
              <a:t> felemelt súly nagysága és mozgatási sebesség (gyorsulás) között</a:t>
            </a:r>
            <a:endParaRPr lang="en-US" sz="2800" b="1" i="1" dirty="0">
              <a:latin typeface="Times New Roman" pitchFamily="18" charset="0"/>
              <a:cs typeface="Times New Roman" pitchFamily="18" charset="0"/>
            </a:endParaRPr>
          </a:p>
        </p:txBody>
      </p:sp>
      <p:graphicFrame>
        <p:nvGraphicFramePr>
          <p:cNvPr id="34818" name="Object 2"/>
          <p:cNvGraphicFramePr>
            <a:graphicFrameLocks noChangeAspect="1"/>
          </p:cNvGraphicFramePr>
          <p:nvPr/>
        </p:nvGraphicFramePr>
        <p:xfrm>
          <a:off x="827585" y="2060848"/>
          <a:ext cx="2592288" cy="788957"/>
        </p:xfrm>
        <a:graphic>
          <a:graphicData uri="http://schemas.openxmlformats.org/presentationml/2006/ole">
            <mc:AlternateContent xmlns:mc="http://schemas.openxmlformats.org/markup-compatibility/2006">
              <mc:Choice xmlns:v="urn:schemas-microsoft-com:vml" Requires="v">
                <p:oleObj spid="_x0000_s29786" name="Equation" r:id="rId3" imgW="583920" imgH="177480" progId="Equation.3">
                  <p:embed/>
                </p:oleObj>
              </mc:Choice>
              <mc:Fallback>
                <p:oleObj name="Equation" r:id="rId3" imgW="58392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5" y="2060848"/>
                        <a:ext cx="2592288" cy="788957"/>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0" name="Object 4"/>
          <p:cNvGraphicFramePr>
            <a:graphicFrameLocks noChangeAspect="1"/>
          </p:cNvGraphicFramePr>
          <p:nvPr/>
        </p:nvGraphicFramePr>
        <p:xfrm>
          <a:off x="5029682" y="1936005"/>
          <a:ext cx="3286734" cy="1289731"/>
        </p:xfrm>
        <a:graphic>
          <a:graphicData uri="http://schemas.openxmlformats.org/presentationml/2006/ole">
            <mc:AlternateContent xmlns:mc="http://schemas.openxmlformats.org/markup-compatibility/2006">
              <mc:Choice xmlns:v="urn:schemas-microsoft-com:vml" Requires="v">
                <p:oleObj spid="_x0000_s29787" name="Equation" r:id="rId5" imgW="1002960" imgH="393480" progId="Equation.3">
                  <p:embed/>
                </p:oleObj>
              </mc:Choice>
              <mc:Fallback>
                <p:oleObj name="Equation" r:id="rId5" imgW="10029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682" y="1936005"/>
                        <a:ext cx="3286734" cy="128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1" name="Object 5"/>
          <p:cNvGraphicFramePr>
            <a:graphicFrameLocks noChangeAspect="1"/>
          </p:cNvGraphicFramePr>
          <p:nvPr/>
        </p:nvGraphicFramePr>
        <p:xfrm>
          <a:off x="1331640" y="3823488"/>
          <a:ext cx="1649710" cy="1549728"/>
        </p:xfrm>
        <a:graphic>
          <a:graphicData uri="http://schemas.openxmlformats.org/presentationml/2006/ole">
            <mc:AlternateContent xmlns:mc="http://schemas.openxmlformats.org/markup-compatibility/2006">
              <mc:Choice xmlns:v="urn:schemas-microsoft-com:vml" Requires="v">
                <p:oleObj spid="_x0000_s29788" name="Equation" r:id="rId7" imgW="419040" imgH="393480" progId="Equation.3">
                  <p:embed/>
                </p:oleObj>
              </mc:Choice>
              <mc:Fallback>
                <p:oleObj name="Equation" r:id="rId7" imgW="41904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640" y="3823488"/>
                        <a:ext cx="1649710" cy="154972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2" name="Object 6"/>
          <p:cNvGraphicFramePr>
            <a:graphicFrameLocks noChangeAspect="1"/>
          </p:cNvGraphicFramePr>
          <p:nvPr/>
        </p:nvGraphicFramePr>
        <p:xfrm>
          <a:off x="5724128" y="4005064"/>
          <a:ext cx="1588822" cy="1368152"/>
        </p:xfrm>
        <a:graphic>
          <a:graphicData uri="http://schemas.openxmlformats.org/presentationml/2006/ole">
            <mc:AlternateContent xmlns:mc="http://schemas.openxmlformats.org/markup-compatibility/2006">
              <mc:Choice xmlns:v="urn:schemas-microsoft-com:vml" Requires="v">
                <p:oleObj spid="_x0000_s29789" name="Equation" r:id="rId9" imgW="457200" imgH="393480" progId="Equation.3">
                  <p:embed/>
                </p:oleObj>
              </mc:Choice>
              <mc:Fallback>
                <p:oleObj name="Equation" r:id="rId9" imgW="45720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4128" y="4005064"/>
                        <a:ext cx="1588822" cy="136815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Lefelé nyíl 7"/>
          <p:cNvSpPr/>
          <p:nvPr/>
        </p:nvSpPr>
        <p:spPr>
          <a:xfrm>
            <a:off x="1979712" y="2996952"/>
            <a:ext cx="2880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Jobbra nyíl 8"/>
          <p:cNvSpPr/>
          <p:nvPr/>
        </p:nvSpPr>
        <p:spPr>
          <a:xfrm>
            <a:off x="3203848" y="4581128"/>
            <a:ext cx="8640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zövegdoboz 9"/>
          <p:cNvSpPr txBox="1"/>
          <p:nvPr/>
        </p:nvSpPr>
        <p:spPr>
          <a:xfrm>
            <a:off x="1043608" y="3068960"/>
            <a:ext cx="2808312" cy="646331"/>
          </a:xfrm>
          <a:prstGeom prst="rect">
            <a:avLst/>
          </a:prstGeom>
          <a:noFill/>
        </p:spPr>
        <p:txBody>
          <a:bodyPr wrap="square" rtlCol="0">
            <a:spAutoFit/>
          </a:bodyPr>
          <a:lstStyle/>
          <a:p>
            <a:r>
              <a:rPr lang="hu-HU" dirty="0" smtClean="0"/>
              <a:t>A gyorsulás annál nagyobb, minél nagyobb az F/m arány</a:t>
            </a:r>
            <a:endParaRPr lang="en-US" dirty="0"/>
          </a:p>
        </p:txBody>
      </p:sp>
      <p:sp>
        <p:nvSpPr>
          <p:cNvPr id="11" name="Szövegdoboz 10"/>
          <p:cNvSpPr txBox="1"/>
          <p:nvPr/>
        </p:nvSpPr>
        <p:spPr>
          <a:xfrm>
            <a:off x="1043608" y="5733256"/>
            <a:ext cx="2592288" cy="646331"/>
          </a:xfrm>
          <a:prstGeom prst="rect">
            <a:avLst/>
          </a:prstGeom>
          <a:noFill/>
        </p:spPr>
        <p:txBody>
          <a:bodyPr wrap="square" rtlCol="0">
            <a:spAutoFit/>
          </a:bodyPr>
          <a:lstStyle/>
          <a:p>
            <a:pPr algn="ctr"/>
            <a:r>
              <a:rPr lang="hu-HU" dirty="0" smtClean="0"/>
              <a:t>Az m a mozgatott súly tömege</a:t>
            </a:r>
            <a:endParaRPr lang="en-US" dirty="0"/>
          </a:p>
        </p:txBody>
      </p:sp>
      <p:sp>
        <p:nvSpPr>
          <p:cNvPr id="12" name="Szövegdoboz 11"/>
          <p:cNvSpPr txBox="1"/>
          <p:nvPr/>
        </p:nvSpPr>
        <p:spPr>
          <a:xfrm>
            <a:off x="3131840" y="4077072"/>
            <a:ext cx="2520280" cy="1754326"/>
          </a:xfrm>
          <a:prstGeom prst="rect">
            <a:avLst/>
          </a:prstGeom>
          <a:solidFill>
            <a:srgbClr val="006600">
              <a:alpha val="39000"/>
            </a:srgbClr>
          </a:solidFill>
        </p:spPr>
        <p:txBody>
          <a:bodyPr wrap="square" rtlCol="0">
            <a:spAutoFit/>
          </a:bodyPr>
          <a:lstStyle/>
          <a:p>
            <a:r>
              <a:rPr lang="hu-HU" dirty="0" smtClean="0"/>
              <a:t>Minél nagyobb az izomerő és a gyorsulás változatlan, akkor az m megnövekszik, vagyis nagyobb súlyt lehet mozgatni azonos úton</a:t>
            </a:r>
            <a:endParaRPr lang="en-US" dirty="0"/>
          </a:p>
        </p:txBody>
      </p:sp>
    </p:spTree>
    <p:extLst>
      <p:ext uri="{BB962C8B-B14F-4D97-AF65-F5344CB8AC3E}">
        <p14:creationId xmlns:p14="http://schemas.microsoft.com/office/powerpoint/2010/main" val="30799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dissolve">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4820"/>
                                        </p:tgtEl>
                                        <p:attrNameLst>
                                          <p:attrName>style.visibility</p:attrName>
                                        </p:attrNameLst>
                                      </p:cBhvr>
                                      <p:to>
                                        <p:strVal val="visible"/>
                                      </p:to>
                                    </p:set>
                                    <p:anim calcmode="lin" valueType="num">
                                      <p:cBhvr additive="base">
                                        <p:cTn id="12" dur="2000" fill="hold"/>
                                        <p:tgtEl>
                                          <p:spTgt spid="34820"/>
                                        </p:tgtEl>
                                        <p:attrNameLst>
                                          <p:attrName>ppt_x</p:attrName>
                                        </p:attrNameLst>
                                      </p:cBhvr>
                                      <p:tavLst>
                                        <p:tav tm="0">
                                          <p:val>
                                            <p:strVal val="0-#ppt_w/2"/>
                                          </p:val>
                                        </p:tav>
                                        <p:tav tm="100000">
                                          <p:val>
                                            <p:strVal val="#ppt_x"/>
                                          </p:val>
                                        </p:tav>
                                      </p:tavLst>
                                    </p:anim>
                                    <p:anim calcmode="lin" valueType="num">
                                      <p:cBhvr additive="base">
                                        <p:cTn id="13" dur="2000" fill="hold"/>
                                        <p:tgtEl>
                                          <p:spTgt spid="348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 fill="hold"/>
                                        <p:tgtEl>
                                          <p:spTgt spid="8"/>
                                        </p:tgtEl>
                                        <p:attrNameLst>
                                          <p:attrName>ppt_x</p:attrName>
                                        </p:attrNameLst>
                                      </p:cBhvr>
                                      <p:tavLst>
                                        <p:tav tm="0">
                                          <p:val>
                                            <p:strVal val="#ppt_x"/>
                                          </p:val>
                                        </p:tav>
                                        <p:tav tm="100000">
                                          <p:val>
                                            <p:strVal val="#ppt_x"/>
                                          </p:val>
                                        </p:tav>
                                      </p:tavLst>
                                    </p:anim>
                                    <p:anim calcmode="lin" valueType="num">
                                      <p:cBhvr additive="base">
                                        <p:cTn id="19" dur="2000" fill="hold"/>
                                        <p:tgtEl>
                                          <p:spTgt spid="8"/>
                                        </p:tgtEl>
                                        <p:attrNameLst>
                                          <p:attrName>ppt_y</p:attrName>
                                        </p:attrNameLst>
                                      </p:cBhvr>
                                      <p:tavLst>
                                        <p:tav tm="0">
                                          <p:val>
                                            <p:strVal val="0-#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34821"/>
                                        </p:tgtEl>
                                        <p:attrNameLst>
                                          <p:attrName>style.visibility</p:attrName>
                                        </p:attrNameLst>
                                      </p:cBhvr>
                                      <p:to>
                                        <p:strVal val="visible"/>
                                      </p:to>
                                    </p:set>
                                    <p:animEffect transition="in" filter="fade">
                                      <p:cBhvr>
                                        <p:cTn id="22" dur="5000"/>
                                        <p:tgtEl>
                                          <p:spTgt spid="34821"/>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ppt_x</p:attrName>
                                        </p:attrNameLst>
                                      </p:cBhvr>
                                      <p:tavLst>
                                        <p:tav tm="0">
                                          <p:val>
                                            <p:strVal val="#ppt_x-.2"/>
                                          </p:val>
                                        </p:tav>
                                        <p:tav tm="100000">
                                          <p:val>
                                            <p:strVal val="#ppt_x"/>
                                          </p:val>
                                        </p:tav>
                                      </p:tavLst>
                                    </p:anim>
                                    <p:anim calcmode="lin" valueType="num">
                                      <p:cBhvr>
                                        <p:cTn id="2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par>
                          <p:cTn id="38" fill="hold">
                            <p:stCondLst>
                              <p:cond delay="0"/>
                            </p:stCondLst>
                            <p:childTnLst>
                              <p:par>
                                <p:cTn id="39" presetID="0" presetClass="path" presetSubtype="0" accel="50000" decel="50000" fill="hold" grpId="1" nodeType="afterEffect">
                                  <p:stCondLst>
                                    <p:cond delay="0"/>
                                  </p:stCondLst>
                                  <p:childTnLst>
                                    <p:animMotion origin="layout" path="M 0 0 L 0.17326 0 " pathEditMode="relative" ptsTypes="AA">
                                      <p:cBhvr>
                                        <p:cTn id="40" dur="2000" fill="hold"/>
                                        <p:tgtEl>
                                          <p:spTgt spid="9"/>
                                        </p:tgtEl>
                                        <p:attrNameLst>
                                          <p:attrName>ppt_x</p:attrName>
                                          <p:attrName>ppt_y</p:attrName>
                                        </p:attrNameLst>
                                      </p:cBhvr>
                                    </p:animMotion>
                                  </p:childTnLst>
                                </p:cTn>
                              </p:par>
                              <p:par>
                                <p:cTn id="41" presetID="9" presetClass="entr" presetSubtype="0" fill="hold" nodeType="withEffect">
                                  <p:stCondLst>
                                    <p:cond delay="0"/>
                                  </p:stCondLst>
                                  <p:childTnLst>
                                    <p:set>
                                      <p:cBhvr>
                                        <p:cTn id="42" dur="1" fill="hold">
                                          <p:stCondLst>
                                            <p:cond delay="0"/>
                                          </p:stCondLst>
                                        </p:cTn>
                                        <p:tgtEl>
                                          <p:spTgt spid="34822"/>
                                        </p:tgtEl>
                                        <p:attrNameLst>
                                          <p:attrName>style.visibility</p:attrName>
                                        </p:attrNameLst>
                                      </p:cBhvr>
                                      <p:to>
                                        <p:strVal val="visible"/>
                                      </p:to>
                                    </p:set>
                                    <p:animEffect transition="in" filter="dissolve">
                                      <p:cBhvr>
                                        <p:cTn id="43" dur="2000"/>
                                        <p:tgtEl>
                                          <p:spTgt spid="3482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p:bldP spid="11"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15157" y="1268760"/>
            <a:ext cx="6713687" cy="4320480"/>
          </a:xfrm>
          <a:prstGeom prst="rect">
            <a:avLst/>
          </a:prstGeom>
          <a:noFill/>
          <a:ln w="9525">
            <a:noFill/>
            <a:miter lim="800000"/>
            <a:headEnd/>
            <a:tailEnd/>
          </a:ln>
        </p:spPr>
      </p:pic>
      <p:sp>
        <p:nvSpPr>
          <p:cNvPr id="3" name="Szövegdoboz 2"/>
          <p:cNvSpPr txBox="1"/>
          <p:nvPr/>
        </p:nvSpPr>
        <p:spPr>
          <a:xfrm>
            <a:off x="1403648" y="476672"/>
            <a:ext cx="6408712" cy="523220"/>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Talaj reakcióerő-idő görbe a szakítás alatt</a:t>
            </a:r>
            <a:endParaRPr lang="en-US" sz="2800" b="1" i="1" dirty="0">
              <a:latin typeface="Times New Roman" pitchFamily="18" charset="0"/>
              <a:cs typeface="Times New Roman" pitchFamily="18" charset="0"/>
            </a:endParaRPr>
          </a:p>
        </p:txBody>
      </p:sp>
      <p:sp>
        <p:nvSpPr>
          <p:cNvPr id="4" name="Szövegdoboz 3"/>
          <p:cNvSpPr txBox="1"/>
          <p:nvPr/>
        </p:nvSpPr>
        <p:spPr>
          <a:xfrm>
            <a:off x="2843808" y="4293096"/>
            <a:ext cx="172819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sz="2400" b="1" i="1" dirty="0" smtClean="0"/>
              <a:t>1. felhúzás</a:t>
            </a:r>
            <a:endParaRPr lang="en-US" sz="2400" b="1" i="1" dirty="0"/>
          </a:p>
        </p:txBody>
      </p:sp>
      <p:sp>
        <p:nvSpPr>
          <p:cNvPr id="5" name="Szövegdoboz 4"/>
          <p:cNvSpPr txBox="1"/>
          <p:nvPr/>
        </p:nvSpPr>
        <p:spPr>
          <a:xfrm>
            <a:off x="4716016" y="4293096"/>
            <a:ext cx="208823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sz="2400" b="1" i="1" dirty="0" smtClean="0"/>
              <a:t>2. felhúzás</a:t>
            </a:r>
            <a:endParaRPr lang="en-US" sz="2400" b="1" i="1" dirty="0"/>
          </a:p>
        </p:txBody>
      </p:sp>
      <p:cxnSp>
        <p:nvCxnSpPr>
          <p:cNvPr id="7" name="Egyenes összekötő nyíllal 6"/>
          <p:cNvCxnSpPr/>
          <p:nvPr/>
        </p:nvCxnSpPr>
        <p:spPr>
          <a:xfrm flipV="1">
            <a:off x="5652120" y="3140968"/>
            <a:ext cx="0" cy="864096"/>
          </a:xfrm>
          <a:prstGeom prst="straightConnector1">
            <a:avLst/>
          </a:prstGeom>
          <a:ln w="25400">
            <a:solidFill>
              <a:srgbClr val="FF0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a:xfrm>
            <a:off x="6012160" y="3356992"/>
            <a:ext cx="108012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hu-HU" sz="2400" b="1" i="1" dirty="0" smtClean="0"/>
              <a:t>m · a</a:t>
            </a:r>
            <a:endParaRPr lang="en-US" sz="2400" b="1" i="1" dirty="0"/>
          </a:p>
        </p:txBody>
      </p:sp>
      <p:sp>
        <p:nvSpPr>
          <p:cNvPr id="9" name="Szövegdoboz 8"/>
          <p:cNvSpPr txBox="1"/>
          <p:nvPr/>
        </p:nvSpPr>
        <p:spPr>
          <a:xfrm>
            <a:off x="3203848" y="3573016"/>
            <a:ext cx="855712" cy="461665"/>
          </a:xfrm>
          <a:prstGeom prst="rect">
            <a:avLst/>
          </a:prstGeom>
          <a:gradFill>
            <a:gsLst>
              <a:gs pos="0">
                <a:schemeClr val="accent2">
                  <a:shade val="51000"/>
                  <a:satMod val="130000"/>
                  <a:alpha val="40000"/>
                </a:schemeClr>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hu-HU" sz="2400" b="1" i="1" dirty="0" smtClean="0"/>
              <a:t>F· t</a:t>
            </a:r>
            <a:endParaRPr lang="en-US" sz="2400" b="1" i="1" dirty="0"/>
          </a:p>
        </p:txBody>
      </p:sp>
      <p:sp>
        <p:nvSpPr>
          <p:cNvPr id="11" name="Szövegdoboz 10"/>
          <p:cNvSpPr txBox="1"/>
          <p:nvPr/>
        </p:nvSpPr>
        <p:spPr>
          <a:xfrm>
            <a:off x="4868416" y="3573016"/>
            <a:ext cx="639688" cy="461665"/>
          </a:xfrm>
          <a:prstGeom prst="rect">
            <a:avLst/>
          </a:prstGeom>
          <a:gradFill>
            <a:gsLst>
              <a:gs pos="0">
                <a:schemeClr val="accent1">
                  <a:shade val="51000"/>
                  <a:satMod val="130000"/>
                  <a:alpha val="48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hu-HU" sz="2400" b="1" i="1" dirty="0" smtClean="0">
                <a:solidFill>
                  <a:schemeClr val="tx1"/>
                </a:solidFill>
              </a:rPr>
              <a:t>F· t</a:t>
            </a:r>
            <a:endParaRPr lang="en-US" sz="2400" b="1" i="1" dirty="0">
              <a:solidFill>
                <a:schemeClr val="tx1"/>
              </a:solidFill>
            </a:endParaRPr>
          </a:p>
        </p:txBody>
      </p:sp>
      <p:sp>
        <p:nvSpPr>
          <p:cNvPr id="10" name="Szövegdoboz 9"/>
          <p:cNvSpPr txBox="1"/>
          <p:nvPr/>
        </p:nvSpPr>
        <p:spPr>
          <a:xfrm>
            <a:off x="755576" y="5517232"/>
            <a:ext cx="7200800" cy="646331"/>
          </a:xfrm>
          <a:prstGeom prst="rect">
            <a:avLst/>
          </a:prstGeom>
          <a:noFill/>
        </p:spPr>
        <p:txBody>
          <a:bodyPr wrap="square" rtlCol="0">
            <a:spAutoFit/>
          </a:bodyPr>
          <a:lstStyle/>
          <a:p>
            <a:r>
              <a:rPr lang="hu-HU" dirty="0" smtClean="0"/>
              <a:t>A görbe besatírozott területe az impulzus, amiből a súlyzó mozgatási sebessége számítható ki. </a:t>
            </a:r>
            <a:endParaRPr lang="en-US" dirty="0"/>
          </a:p>
        </p:txBody>
      </p:sp>
      <p:sp>
        <p:nvSpPr>
          <p:cNvPr id="12" name="Szövegdoboz 11"/>
          <p:cNvSpPr txBox="1"/>
          <p:nvPr/>
        </p:nvSpPr>
        <p:spPr>
          <a:xfrm>
            <a:off x="7164288" y="3429000"/>
            <a:ext cx="1728192" cy="1200329"/>
          </a:xfrm>
          <a:prstGeom prst="rect">
            <a:avLst/>
          </a:prstGeom>
          <a:noFill/>
        </p:spPr>
        <p:txBody>
          <a:bodyPr wrap="square" rtlCol="0">
            <a:spAutoFit/>
          </a:bodyPr>
          <a:lstStyle/>
          <a:p>
            <a:r>
              <a:rPr lang="hu-HU" dirty="0" smtClean="0"/>
              <a:t>Az erőcsúcs a súly maximális gyorsításakor számítható</a:t>
            </a:r>
            <a:endParaRPr lang="en-US" dirty="0"/>
          </a:p>
        </p:txBody>
      </p:sp>
    </p:spTree>
    <p:extLst>
      <p:ext uri="{BB962C8B-B14F-4D97-AF65-F5344CB8AC3E}">
        <p14:creationId xmlns:p14="http://schemas.microsoft.com/office/powerpoint/2010/main" val="334850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ppt_x</p:attrName>
                                        </p:attrNameLst>
                                      </p:cBhvr>
                                      <p:tavLst>
                                        <p:tav tm="0">
                                          <p:val>
                                            <p:strVal val="#ppt_x-.2"/>
                                          </p:val>
                                        </p:tav>
                                        <p:tav tm="100000">
                                          <p:val>
                                            <p:strVal val="#ppt_x"/>
                                          </p:val>
                                        </p:tav>
                                      </p:tavLst>
                                    </p:anim>
                                    <p:anim calcmode="lin" valueType="num">
                                      <p:cBhvr>
                                        <p:cTn id="44"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714348" y="1484784"/>
            <a:ext cx="7643866" cy="954107"/>
          </a:xfrm>
          <a:prstGeom prst="rect">
            <a:avLst/>
          </a:prstGeom>
          <a:noFill/>
        </p:spPr>
        <p:txBody>
          <a:bodyPr wrap="square" rtlCol="0">
            <a:spAutoFit/>
          </a:bodyPr>
          <a:lstStyle/>
          <a:p>
            <a:pPr algn="ctr"/>
            <a:r>
              <a:rPr lang="hu-HU" sz="2800" b="1" i="1" dirty="0" smtClean="0"/>
              <a:t>Az erő, mint erőnléti (fitnesz, fizikai állapot) tényező</a:t>
            </a:r>
            <a:endParaRPr lang="en-US" sz="2800" b="1" i="1" dirty="0"/>
          </a:p>
        </p:txBody>
      </p:sp>
      <p:sp>
        <p:nvSpPr>
          <p:cNvPr id="5" name="Szövegdoboz 4"/>
          <p:cNvSpPr txBox="1"/>
          <p:nvPr/>
        </p:nvSpPr>
        <p:spPr>
          <a:xfrm>
            <a:off x="1285852" y="2763045"/>
            <a:ext cx="6572296" cy="954107"/>
          </a:xfrm>
          <a:prstGeom prst="rect">
            <a:avLst/>
          </a:prstGeom>
          <a:noFill/>
        </p:spPr>
        <p:txBody>
          <a:bodyPr wrap="square" rtlCol="0">
            <a:spAutoFit/>
          </a:bodyPr>
          <a:lstStyle/>
          <a:p>
            <a:pPr algn="ctr"/>
            <a:r>
              <a:rPr lang="hu-HU" sz="2800" b="1" i="1" dirty="0" smtClean="0"/>
              <a:t>Vizsgálati módszerek, eljárások, tesztek, eszközök</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270545" y="908720"/>
            <a:ext cx="1781175" cy="2676525"/>
          </a:xfrm>
          <a:prstGeom prst="rect">
            <a:avLst/>
          </a:prstGeom>
          <a:noFill/>
          <a:ln w="9525">
            <a:noFill/>
            <a:miter lim="800000"/>
            <a:headEnd/>
            <a:tailEnd/>
          </a:ln>
        </p:spPr>
      </p:pic>
      <p:pic>
        <p:nvPicPr>
          <p:cNvPr id="65539" name="Picture 3"/>
          <p:cNvPicPr>
            <a:picLocks noChangeAspect="1" noChangeArrowheads="1"/>
          </p:cNvPicPr>
          <p:nvPr/>
        </p:nvPicPr>
        <p:blipFill>
          <a:blip r:embed="rId4" cstate="print"/>
          <a:srcRect/>
          <a:stretch>
            <a:fillRect/>
          </a:stretch>
        </p:blipFill>
        <p:spPr bwMode="auto">
          <a:xfrm>
            <a:off x="1926729" y="908720"/>
            <a:ext cx="1781175" cy="2705100"/>
          </a:xfrm>
          <a:prstGeom prst="rect">
            <a:avLst/>
          </a:prstGeom>
          <a:noFill/>
          <a:ln w="9525">
            <a:noFill/>
            <a:miter lim="800000"/>
            <a:headEnd/>
            <a:tailEnd/>
          </a:ln>
        </p:spPr>
      </p:pic>
      <p:pic>
        <p:nvPicPr>
          <p:cNvPr id="65540" name="Picture 4"/>
          <p:cNvPicPr>
            <a:picLocks noChangeAspect="1" noChangeArrowheads="1"/>
          </p:cNvPicPr>
          <p:nvPr/>
        </p:nvPicPr>
        <p:blipFill>
          <a:blip r:embed="rId5" cstate="print"/>
          <a:srcRect/>
          <a:stretch>
            <a:fillRect/>
          </a:stretch>
        </p:blipFill>
        <p:spPr bwMode="auto">
          <a:xfrm>
            <a:off x="3131840" y="908720"/>
            <a:ext cx="1790700" cy="2705100"/>
          </a:xfrm>
          <a:prstGeom prst="rect">
            <a:avLst/>
          </a:prstGeom>
          <a:noFill/>
          <a:ln w="9525">
            <a:noFill/>
            <a:miter lim="800000"/>
            <a:headEnd/>
            <a:tailEnd/>
          </a:ln>
        </p:spPr>
      </p:pic>
      <p:pic>
        <p:nvPicPr>
          <p:cNvPr id="65542" name="Picture 6"/>
          <p:cNvPicPr>
            <a:picLocks noChangeAspect="1" noChangeArrowheads="1"/>
          </p:cNvPicPr>
          <p:nvPr/>
        </p:nvPicPr>
        <p:blipFill>
          <a:blip r:embed="rId6" cstate="print"/>
          <a:srcRect/>
          <a:stretch>
            <a:fillRect/>
          </a:stretch>
        </p:blipFill>
        <p:spPr bwMode="auto">
          <a:xfrm>
            <a:off x="4355976" y="908720"/>
            <a:ext cx="1790700" cy="2733675"/>
          </a:xfrm>
          <a:prstGeom prst="rect">
            <a:avLst/>
          </a:prstGeom>
          <a:noFill/>
          <a:ln w="9525">
            <a:noFill/>
            <a:miter lim="800000"/>
            <a:headEnd/>
            <a:tailEnd/>
          </a:ln>
        </p:spPr>
      </p:pic>
      <p:pic>
        <p:nvPicPr>
          <p:cNvPr id="65544" name="Picture 8"/>
          <p:cNvPicPr>
            <a:picLocks noChangeAspect="1" noChangeArrowheads="1"/>
          </p:cNvPicPr>
          <p:nvPr/>
        </p:nvPicPr>
        <p:blipFill>
          <a:blip r:embed="rId7" cstate="print"/>
          <a:srcRect/>
          <a:stretch>
            <a:fillRect/>
          </a:stretch>
        </p:blipFill>
        <p:spPr bwMode="auto">
          <a:xfrm>
            <a:off x="270545" y="3789040"/>
            <a:ext cx="1781175" cy="2714625"/>
          </a:xfrm>
          <a:prstGeom prst="rect">
            <a:avLst/>
          </a:prstGeom>
          <a:noFill/>
          <a:ln w="9525">
            <a:noFill/>
            <a:miter lim="800000"/>
            <a:headEnd/>
            <a:tailEnd/>
          </a:ln>
        </p:spPr>
      </p:pic>
      <p:pic>
        <p:nvPicPr>
          <p:cNvPr id="65545" name="Picture 9"/>
          <p:cNvPicPr>
            <a:picLocks noChangeAspect="1" noChangeArrowheads="1"/>
          </p:cNvPicPr>
          <p:nvPr/>
        </p:nvPicPr>
        <p:blipFill>
          <a:blip r:embed="rId8" cstate="print"/>
          <a:srcRect/>
          <a:stretch>
            <a:fillRect/>
          </a:stretch>
        </p:blipFill>
        <p:spPr bwMode="auto">
          <a:xfrm>
            <a:off x="1864246" y="3789040"/>
            <a:ext cx="1771650" cy="2695575"/>
          </a:xfrm>
          <a:prstGeom prst="rect">
            <a:avLst/>
          </a:prstGeom>
          <a:noFill/>
          <a:ln w="9525">
            <a:noFill/>
            <a:miter lim="800000"/>
            <a:headEnd/>
            <a:tailEnd/>
          </a:ln>
        </p:spPr>
      </p:pic>
      <p:pic>
        <p:nvPicPr>
          <p:cNvPr id="65546" name="Picture 10"/>
          <p:cNvPicPr>
            <a:picLocks noChangeAspect="1" noChangeArrowheads="1"/>
          </p:cNvPicPr>
          <p:nvPr/>
        </p:nvPicPr>
        <p:blipFill>
          <a:blip r:embed="rId9" cstate="print"/>
          <a:srcRect/>
          <a:stretch>
            <a:fillRect/>
          </a:stretch>
        </p:blipFill>
        <p:spPr bwMode="auto">
          <a:xfrm>
            <a:off x="3097907" y="3789040"/>
            <a:ext cx="1762125" cy="2714625"/>
          </a:xfrm>
          <a:prstGeom prst="rect">
            <a:avLst/>
          </a:prstGeom>
          <a:noFill/>
          <a:ln w="9525">
            <a:noFill/>
            <a:miter lim="800000"/>
            <a:headEnd/>
            <a:tailEnd/>
          </a:ln>
        </p:spPr>
      </p:pic>
      <p:pic>
        <p:nvPicPr>
          <p:cNvPr id="65547" name="Picture 11"/>
          <p:cNvPicPr>
            <a:picLocks noChangeAspect="1" noChangeArrowheads="1"/>
          </p:cNvPicPr>
          <p:nvPr/>
        </p:nvPicPr>
        <p:blipFill>
          <a:blip r:embed="rId10" cstate="print"/>
          <a:srcRect/>
          <a:stretch>
            <a:fillRect/>
          </a:stretch>
        </p:blipFill>
        <p:spPr bwMode="auto">
          <a:xfrm>
            <a:off x="4317851" y="3789040"/>
            <a:ext cx="1838325" cy="2695575"/>
          </a:xfrm>
          <a:prstGeom prst="rect">
            <a:avLst/>
          </a:prstGeom>
          <a:noFill/>
          <a:ln w="9525">
            <a:noFill/>
            <a:miter lim="800000"/>
            <a:headEnd/>
            <a:tailEnd/>
          </a:ln>
        </p:spPr>
      </p:pic>
      <p:pic>
        <p:nvPicPr>
          <p:cNvPr id="65541" name="Picture 5"/>
          <p:cNvPicPr>
            <a:picLocks noChangeAspect="1" noChangeArrowheads="1"/>
          </p:cNvPicPr>
          <p:nvPr/>
        </p:nvPicPr>
        <p:blipFill>
          <a:blip r:embed="rId11" cstate="print"/>
          <a:srcRect/>
          <a:stretch>
            <a:fillRect/>
          </a:stretch>
        </p:blipFill>
        <p:spPr bwMode="auto">
          <a:xfrm>
            <a:off x="5580112" y="908720"/>
            <a:ext cx="1781175" cy="2705100"/>
          </a:xfrm>
          <a:prstGeom prst="rect">
            <a:avLst/>
          </a:prstGeom>
          <a:noFill/>
          <a:ln w="9525">
            <a:noFill/>
            <a:miter lim="800000"/>
            <a:headEnd/>
            <a:tailEnd/>
          </a:ln>
        </p:spPr>
      </p:pic>
      <p:pic>
        <p:nvPicPr>
          <p:cNvPr id="65543" name="Picture 7"/>
          <p:cNvPicPr>
            <a:picLocks noChangeAspect="1" noChangeArrowheads="1"/>
          </p:cNvPicPr>
          <p:nvPr/>
        </p:nvPicPr>
        <p:blipFill>
          <a:blip r:embed="rId12" cstate="print"/>
          <a:srcRect/>
          <a:stretch>
            <a:fillRect/>
          </a:stretch>
        </p:blipFill>
        <p:spPr bwMode="auto">
          <a:xfrm>
            <a:off x="6804248" y="908720"/>
            <a:ext cx="1790700" cy="2724150"/>
          </a:xfrm>
          <a:prstGeom prst="rect">
            <a:avLst/>
          </a:prstGeom>
          <a:noFill/>
          <a:ln w="9525">
            <a:noFill/>
            <a:miter lim="800000"/>
            <a:headEnd/>
            <a:tailEnd/>
          </a:ln>
        </p:spPr>
      </p:pic>
      <p:pic>
        <p:nvPicPr>
          <p:cNvPr id="65548" name="Picture 12"/>
          <p:cNvPicPr>
            <a:picLocks noChangeAspect="1" noChangeArrowheads="1"/>
          </p:cNvPicPr>
          <p:nvPr/>
        </p:nvPicPr>
        <p:blipFill>
          <a:blip r:embed="rId13" cstate="print"/>
          <a:srcRect/>
          <a:stretch>
            <a:fillRect/>
          </a:stretch>
        </p:blipFill>
        <p:spPr bwMode="auto">
          <a:xfrm>
            <a:off x="5608662" y="3810719"/>
            <a:ext cx="1771650" cy="2714625"/>
          </a:xfrm>
          <a:prstGeom prst="rect">
            <a:avLst/>
          </a:prstGeom>
          <a:noFill/>
          <a:ln w="9525">
            <a:noFill/>
            <a:miter lim="800000"/>
            <a:headEnd/>
            <a:tailEnd/>
          </a:ln>
        </p:spPr>
      </p:pic>
      <p:pic>
        <p:nvPicPr>
          <p:cNvPr id="65549" name="Picture 13"/>
          <p:cNvPicPr>
            <a:picLocks noChangeAspect="1" noChangeArrowheads="1"/>
          </p:cNvPicPr>
          <p:nvPr/>
        </p:nvPicPr>
        <p:blipFill>
          <a:blip r:embed="rId14" cstate="print"/>
          <a:srcRect/>
          <a:stretch>
            <a:fillRect/>
          </a:stretch>
        </p:blipFill>
        <p:spPr bwMode="auto">
          <a:xfrm>
            <a:off x="6851848" y="3789040"/>
            <a:ext cx="1752600" cy="2686050"/>
          </a:xfrm>
          <a:prstGeom prst="rect">
            <a:avLst/>
          </a:prstGeom>
          <a:noFill/>
          <a:ln w="9525">
            <a:noFill/>
            <a:miter lim="800000"/>
            <a:headEnd/>
            <a:tailEnd/>
          </a:ln>
        </p:spPr>
      </p:pic>
      <p:cxnSp>
        <p:nvCxnSpPr>
          <p:cNvPr id="17" name="Egyenes összekötő 16"/>
          <p:cNvCxnSpPr/>
          <p:nvPr/>
        </p:nvCxnSpPr>
        <p:spPr>
          <a:xfrm flipH="1">
            <a:off x="5076056" y="4725144"/>
            <a:ext cx="3600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Egyenes összekötő 17"/>
          <p:cNvCxnSpPr/>
          <p:nvPr/>
        </p:nvCxnSpPr>
        <p:spPr>
          <a:xfrm flipH="1">
            <a:off x="1907704" y="5013176"/>
            <a:ext cx="3600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Egyenes összekötő 18"/>
          <p:cNvCxnSpPr/>
          <p:nvPr/>
        </p:nvCxnSpPr>
        <p:spPr>
          <a:xfrm flipH="1">
            <a:off x="1979712" y="5356887"/>
            <a:ext cx="36004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Lefelé nyíl 19"/>
          <p:cNvSpPr/>
          <p:nvPr/>
        </p:nvSpPr>
        <p:spPr>
          <a:xfrm>
            <a:off x="827584" y="1052736"/>
            <a:ext cx="288032" cy="5040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elé nyíl 20"/>
          <p:cNvSpPr/>
          <p:nvPr/>
        </p:nvSpPr>
        <p:spPr>
          <a:xfrm>
            <a:off x="1979712" y="3717032"/>
            <a:ext cx="288032" cy="5040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zövegdoboz 21"/>
          <p:cNvSpPr txBox="1"/>
          <p:nvPr/>
        </p:nvSpPr>
        <p:spPr>
          <a:xfrm>
            <a:off x="1691680" y="260648"/>
            <a:ext cx="6408712"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hu-HU" sz="2800" b="1" dirty="0" smtClean="0">
                <a:latin typeface="Times New Roman" pitchFamily="18" charset="0"/>
                <a:cs typeface="Times New Roman" pitchFamily="18" charset="0"/>
              </a:rPr>
              <a:t>A piros nyilak a kulcspozíciókat jelenti, ahol a súly gyorsítása kezdődik</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56234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553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5539"/>
                                        </p:tgtEl>
                                        <p:attrNameLst>
                                          <p:attrName>style.visibility</p:attrName>
                                        </p:attrNameLst>
                                      </p:cBhvr>
                                      <p:to>
                                        <p:strVal val="visible"/>
                                      </p:to>
                                    </p:set>
                                    <p:animEffect transition="in" filter="fade">
                                      <p:cBhvr>
                                        <p:cTn id="10" dur="2000"/>
                                        <p:tgtEl>
                                          <p:spTgt spid="6553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65540"/>
                                        </p:tgtEl>
                                        <p:attrNameLst>
                                          <p:attrName>style.visibility</p:attrName>
                                        </p:attrNameLst>
                                      </p:cBhvr>
                                      <p:to>
                                        <p:strVal val="visible"/>
                                      </p:to>
                                    </p:set>
                                    <p:animEffect transition="in" filter="fade">
                                      <p:cBhvr>
                                        <p:cTn id="14" dur="2000"/>
                                        <p:tgtEl>
                                          <p:spTgt spid="65540"/>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65542"/>
                                        </p:tgtEl>
                                        <p:attrNameLst>
                                          <p:attrName>style.visibility</p:attrName>
                                        </p:attrNameLst>
                                      </p:cBhvr>
                                      <p:to>
                                        <p:strVal val="visible"/>
                                      </p:to>
                                    </p:set>
                                    <p:animEffect transition="in" filter="fade">
                                      <p:cBhvr>
                                        <p:cTn id="18" dur="2000"/>
                                        <p:tgtEl>
                                          <p:spTgt spid="65542"/>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65541"/>
                                        </p:tgtEl>
                                        <p:attrNameLst>
                                          <p:attrName>style.visibility</p:attrName>
                                        </p:attrNameLst>
                                      </p:cBhvr>
                                      <p:to>
                                        <p:strVal val="visible"/>
                                      </p:to>
                                    </p:set>
                                    <p:animEffect transition="in" filter="fade">
                                      <p:cBhvr>
                                        <p:cTn id="22" dur="2000"/>
                                        <p:tgtEl>
                                          <p:spTgt spid="65541"/>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65543"/>
                                        </p:tgtEl>
                                        <p:attrNameLst>
                                          <p:attrName>style.visibility</p:attrName>
                                        </p:attrNameLst>
                                      </p:cBhvr>
                                      <p:to>
                                        <p:strVal val="visible"/>
                                      </p:to>
                                    </p:set>
                                    <p:animEffect transition="in" filter="fade">
                                      <p:cBhvr>
                                        <p:cTn id="26" dur="2000"/>
                                        <p:tgtEl>
                                          <p:spTgt spid="65543"/>
                                        </p:tgtEl>
                                      </p:cBhvr>
                                    </p:animEffect>
                                  </p:childTnLst>
                                </p:cTn>
                              </p:par>
                            </p:childTnLst>
                          </p:cTn>
                        </p:par>
                        <p:par>
                          <p:cTn id="27" fill="hold">
                            <p:stCondLst>
                              <p:cond delay="10000"/>
                            </p:stCondLst>
                            <p:childTnLst>
                              <p:par>
                                <p:cTn id="28" presetID="10" presetClass="entr" presetSubtype="0" fill="hold" nodeType="afterEffect">
                                  <p:stCondLst>
                                    <p:cond delay="0"/>
                                  </p:stCondLst>
                                  <p:childTnLst>
                                    <p:set>
                                      <p:cBhvr>
                                        <p:cTn id="29" dur="1" fill="hold">
                                          <p:stCondLst>
                                            <p:cond delay="0"/>
                                          </p:stCondLst>
                                        </p:cTn>
                                        <p:tgtEl>
                                          <p:spTgt spid="65544"/>
                                        </p:tgtEl>
                                        <p:attrNameLst>
                                          <p:attrName>style.visibility</p:attrName>
                                        </p:attrNameLst>
                                      </p:cBhvr>
                                      <p:to>
                                        <p:strVal val="visible"/>
                                      </p:to>
                                    </p:set>
                                    <p:animEffect transition="in" filter="fade">
                                      <p:cBhvr>
                                        <p:cTn id="30" dur="2000"/>
                                        <p:tgtEl>
                                          <p:spTgt spid="65544"/>
                                        </p:tgtEl>
                                      </p:cBhvr>
                                    </p:animEffect>
                                  </p:childTnLst>
                                </p:cTn>
                              </p:par>
                            </p:childTnLst>
                          </p:cTn>
                        </p:par>
                        <p:par>
                          <p:cTn id="31" fill="hold">
                            <p:stCondLst>
                              <p:cond delay="12000"/>
                            </p:stCondLst>
                            <p:childTnLst>
                              <p:par>
                                <p:cTn id="32" presetID="10" presetClass="entr" presetSubtype="0" fill="hold" nodeType="afterEffect">
                                  <p:stCondLst>
                                    <p:cond delay="0"/>
                                  </p:stCondLst>
                                  <p:childTnLst>
                                    <p:set>
                                      <p:cBhvr>
                                        <p:cTn id="33" dur="1" fill="hold">
                                          <p:stCondLst>
                                            <p:cond delay="0"/>
                                          </p:stCondLst>
                                        </p:cTn>
                                        <p:tgtEl>
                                          <p:spTgt spid="65545"/>
                                        </p:tgtEl>
                                        <p:attrNameLst>
                                          <p:attrName>style.visibility</p:attrName>
                                        </p:attrNameLst>
                                      </p:cBhvr>
                                      <p:to>
                                        <p:strVal val="visible"/>
                                      </p:to>
                                    </p:set>
                                    <p:animEffect transition="in" filter="fade">
                                      <p:cBhvr>
                                        <p:cTn id="34" dur="2000"/>
                                        <p:tgtEl>
                                          <p:spTgt spid="65545"/>
                                        </p:tgtEl>
                                      </p:cBhvr>
                                    </p:animEffec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65546"/>
                                        </p:tgtEl>
                                        <p:attrNameLst>
                                          <p:attrName>style.visibility</p:attrName>
                                        </p:attrNameLst>
                                      </p:cBhvr>
                                      <p:to>
                                        <p:strVal val="visible"/>
                                      </p:to>
                                    </p:set>
                                    <p:animEffect transition="in" filter="fade">
                                      <p:cBhvr>
                                        <p:cTn id="38" dur="2000"/>
                                        <p:tgtEl>
                                          <p:spTgt spid="65546"/>
                                        </p:tgtEl>
                                      </p:cBhvr>
                                    </p:animEffect>
                                  </p:childTnLst>
                                </p:cTn>
                              </p:par>
                            </p:childTnLst>
                          </p:cTn>
                        </p:par>
                        <p:par>
                          <p:cTn id="39" fill="hold">
                            <p:stCondLst>
                              <p:cond delay="16000"/>
                            </p:stCondLst>
                            <p:childTnLst>
                              <p:par>
                                <p:cTn id="40" presetID="10" presetClass="entr" presetSubtype="0" fill="hold" nodeType="afterEffect">
                                  <p:stCondLst>
                                    <p:cond delay="0"/>
                                  </p:stCondLst>
                                  <p:childTnLst>
                                    <p:set>
                                      <p:cBhvr>
                                        <p:cTn id="41" dur="1" fill="hold">
                                          <p:stCondLst>
                                            <p:cond delay="0"/>
                                          </p:stCondLst>
                                        </p:cTn>
                                        <p:tgtEl>
                                          <p:spTgt spid="65547"/>
                                        </p:tgtEl>
                                        <p:attrNameLst>
                                          <p:attrName>style.visibility</p:attrName>
                                        </p:attrNameLst>
                                      </p:cBhvr>
                                      <p:to>
                                        <p:strVal val="visible"/>
                                      </p:to>
                                    </p:set>
                                    <p:animEffect transition="in" filter="fade">
                                      <p:cBhvr>
                                        <p:cTn id="42" dur="2000"/>
                                        <p:tgtEl>
                                          <p:spTgt spid="65547"/>
                                        </p:tgtEl>
                                      </p:cBhvr>
                                    </p:animEffect>
                                  </p:childTnLst>
                                </p:cTn>
                              </p:par>
                            </p:childTnLst>
                          </p:cTn>
                        </p:par>
                        <p:par>
                          <p:cTn id="43" fill="hold">
                            <p:stCondLst>
                              <p:cond delay="18000"/>
                            </p:stCondLst>
                            <p:childTnLst>
                              <p:par>
                                <p:cTn id="44" presetID="10" presetClass="entr" presetSubtype="0" fill="hold" nodeType="afterEffect">
                                  <p:stCondLst>
                                    <p:cond delay="0"/>
                                  </p:stCondLst>
                                  <p:childTnLst>
                                    <p:set>
                                      <p:cBhvr>
                                        <p:cTn id="45" dur="1" fill="hold">
                                          <p:stCondLst>
                                            <p:cond delay="0"/>
                                          </p:stCondLst>
                                        </p:cTn>
                                        <p:tgtEl>
                                          <p:spTgt spid="65548"/>
                                        </p:tgtEl>
                                        <p:attrNameLst>
                                          <p:attrName>style.visibility</p:attrName>
                                        </p:attrNameLst>
                                      </p:cBhvr>
                                      <p:to>
                                        <p:strVal val="visible"/>
                                      </p:to>
                                    </p:set>
                                    <p:animEffect transition="in" filter="fade">
                                      <p:cBhvr>
                                        <p:cTn id="46" dur="2000"/>
                                        <p:tgtEl>
                                          <p:spTgt spid="65548"/>
                                        </p:tgtEl>
                                      </p:cBhvr>
                                    </p:animEffect>
                                  </p:childTnLst>
                                </p:cTn>
                              </p:par>
                            </p:childTnLst>
                          </p:cTn>
                        </p:par>
                        <p:par>
                          <p:cTn id="47" fill="hold">
                            <p:stCondLst>
                              <p:cond delay="20000"/>
                            </p:stCondLst>
                            <p:childTnLst>
                              <p:par>
                                <p:cTn id="48" presetID="10" presetClass="entr" presetSubtype="0" fill="hold" nodeType="afterEffect">
                                  <p:stCondLst>
                                    <p:cond delay="0"/>
                                  </p:stCondLst>
                                  <p:childTnLst>
                                    <p:set>
                                      <p:cBhvr>
                                        <p:cTn id="49" dur="1" fill="hold">
                                          <p:stCondLst>
                                            <p:cond delay="0"/>
                                          </p:stCondLst>
                                        </p:cTn>
                                        <p:tgtEl>
                                          <p:spTgt spid="65549"/>
                                        </p:tgtEl>
                                        <p:attrNameLst>
                                          <p:attrName>style.visibility</p:attrName>
                                        </p:attrNameLst>
                                      </p:cBhvr>
                                      <p:to>
                                        <p:strVal val="visible"/>
                                      </p:to>
                                    </p:set>
                                    <p:animEffect transition="in" filter="fade">
                                      <p:cBhvr>
                                        <p:cTn id="50" dur="2000"/>
                                        <p:tgtEl>
                                          <p:spTgt spid="65549"/>
                                        </p:tgtEl>
                                      </p:cBhvr>
                                    </p:animEffect>
                                  </p:childTnLst>
                                </p:cTn>
                              </p:par>
                            </p:childTnLst>
                          </p:cTn>
                        </p:par>
                        <p:par>
                          <p:cTn id="51" fill="hold">
                            <p:stCondLst>
                              <p:cond delay="22000"/>
                            </p:stCondLst>
                            <p:childTnLst>
                              <p:par>
                                <p:cTn id="52" presetID="2" presetClass="entr" presetSubtype="1"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0" fill="hold"/>
                                        <p:tgtEl>
                                          <p:spTgt spid="20"/>
                                        </p:tgtEl>
                                        <p:attrNameLst>
                                          <p:attrName>ppt_x</p:attrName>
                                        </p:attrNameLst>
                                      </p:cBhvr>
                                      <p:tavLst>
                                        <p:tav tm="0">
                                          <p:val>
                                            <p:strVal val="#ppt_x"/>
                                          </p:val>
                                        </p:tav>
                                        <p:tav tm="100000">
                                          <p:val>
                                            <p:strVal val="#ppt_x"/>
                                          </p:val>
                                        </p:tav>
                                      </p:tavLst>
                                    </p:anim>
                                    <p:anim calcmode="lin" valueType="num">
                                      <p:cBhvr additive="base">
                                        <p:cTn id="55" dur="5000" fill="hold"/>
                                        <p:tgtEl>
                                          <p:spTgt spid="20"/>
                                        </p:tgtEl>
                                        <p:attrNameLst>
                                          <p:attrName>ppt_y</p:attrName>
                                        </p:attrNameLst>
                                      </p:cBhvr>
                                      <p:tavLst>
                                        <p:tav tm="0">
                                          <p:val>
                                            <p:strVal val="0-#ppt_h/2"/>
                                          </p:val>
                                        </p:tav>
                                        <p:tav tm="100000">
                                          <p:val>
                                            <p:strVal val="#ppt_y"/>
                                          </p:val>
                                        </p:tav>
                                      </p:tavLst>
                                    </p:anim>
                                  </p:childTnLst>
                                </p:cTn>
                              </p:par>
                            </p:childTnLst>
                          </p:cTn>
                        </p:par>
                        <p:par>
                          <p:cTn id="56" fill="hold">
                            <p:stCondLst>
                              <p:cond delay="27000"/>
                            </p:stCondLst>
                            <p:childTnLst>
                              <p:par>
                                <p:cTn id="57" presetID="35" presetClass="emph" presetSubtype="0" repeatCount="indefinite" fill="hold" grpId="1" nodeType="afterEffect">
                                  <p:stCondLst>
                                    <p:cond delay="0"/>
                                  </p:stCondLst>
                                  <p:childTnLst>
                                    <p:anim calcmode="discrete" valueType="str">
                                      <p:cBhvr>
                                        <p:cTn id="58" dur="2000" fill="hold"/>
                                        <p:tgtEl>
                                          <p:spTgt spid="20"/>
                                        </p:tgtEl>
                                        <p:attrNameLst>
                                          <p:attrName>style.visibility</p:attrName>
                                        </p:attrNameLst>
                                      </p:cBhvr>
                                      <p:tavLst>
                                        <p:tav tm="0">
                                          <p:val>
                                            <p:strVal val="hidden"/>
                                          </p:val>
                                        </p:tav>
                                        <p:tav tm="50000">
                                          <p:val>
                                            <p:strVal val="visible"/>
                                          </p:val>
                                        </p:tav>
                                      </p:tavLst>
                                    </p:anim>
                                  </p:childTnLst>
                                </p:cTn>
                              </p:par>
                            </p:childTnLst>
                          </p:cTn>
                        </p:par>
                        <p:par>
                          <p:cTn id="59" fill="hold">
                            <p:stCondLst>
                              <p:cond delay="29000"/>
                            </p:stCondLst>
                            <p:childTnLst>
                              <p:par>
                                <p:cTn id="60" presetID="2" presetClass="entr" presetSubtype="1"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0" fill="hold"/>
                                        <p:tgtEl>
                                          <p:spTgt spid="21"/>
                                        </p:tgtEl>
                                        <p:attrNameLst>
                                          <p:attrName>ppt_x</p:attrName>
                                        </p:attrNameLst>
                                      </p:cBhvr>
                                      <p:tavLst>
                                        <p:tav tm="0">
                                          <p:val>
                                            <p:strVal val="#ppt_x"/>
                                          </p:val>
                                        </p:tav>
                                        <p:tav tm="100000">
                                          <p:val>
                                            <p:strVal val="#ppt_x"/>
                                          </p:val>
                                        </p:tav>
                                      </p:tavLst>
                                    </p:anim>
                                    <p:anim calcmode="lin" valueType="num">
                                      <p:cBhvr additive="base">
                                        <p:cTn id="63" dur="5000" fill="hold"/>
                                        <p:tgtEl>
                                          <p:spTgt spid="21"/>
                                        </p:tgtEl>
                                        <p:attrNameLst>
                                          <p:attrName>ppt_y</p:attrName>
                                        </p:attrNameLst>
                                      </p:cBhvr>
                                      <p:tavLst>
                                        <p:tav tm="0">
                                          <p:val>
                                            <p:strVal val="0-#ppt_h/2"/>
                                          </p:val>
                                        </p:tav>
                                        <p:tav tm="100000">
                                          <p:val>
                                            <p:strVal val="#ppt_y"/>
                                          </p:val>
                                        </p:tav>
                                      </p:tavLst>
                                    </p:anim>
                                  </p:childTnLst>
                                </p:cTn>
                              </p:par>
                            </p:childTnLst>
                          </p:cTn>
                        </p:par>
                        <p:par>
                          <p:cTn id="64" fill="hold">
                            <p:stCondLst>
                              <p:cond delay="34000"/>
                            </p:stCondLst>
                            <p:childTnLst>
                              <p:par>
                                <p:cTn id="65" presetID="35" presetClass="emph" presetSubtype="0" repeatCount="indefinite" fill="hold" grpId="1" nodeType="afterEffect">
                                  <p:stCondLst>
                                    <p:cond delay="0"/>
                                  </p:stCondLst>
                                  <p:childTnLst>
                                    <p:anim calcmode="discrete" valueType="str">
                                      <p:cBhvr>
                                        <p:cTn id="66" dur="2000" fill="hold"/>
                                        <p:tgtEl>
                                          <p:spTgt spid="21"/>
                                        </p:tgtEl>
                                        <p:attrNameLst>
                                          <p:attrName>style.visibility</p:attrName>
                                        </p:attrNameLst>
                                      </p:cBhvr>
                                      <p:tavLst>
                                        <p:tav tm="0">
                                          <p:val>
                                            <p:strVal val="hidden"/>
                                          </p:val>
                                        </p:tav>
                                        <p:tav tm="50000">
                                          <p:val>
                                            <p:strVal val="visible"/>
                                          </p:val>
                                        </p:tav>
                                      </p:tavLst>
                                    </p:anim>
                                  </p:childTnLst>
                                </p:cTn>
                              </p:par>
                            </p:childTnLst>
                          </p:cTn>
                        </p:par>
                        <p:par>
                          <p:cTn id="67" fill="hold">
                            <p:stCondLst>
                              <p:cond delay="36000"/>
                            </p:stCondLst>
                            <p:childTnLst>
                              <p:par>
                                <p:cTn id="68" presetID="2" presetClass="entr" presetSubtype="4" fill="hold"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par>
                          <p:cTn id="72" fill="hold">
                            <p:stCondLst>
                              <p:cond delay="36500"/>
                            </p:stCondLst>
                            <p:childTnLst>
                              <p:par>
                                <p:cTn id="73" presetID="2" presetClass="entr" presetSubtype="4"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par>
                          <p:cTn id="77" fill="hold">
                            <p:stCondLst>
                              <p:cond delay="37000"/>
                            </p:stCondLst>
                            <p:childTnLst>
                              <p:par>
                                <p:cTn id="78" presetID="2" presetClass="entr" presetSubtype="4"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fill="hold"/>
                                        <p:tgtEl>
                                          <p:spTgt spid="17"/>
                                        </p:tgtEl>
                                        <p:attrNameLst>
                                          <p:attrName>ppt_x</p:attrName>
                                        </p:attrNameLst>
                                      </p:cBhvr>
                                      <p:tavLst>
                                        <p:tav tm="0">
                                          <p:val>
                                            <p:strVal val="#ppt_x"/>
                                          </p:val>
                                        </p:tav>
                                        <p:tav tm="100000">
                                          <p:val>
                                            <p:strVal val="#ppt_x"/>
                                          </p:val>
                                        </p:tav>
                                      </p:tavLst>
                                    </p:anim>
                                    <p:anim calcmode="lin" valueType="num">
                                      <p:cBhvr additive="base">
                                        <p:cTn id="8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nvGraphicFramePr>
        <p:xfrm>
          <a:off x="2090013" y="2276872"/>
          <a:ext cx="5866363" cy="2808316"/>
        </p:xfrm>
        <a:graphic>
          <a:graphicData uri="http://schemas.openxmlformats.org/drawingml/2006/table">
            <a:tbl>
              <a:tblPr/>
              <a:tblGrid>
                <a:gridCol w="1222879"/>
                <a:gridCol w="1222879"/>
                <a:gridCol w="1222879"/>
                <a:gridCol w="2197726"/>
              </a:tblGrid>
              <a:tr h="702079">
                <a:tc>
                  <a:txBody>
                    <a:bodyPr/>
                    <a:lstStyle/>
                    <a:p>
                      <a:pPr algn="ctr" fontAlgn="b"/>
                      <a:r>
                        <a:rPr lang="en-GB" sz="2000" b="1" i="1" u="none" strike="noStrike" dirty="0">
                          <a:solidFill>
                            <a:srgbClr val="000000"/>
                          </a:solidFill>
                          <a:latin typeface="Arial"/>
                        </a:rPr>
                        <a:t> </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hu-HU" sz="2000" b="1" i="1" u="none" strike="noStrike" dirty="0" err="1" smtClean="0">
                          <a:solidFill>
                            <a:srgbClr val="000000"/>
                          </a:solidFill>
                          <a:latin typeface="Arial"/>
                        </a:rPr>
                        <a:t>Ts</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hu-HU" sz="2000" b="1" i="1" u="none" strike="noStrike" dirty="0" smtClean="0">
                          <a:solidFill>
                            <a:srgbClr val="000000"/>
                          </a:solidFill>
                          <a:latin typeface="Arial"/>
                        </a:rPr>
                        <a:t>Szakítás</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hu-HU" sz="2000" b="1" i="1" u="none" strike="noStrike" dirty="0" smtClean="0">
                          <a:solidFill>
                            <a:srgbClr val="000000"/>
                          </a:solidFill>
                          <a:latin typeface="Arial"/>
                        </a:rPr>
                        <a:t>Lökés</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702079">
                <a:tc>
                  <a:txBody>
                    <a:bodyPr/>
                    <a:lstStyle/>
                    <a:p>
                      <a:pPr algn="ctr" fontAlgn="b"/>
                      <a:r>
                        <a:rPr lang="en-GB" sz="2000" b="1" i="1" u="none" strike="noStrike">
                          <a:solidFill>
                            <a:srgbClr val="000000"/>
                          </a:solidFill>
                          <a:latin typeface="Arial"/>
                        </a:rPr>
                        <a:t> </a:t>
                      </a:r>
                      <a:endParaRPr lang="hu-HU" sz="2000" b="1" i="1"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a:solidFill>
                            <a:srgbClr val="000000"/>
                          </a:solidFill>
                          <a:latin typeface="Arial"/>
                        </a:rPr>
                        <a:t>(kg)</a:t>
                      </a:r>
                      <a:endParaRPr lang="hu-HU" sz="2000" b="1" i="1"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a:solidFill>
                            <a:srgbClr val="000000"/>
                          </a:solidFill>
                          <a:latin typeface="Arial"/>
                        </a:rPr>
                        <a:t>(kg)</a:t>
                      </a:r>
                      <a:endParaRPr lang="hu-HU" sz="2000" b="1" i="1"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a:solidFill>
                            <a:srgbClr val="000000"/>
                          </a:solidFill>
                          <a:latin typeface="Arial"/>
                        </a:rPr>
                        <a:t>(kg)</a:t>
                      </a:r>
                      <a:endParaRPr lang="hu-HU" sz="2000" b="1" i="1"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702079">
                <a:tc>
                  <a:txBody>
                    <a:bodyPr/>
                    <a:lstStyle/>
                    <a:p>
                      <a:pPr algn="l" fontAlgn="b"/>
                      <a:r>
                        <a:rPr lang="hu-HU" sz="2000" b="1" i="1" u="none" strike="noStrike" dirty="0" smtClean="0">
                          <a:solidFill>
                            <a:srgbClr val="000000"/>
                          </a:solidFill>
                          <a:latin typeface="Arial"/>
                        </a:rPr>
                        <a:t>Átlag</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dirty="0" smtClean="0">
                          <a:solidFill>
                            <a:srgbClr val="000000"/>
                          </a:solidFill>
                          <a:latin typeface="Arial"/>
                        </a:rPr>
                        <a:t>77.7</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dirty="0" smtClean="0">
                          <a:solidFill>
                            <a:srgbClr val="000000"/>
                          </a:solidFill>
                          <a:latin typeface="Arial"/>
                        </a:rPr>
                        <a:t>131.5</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dirty="0" smtClean="0">
                          <a:solidFill>
                            <a:srgbClr val="000000"/>
                          </a:solidFill>
                          <a:latin typeface="Arial"/>
                        </a:rPr>
                        <a:t>161.5</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702079">
                <a:tc>
                  <a:txBody>
                    <a:bodyPr/>
                    <a:lstStyle/>
                    <a:p>
                      <a:pPr algn="l" fontAlgn="b"/>
                      <a:r>
                        <a:rPr lang="en-GB" sz="2000" b="1" i="1" u="none" strike="noStrike">
                          <a:solidFill>
                            <a:srgbClr val="000000"/>
                          </a:solidFill>
                          <a:latin typeface="Arial"/>
                        </a:rPr>
                        <a:t>SD</a:t>
                      </a:r>
                      <a:endParaRPr lang="hu-HU" sz="2000" b="1" i="1"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dirty="0" smtClean="0">
                          <a:solidFill>
                            <a:srgbClr val="000000"/>
                          </a:solidFill>
                          <a:latin typeface="Arial"/>
                        </a:rPr>
                        <a:t>15.7</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dirty="0" smtClean="0">
                          <a:solidFill>
                            <a:srgbClr val="000000"/>
                          </a:solidFill>
                          <a:latin typeface="Arial"/>
                        </a:rPr>
                        <a:t>36.5</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GB" sz="2000" b="1" i="1" u="none" strike="noStrike" dirty="0" smtClean="0">
                          <a:solidFill>
                            <a:srgbClr val="000000"/>
                          </a:solidFill>
                          <a:latin typeface="Arial"/>
                        </a:rPr>
                        <a:t>41.9</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
        <p:nvSpPr>
          <p:cNvPr id="4" name="Szövegdoboz 3"/>
          <p:cNvSpPr txBox="1"/>
          <p:nvPr/>
        </p:nvSpPr>
        <p:spPr>
          <a:xfrm>
            <a:off x="1043608" y="620688"/>
            <a:ext cx="7200800" cy="523220"/>
          </a:xfrm>
          <a:prstGeom prst="rect">
            <a:avLst/>
          </a:prstGeom>
          <a:noFill/>
        </p:spPr>
        <p:txBody>
          <a:bodyPr wrap="square" rtlCol="0">
            <a:spAutoFit/>
          </a:bodyPr>
          <a:lstStyle/>
          <a:p>
            <a:pPr algn="ctr"/>
            <a:r>
              <a:rPr lang="hu-HU" sz="2800" b="1" i="1" dirty="0" smtClean="0"/>
              <a:t>11 magyar válogatott súlyemelő</a:t>
            </a:r>
            <a:endParaRPr lang="en-US" sz="2800" b="1" i="1" dirty="0"/>
          </a:p>
        </p:txBody>
      </p:sp>
      <p:sp>
        <p:nvSpPr>
          <p:cNvPr id="5" name="Szövegdoboz 4"/>
          <p:cNvSpPr txBox="1"/>
          <p:nvPr/>
        </p:nvSpPr>
        <p:spPr>
          <a:xfrm>
            <a:off x="4572000" y="1628800"/>
            <a:ext cx="3384376"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hu-HU" sz="2400" b="1" i="1" dirty="0" smtClean="0"/>
              <a:t>Egyéni csúcs (1RM)</a:t>
            </a:r>
            <a:endParaRPr lang="en-US" sz="2400" b="1" i="1" dirty="0"/>
          </a:p>
        </p:txBody>
      </p:sp>
    </p:spTree>
    <p:extLst>
      <p:ext uri="{BB962C8B-B14F-4D97-AF65-F5344CB8AC3E}">
        <p14:creationId xmlns:p14="http://schemas.microsoft.com/office/powerpoint/2010/main" val="275328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ppt_x</p:attrName>
                                        </p:attrNameLst>
                                      </p:cBhvr>
                                      <p:tavLst>
                                        <p:tav tm="0">
                                          <p:val>
                                            <p:strVal val="#ppt_x-.2"/>
                                          </p:val>
                                        </p:tav>
                                        <p:tav tm="100000">
                                          <p:val>
                                            <p:strVal val="#ppt_x"/>
                                          </p:val>
                                        </p:tav>
                                      </p:tavLst>
                                    </p:anim>
                                    <p:anim calcmode="lin" valueType="num">
                                      <p:cBhvr>
                                        <p:cTn id="1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Szövegdoboz 3"/>
          <p:cNvSpPr txBox="1"/>
          <p:nvPr/>
        </p:nvSpPr>
        <p:spPr>
          <a:xfrm>
            <a:off x="1547664" y="548680"/>
            <a:ext cx="6624736" cy="830997"/>
          </a:xfrm>
          <a:prstGeom prst="rect">
            <a:avLst/>
          </a:prstGeom>
          <a:noFill/>
        </p:spPr>
        <p:txBody>
          <a:bodyPr wrap="square" rtlCol="0">
            <a:spAutoFit/>
          </a:bodyPr>
          <a:lstStyle/>
          <a:p>
            <a:pPr algn="ctr"/>
            <a:r>
              <a:rPr lang="hu-HU" sz="2400" b="1" i="1" dirty="0" smtClean="0"/>
              <a:t>A maximális izometriás erő mérése a kulcspozíciókban</a:t>
            </a:r>
            <a:endParaRPr lang="en-US" sz="2400" b="1" i="1" dirty="0"/>
          </a:p>
        </p:txBody>
      </p:sp>
      <p:pic>
        <p:nvPicPr>
          <p:cNvPr id="3075" name="Picture 3"/>
          <p:cNvPicPr>
            <a:picLocks noChangeAspect="1" noChangeArrowheads="1"/>
          </p:cNvPicPr>
          <p:nvPr/>
        </p:nvPicPr>
        <p:blipFill>
          <a:blip r:embed="rId2" cstate="print"/>
          <a:srcRect/>
          <a:stretch>
            <a:fillRect/>
          </a:stretch>
        </p:blipFill>
        <p:spPr bwMode="auto">
          <a:xfrm>
            <a:off x="1833563" y="1852613"/>
            <a:ext cx="5476875" cy="3152775"/>
          </a:xfrm>
          <a:prstGeom prst="rect">
            <a:avLst/>
          </a:prstGeom>
          <a:noFill/>
          <a:ln w="9525">
            <a:noFill/>
            <a:miter lim="800000"/>
            <a:headEnd/>
            <a:tailEnd/>
          </a:ln>
        </p:spPr>
      </p:pic>
      <p:sp>
        <p:nvSpPr>
          <p:cNvPr id="6" name="Szövegdoboz 5"/>
          <p:cNvSpPr txBox="1"/>
          <p:nvPr/>
        </p:nvSpPr>
        <p:spPr>
          <a:xfrm>
            <a:off x="971600" y="4077072"/>
            <a:ext cx="1368152" cy="369332"/>
          </a:xfrm>
          <a:prstGeom prst="rect">
            <a:avLst/>
          </a:prstGeom>
          <a:noFill/>
        </p:spPr>
        <p:txBody>
          <a:bodyPr wrap="square" rtlCol="0">
            <a:spAutoFit/>
          </a:bodyPr>
          <a:lstStyle/>
          <a:p>
            <a:pPr algn="ctr"/>
            <a:r>
              <a:rPr lang="hu-HU" dirty="0" smtClean="0"/>
              <a:t>Rögzítés</a:t>
            </a:r>
            <a:endParaRPr lang="en-US" dirty="0"/>
          </a:p>
        </p:txBody>
      </p:sp>
      <p:sp>
        <p:nvSpPr>
          <p:cNvPr id="7" name="Szövegdoboz 6"/>
          <p:cNvSpPr txBox="1"/>
          <p:nvPr/>
        </p:nvSpPr>
        <p:spPr>
          <a:xfrm>
            <a:off x="3131840" y="4149080"/>
            <a:ext cx="1296144" cy="369332"/>
          </a:xfrm>
          <a:prstGeom prst="rect">
            <a:avLst/>
          </a:prstGeom>
          <a:noFill/>
        </p:spPr>
        <p:txBody>
          <a:bodyPr wrap="square" rtlCol="0">
            <a:spAutoFit/>
          </a:bodyPr>
          <a:lstStyle/>
          <a:p>
            <a:r>
              <a:rPr lang="hu-HU" dirty="0" smtClean="0"/>
              <a:t>Erőplató</a:t>
            </a:r>
            <a:endParaRPr lang="en-US" dirty="0"/>
          </a:p>
        </p:txBody>
      </p:sp>
      <p:sp>
        <p:nvSpPr>
          <p:cNvPr id="8" name="Szövegdoboz 7"/>
          <p:cNvSpPr txBox="1"/>
          <p:nvPr/>
        </p:nvSpPr>
        <p:spPr>
          <a:xfrm>
            <a:off x="2123728" y="5157192"/>
            <a:ext cx="1512168" cy="400110"/>
          </a:xfrm>
          <a:prstGeom prst="rect">
            <a:avLst/>
          </a:prstGeom>
          <a:noFill/>
        </p:spPr>
        <p:txBody>
          <a:bodyPr wrap="square" rtlCol="0">
            <a:spAutoFit/>
          </a:bodyPr>
          <a:lstStyle/>
          <a:p>
            <a:pPr algn="ctr"/>
            <a:r>
              <a:rPr lang="hu-HU" sz="2000" b="1" i="1" dirty="0" smtClean="0"/>
              <a:t>1. felhúzás</a:t>
            </a:r>
            <a:endParaRPr lang="en-US" sz="2000" b="1" i="1" dirty="0"/>
          </a:p>
        </p:txBody>
      </p:sp>
      <p:sp>
        <p:nvSpPr>
          <p:cNvPr id="9" name="Szövegdoboz 8"/>
          <p:cNvSpPr txBox="1"/>
          <p:nvPr/>
        </p:nvSpPr>
        <p:spPr>
          <a:xfrm>
            <a:off x="4283968" y="5157192"/>
            <a:ext cx="1584176" cy="400110"/>
          </a:xfrm>
          <a:prstGeom prst="rect">
            <a:avLst/>
          </a:prstGeom>
          <a:noFill/>
        </p:spPr>
        <p:txBody>
          <a:bodyPr wrap="square" rtlCol="0">
            <a:spAutoFit/>
          </a:bodyPr>
          <a:lstStyle/>
          <a:p>
            <a:pPr algn="ctr"/>
            <a:r>
              <a:rPr lang="hu-HU" sz="2000" b="1" i="1" dirty="0" smtClean="0"/>
              <a:t>2. felhúzás</a:t>
            </a:r>
            <a:endParaRPr lang="en-US" sz="2000" b="1" i="1" dirty="0"/>
          </a:p>
        </p:txBody>
      </p:sp>
      <p:sp>
        <p:nvSpPr>
          <p:cNvPr id="10" name="Szövegdoboz 9"/>
          <p:cNvSpPr txBox="1"/>
          <p:nvPr/>
        </p:nvSpPr>
        <p:spPr>
          <a:xfrm>
            <a:off x="5796136" y="5157192"/>
            <a:ext cx="1224136" cy="400110"/>
          </a:xfrm>
          <a:prstGeom prst="rect">
            <a:avLst/>
          </a:prstGeom>
          <a:noFill/>
        </p:spPr>
        <p:txBody>
          <a:bodyPr wrap="square" rtlCol="0">
            <a:spAutoFit/>
          </a:bodyPr>
          <a:lstStyle/>
          <a:p>
            <a:pPr algn="ctr"/>
            <a:r>
              <a:rPr lang="hu-HU" sz="2000" b="1" i="1" dirty="0" smtClean="0"/>
              <a:t>Lökés</a:t>
            </a:r>
            <a:endParaRPr lang="en-US" sz="2000" b="1" i="1" dirty="0"/>
          </a:p>
        </p:txBody>
      </p:sp>
      <p:sp>
        <p:nvSpPr>
          <p:cNvPr id="13" name="Szövegdoboz 12"/>
          <p:cNvSpPr txBox="1"/>
          <p:nvPr/>
        </p:nvSpPr>
        <p:spPr>
          <a:xfrm>
            <a:off x="1331640" y="2132856"/>
            <a:ext cx="936104" cy="400110"/>
          </a:xfrm>
          <a:prstGeom prst="rect">
            <a:avLst/>
          </a:prstGeom>
          <a:noFill/>
        </p:spPr>
        <p:txBody>
          <a:bodyPr wrap="square" rtlCol="0">
            <a:spAutoFit/>
          </a:bodyPr>
          <a:lstStyle/>
          <a:p>
            <a:pPr algn="ctr"/>
            <a:r>
              <a:rPr lang="hu-HU" sz="2000" dirty="0" smtClean="0"/>
              <a:t>Állvány</a:t>
            </a:r>
            <a:endParaRPr lang="en-US" sz="2000" dirty="0"/>
          </a:p>
        </p:txBody>
      </p:sp>
      <p:sp>
        <p:nvSpPr>
          <p:cNvPr id="14" name="Szövegdoboz 13"/>
          <p:cNvSpPr txBox="1"/>
          <p:nvPr/>
        </p:nvSpPr>
        <p:spPr>
          <a:xfrm>
            <a:off x="2483768" y="1556792"/>
            <a:ext cx="720080" cy="400110"/>
          </a:xfrm>
          <a:prstGeom prst="rect">
            <a:avLst/>
          </a:prstGeom>
          <a:noFill/>
        </p:spPr>
        <p:txBody>
          <a:bodyPr wrap="square" rtlCol="0">
            <a:spAutoFit/>
          </a:bodyPr>
          <a:lstStyle/>
          <a:p>
            <a:pPr algn="ctr"/>
            <a:r>
              <a:rPr lang="hu-HU" sz="2000" dirty="0" err="1" smtClean="0"/>
              <a:t>Rail</a:t>
            </a:r>
            <a:endParaRPr lang="en-US" sz="2000" dirty="0"/>
          </a:p>
        </p:txBody>
      </p:sp>
      <p:sp>
        <p:nvSpPr>
          <p:cNvPr id="15" name="Szövegdoboz 14"/>
          <p:cNvSpPr txBox="1"/>
          <p:nvPr/>
        </p:nvSpPr>
        <p:spPr>
          <a:xfrm>
            <a:off x="3347864" y="3284984"/>
            <a:ext cx="1368152" cy="369332"/>
          </a:xfrm>
          <a:prstGeom prst="rect">
            <a:avLst/>
          </a:prstGeom>
          <a:noFill/>
        </p:spPr>
        <p:txBody>
          <a:bodyPr wrap="square" rtlCol="0">
            <a:spAutoFit/>
          </a:bodyPr>
          <a:lstStyle/>
          <a:p>
            <a:pPr algn="ctr"/>
            <a:r>
              <a:rPr lang="hu-HU" dirty="0" smtClean="0"/>
              <a:t>Rögzítés</a:t>
            </a:r>
            <a:endParaRPr lang="en-US" dirty="0"/>
          </a:p>
        </p:txBody>
      </p:sp>
      <p:sp>
        <p:nvSpPr>
          <p:cNvPr id="16" name="Szövegdoboz 15"/>
          <p:cNvSpPr txBox="1"/>
          <p:nvPr/>
        </p:nvSpPr>
        <p:spPr>
          <a:xfrm>
            <a:off x="6444208" y="2204864"/>
            <a:ext cx="1368152" cy="369332"/>
          </a:xfrm>
          <a:prstGeom prst="rect">
            <a:avLst/>
          </a:prstGeom>
          <a:noFill/>
        </p:spPr>
        <p:txBody>
          <a:bodyPr wrap="square" rtlCol="0">
            <a:spAutoFit/>
          </a:bodyPr>
          <a:lstStyle/>
          <a:p>
            <a:pPr algn="ctr"/>
            <a:r>
              <a:rPr lang="hu-HU" dirty="0" smtClean="0"/>
              <a:t>Rögzítés</a:t>
            </a:r>
            <a:endParaRPr lang="en-US" dirty="0"/>
          </a:p>
        </p:txBody>
      </p:sp>
    </p:spTree>
    <p:extLst>
      <p:ext uri="{BB962C8B-B14F-4D97-AF65-F5344CB8AC3E}">
        <p14:creationId xmlns:p14="http://schemas.microsoft.com/office/powerpoint/2010/main" val="33854194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979712" y="1340768"/>
            <a:ext cx="4538637" cy="2612676"/>
          </a:xfrm>
          <a:prstGeom prst="rect">
            <a:avLst/>
          </a:prstGeom>
          <a:noFill/>
          <a:ln w="9525">
            <a:noFill/>
            <a:miter lim="800000"/>
            <a:headEnd/>
            <a:tailEnd/>
          </a:ln>
        </p:spPr>
      </p:pic>
      <p:graphicFrame>
        <p:nvGraphicFramePr>
          <p:cNvPr id="3" name="Táblázat 2"/>
          <p:cNvGraphicFramePr>
            <a:graphicFrameLocks noGrp="1"/>
          </p:cNvGraphicFramePr>
          <p:nvPr/>
        </p:nvGraphicFramePr>
        <p:xfrm>
          <a:off x="755576" y="4293096"/>
          <a:ext cx="6048672" cy="1404158"/>
        </p:xfrm>
        <a:graphic>
          <a:graphicData uri="http://schemas.openxmlformats.org/drawingml/2006/table">
            <a:tbl>
              <a:tblPr/>
              <a:tblGrid>
                <a:gridCol w="1512168"/>
                <a:gridCol w="1512168"/>
                <a:gridCol w="1512168"/>
                <a:gridCol w="1512168"/>
              </a:tblGrid>
              <a:tr h="702079">
                <a:tc>
                  <a:txBody>
                    <a:bodyPr/>
                    <a:lstStyle/>
                    <a:p>
                      <a:pPr algn="l" fontAlgn="b"/>
                      <a:r>
                        <a:rPr lang="hu-HU" sz="2000" b="1" i="1" u="none" strike="noStrike" dirty="0" smtClean="0">
                          <a:solidFill>
                            <a:srgbClr val="000000"/>
                          </a:solidFill>
                          <a:latin typeface="Arial"/>
                        </a:rPr>
                        <a:t>Átlag</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2816.4</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4169.1</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4092.7</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2079">
                <a:tc>
                  <a:txBody>
                    <a:bodyPr/>
                    <a:lstStyle/>
                    <a:p>
                      <a:pPr algn="l" fontAlgn="b"/>
                      <a:r>
                        <a:rPr lang="en-GB" sz="2000" b="1" i="1" u="none" strike="noStrike" dirty="0">
                          <a:solidFill>
                            <a:srgbClr val="000000"/>
                          </a:solidFill>
                          <a:latin typeface="Arial"/>
                        </a:rPr>
                        <a:t>SD</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a:solidFill>
                            <a:srgbClr val="000000"/>
                          </a:solidFill>
                          <a:latin typeface="Arial"/>
                        </a:rPr>
                        <a:t>724</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1393.6</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a:solidFill>
                            <a:srgbClr val="000000"/>
                          </a:solidFill>
                          <a:latin typeface="Arial"/>
                        </a:rPr>
                        <a:t>1145</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zövegdoboz 3"/>
          <p:cNvSpPr txBox="1"/>
          <p:nvPr/>
        </p:nvSpPr>
        <p:spPr>
          <a:xfrm>
            <a:off x="683568" y="404664"/>
            <a:ext cx="7416824" cy="523220"/>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Maximális izometriás erő</a:t>
            </a:r>
            <a:endParaRPr lang="en-US"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5264345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áblázat 3"/>
          <p:cNvGraphicFramePr>
            <a:graphicFrameLocks noGrp="1"/>
          </p:cNvGraphicFramePr>
          <p:nvPr>
            <p:extLst>
              <p:ext uri="{D42A27DB-BD31-4B8C-83A1-F6EECF244321}">
                <p14:modId xmlns:p14="http://schemas.microsoft.com/office/powerpoint/2010/main" val="44352577"/>
              </p:ext>
            </p:extLst>
          </p:nvPr>
        </p:nvGraphicFramePr>
        <p:xfrm>
          <a:off x="971602" y="2060846"/>
          <a:ext cx="6768747" cy="2376268"/>
        </p:xfrm>
        <a:graphic>
          <a:graphicData uri="http://schemas.openxmlformats.org/drawingml/2006/table">
            <a:tbl>
              <a:tblPr/>
              <a:tblGrid>
                <a:gridCol w="939696"/>
                <a:gridCol w="939696"/>
                <a:gridCol w="939696"/>
                <a:gridCol w="1130571"/>
                <a:gridCol w="939696"/>
                <a:gridCol w="939696"/>
                <a:gridCol w="939696"/>
              </a:tblGrid>
              <a:tr h="594067">
                <a:tc>
                  <a:txBody>
                    <a:bodyPr/>
                    <a:lstStyle/>
                    <a:p>
                      <a:pPr algn="ctr" fontAlgn="b"/>
                      <a:r>
                        <a:rPr lang="en-GB" sz="2000" b="1" i="1" u="none" strike="noStrike" dirty="0">
                          <a:solidFill>
                            <a:srgbClr val="000000"/>
                          </a:solidFill>
                          <a:latin typeface="Arial"/>
                        </a:rPr>
                        <a:t> </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GB" sz="2000" b="1" i="1" u="none" strike="noStrike" dirty="0" smtClean="0">
                          <a:solidFill>
                            <a:srgbClr val="000000"/>
                          </a:solidFill>
                          <a:latin typeface="Arial"/>
                        </a:rPr>
                        <a:t>1</a:t>
                      </a:r>
                      <a:r>
                        <a:rPr lang="hu-HU" sz="2000" b="1" i="1" u="none" strike="noStrike" dirty="0" smtClean="0">
                          <a:solidFill>
                            <a:srgbClr val="000000"/>
                          </a:solidFill>
                          <a:latin typeface="Arial"/>
                        </a:rPr>
                        <a:t>.</a:t>
                      </a:r>
                      <a:r>
                        <a:rPr lang="hu-HU" sz="2000" b="1" i="1" u="none" strike="noStrike" baseline="0" dirty="0" smtClean="0">
                          <a:solidFill>
                            <a:srgbClr val="000000"/>
                          </a:solidFill>
                          <a:latin typeface="Arial"/>
                        </a:rPr>
                        <a:t> felhúzás</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GB" sz="2000" b="1" i="1" u="none" strike="noStrike" dirty="0" smtClean="0">
                          <a:solidFill>
                            <a:srgbClr val="000000"/>
                          </a:solidFill>
                          <a:latin typeface="Arial"/>
                        </a:rPr>
                        <a:t>2</a:t>
                      </a:r>
                      <a:r>
                        <a:rPr lang="hu-HU" sz="2000" b="1" i="1" u="none" strike="noStrike" dirty="0" smtClean="0">
                          <a:solidFill>
                            <a:srgbClr val="000000"/>
                          </a:solidFill>
                          <a:latin typeface="Arial"/>
                        </a:rPr>
                        <a:t>.</a:t>
                      </a:r>
                      <a:r>
                        <a:rPr lang="hu-HU" sz="2000" b="1" i="1" u="none" strike="noStrike" baseline="0" dirty="0" smtClean="0">
                          <a:solidFill>
                            <a:srgbClr val="000000"/>
                          </a:solidFill>
                          <a:latin typeface="Arial"/>
                        </a:rPr>
                        <a:t> felhúzás</a:t>
                      </a:r>
                      <a:r>
                        <a:rPr lang="en-GB" sz="2000" b="1" i="1" u="none" strike="noStrike" dirty="0" smtClean="0">
                          <a:solidFill>
                            <a:srgbClr val="000000"/>
                          </a:solidFill>
                          <a:latin typeface="Arial"/>
                        </a:rPr>
                        <a:t> </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hu-HU" sz="2000" b="1" i="1" u="none" strike="noStrike" dirty="0" smtClean="0">
                          <a:solidFill>
                            <a:srgbClr val="000000"/>
                          </a:solidFill>
                          <a:latin typeface="Arial"/>
                        </a:rPr>
                        <a:t>Lökésindítás</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594067">
                <a:tc>
                  <a:txBody>
                    <a:bodyPr/>
                    <a:lstStyle/>
                    <a:p>
                      <a:pPr algn="ctr" fontAlgn="b"/>
                      <a:r>
                        <a:rPr lang="en-GB" sz="2000" b="1" i="1" u="none" strike="noStrike">
                          <a:solidFill>
                            <a:srgbClr val="000000"/>
                          </a:solidFill>
                          <a:latin typeface="Arial"/>
                        </a:rPr>
                        <a:t> </a:t>
                      </a:r>
                      <a:endParaRPr lang="hu-HU" sz="2000" b="1" i="1"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u-HU" sz="1800" b="1" i="1" u="none" strike="noStrike" dirty="0" smtClean="0">
                          <a:solidFill>
                            <a:srgbClr val="000000"/>
                          </a:solidFill>
                          <a:latin typeface="Arial"/>
                        </a:rPr>
                        <a:t>Szakítás</a:t>
                      </a:r>
                      <a:endParaRPr lang="hu-HU" sz="18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u-HU" sz="1800" b="1" i="1" u="none" strike="noStrike" dirty="0" smtClean="0">
                          <a:solidFill>
                            <a:srgbClr val="000000"/>
                          </a:solidFill>
                          <a:latin typeface="Arial"/>
                        </a:rPr>
                        <a:t>Felvétel</a:t>
                      </a:r>
                      <a:endParaRPr lang="hu-HU" sz="18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u-HU" sz="1800" b="1" i="1" u="none" strike="noStrike" dirty="0" smtClean="0">
                          <a:solidFill>
                            <a:srgbClr val="000000"/>
                          </a:solidFill>
                          <a:latin typeface="Arial"/>
                        </a:rPr>
                        <a:t>Szakítás</a:t>
                      </a:r>
                      <a:endParaRPr lang="hu-HU" sz="18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u-HU" sz="1800" b="1" i="1" u="none" strike="noStrike" dirty="0" smtClean="0">
                          <a:solidFill>
                            <a:srgbClr val="000000"/>
                          </a:solidFill>
                          <a:latin typeface="Arial"/>
                        </a:rPr>
                        <a:t>Felvétel</a:t>
                      </a:r>
                      <a:endParaRPr lang="hu-HU" sz="18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u-HU" sz="1800" b="1" i="1" u="none" strike="noStrike" dirty="0" smtClean="0">
                          <a:solidFill>
                            <a:srgbClr val="000000"/>
                          </a:solidFill>
                          <a:latin typeface="Arial"/>
                        </a:rPr>
                        <a:t>Koncentrikus</a:t>
                      </a:r>
                      <a:endParaRPr lang="hu-HU" sz="18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u-HU" sz="1800" b="1" i="1" u="none" strike="noStrike" dirty="0" smtClean="0">
                          <a:solidFill>
                            <a:srgbClr val="000000"/>
                          </a:solidFill>
                          <a:latin typeface="Arial"/>
                        </a:rPr>
                        <a:t>Excentrikus</a:t>
                      </a:r>
                      <a:endParaRPr lang="hu-HU" sz="18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067">
                <a:tc>
                  <a:txBody>
                    <a:bodyPr/>
                    <a:lstStyle/>
                    <a:p>
                      <a:pPr algn="l" fontAlgn="b"/>
                      <a:r>
                        <a:rPr lang="hu-HU" sz="2000" b="1" i="1" u="none" strike="noStrike" dirty="0" smtClean="0">
                          <a:solidFill>
                            <a:srgbClr val="000000"/>
                          </a:solidFill>
                          <a:latin typeface="Arial"/>
                        </a:rPr>
                        <a:t>Átlag</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46.8</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57.6</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32.7</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40.4</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a:solidFill>
                            <a:srgbClr val="000000"/>
                          </a:solidFill>
                          <a:latin typeface="Arial"/>
                        </a:rPr>
                        <a:t>40</a:t>
                      </a:r>
                      <a:endParaRPr lang="hu-HU" sz="2000" b="1" i="1"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28.6</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067">
                <a:tc>
                  <a:txBody>
                    <a:bodyPr/>
                    <a:lstStyle/>
                    <a:p>
                      <a:pPr algn="l" fontAlgn="b"/>
                      <a:r>
                        <a:rPr lang="en-GB" sz="2000" b="1" i="1" u="none" strike="noStrike">
                          <a:solidFill>
                            <a:srgbClr val="000000"/>
                          </a:solidFill>
                          <a:latin typeface="Arial"/>
                        </a:rPr>
                        <a:t>SD</a:t>
                      </a:r>
                      <a:endParaRPr lang="hu-HU" sz="2000" b="1" i="1"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4.2</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3.8</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5.2</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6.7</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4.3</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1" u="none" strike="noStrike" dirty="0" smtClean="0">
                          <a:solidFill>
                            <a:srgbClr val="000000"/>
                          </a:solidFill>
                          <a:latin typeface="Arial"/>
                        </a:rPr>
                        <a:t>3.1</a:t>
                      </a:r>
                      <a:endParaRPr lang="hu-HU" sz="2000" b="1" i="1" u="none" strike="noStrike" dirty="0">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zövegdoboz 4"/>
          <p:cNvSpPr txBox="1"/>
          <p:nvPr/>
        </p:nvSpPr>
        <p:spPr>
          <a:xfrm>
            <a:off x="683568" y="692696"/>
            <a:ext cx="7272808" cy="461665"/>
          </a:xfrm>
          <a:prstGeom prst="rect">
            <a:avLst/>
          </a:prstGeom>
          <a:noFill/>
        </p:spPr>
        <p:txBody>
          <a:bodyPr wrap="square" rtlCol="0">
            <a:spAutoFit/>
          </a:bodyPr>
          <a:lstStyle/>
          <a:p>
            <a:pPr algn="ctr"/>
            <a:r>
              <a:rPr lang="hu-HU" sz="2400" b="1" i="1" dirty="0" smtClean="0">
                <a:latin typeface="Times New Roman" pitchFamily="18" charset="0"/>
                <a:cs typeface="Times New Roman" pitchFamily="18" charset="0"/>
              </a:rPr>
              <a:t>Az 1RM a maximális izometriás erő százalékában (%)</a:t>
            </a:r>
            <a:endParaRPr lang="en-US" sz="2400" b="1" i="1" dirty="0">
              <a:latin typeface="Times New Roman" pitchFamily="18" charset="0"/>
              <a:cs typeface="Times New Roman" pitchFamily="18" charset="0"/>
            </a:endParaRPr>
          </a:p>
        </p:txBody>
      </p:sp>
      <p:grpSp>
        <p:nvGrpSpPr>
          <p:cNvPr id="8" name="Csoportba foglalás 7"/>
          <p:cNvGrpSpPr/>
          <p:nvPr/>
        </p:nvGrpSpPr>
        <p:grpSpPr>
          <a:xfrm>
            <a:off x="2195736" y="3212976"/>
            <a:ext cx="2448272" cy="584775"/>
            <a:chOff x="2195736" y="3212976"/>
            <a:chExt cx="2448272" cy="584775"/>
          </a:xfrm>
        </p:grpSpPr>
        <p:sp>
          <p:nvSpPr>
            <p:cNvPr id="6" name="Szövegdoboz 5"/>
            <p:cNvSpPr txBox="1"/>
            <p:nvPr/>
          </p:nvSpPr>
          <p:spPr>
            <a:xfrm>
              <a:off x="2195736" y="3212976"/>
              <a:ext cx="504056" cy="584775"/>
            </a:xfrm>
            <a:prstGeom prst="rect">
              <a:avLst/>
            </a:prstGeom>
            <a:noFill/>
          </p:spPr>
          <p:txBody>
            <a:bodyPr wrap="square" rtlCol="0">
              <a:spAutoFit/>
            </a:bodyPr>
            <a:lstStyle/>
            <a:p>
              <a:pPr algn="ctr"/>
              <a:r>
                <a:rPr lang="hu-HU" sz="3200" dirty="0" smtClean="0">
                  <a:solidFill>
                    <a:srgbClr val="FF0000"/>
                  </a:solidFill>
                </a:rPr>
                <a:t>*</a:t>
              </a:r>
              <a:endParaRPr lang="en-US" sz="3200" dirty="0">
                <a:solidFill>
                  <a:srgbClr val="FF0000"/>
                </a:solidFill>
              </a:endParaRPr>
            </a:p>
          </p:txBody>
        </p:sp>
        <p:sp>
          <p:nvSpPr>
            <p:cNvPr id="7" name="Szövegdoboz 6"/>
            <p:cNvSpPr txBox="1"/>
            <p:nvPr/>
          </p:nvSpPr>
          <p:spPr>
            <a:xfrm>
              <a:off x="4139952" y="3212976"/>
              <a:ext cx="504056" cy="584775"/>
            </a:xfrm>
            <a:prstGeom prst="rect">
              <a:avLst/>
            </a:prstGeom>
            <a:noFill/>
          </p:spPr>
          <p:txBody>
            <a:bodyPr wrap="square" rtlCol="0">
              <a:spAutoFit/>
            </a:bodyPr>
            <a:lstStyle/>
            <a:p>
              <a:pPr algn="ctr"/>
              <a:r>
                <a:rPr lang="hu-HU" sz="3200" dirty="0" smtClean="0">
                  <a:solidFill>
                    <a:srgbClr val="FF0000"/>
                  </a:solidFill>
                </a:rPr>
                <a:t>*</a:t>
              </a:r>
              <a:endParaRPr lang="en-US" sz="3200" dirty="0">
                <a:solidFill>
                  <a:srgbClr val="FF0000"/>
                </a:solidFill>
              </a:endParaRPr>
            </a:p>
          </p:txBody>
        </p:sp>
      </p:grpSp>
      <p:grpSp>
        <p:nvGrpSpPr>
          <p:cNvPr id="9" name="Csoportba foglalás 8"/>
          <p:cNvGrpSpPr/>
          <p:nvPr/>
        </p:nvGrpSpPr>
        <p:grpSpPr>
          <a:xfrm>
            <a:off x="3131840" y="3212976"/>
            <a:ext cx="2448272" cy="584775"/>
            <a:chOff x="2195736" y="3212976"/>
            <a:chExt cx="2448272" cy="584775"/>
          </a:xfrm>
        </p:grpSpPr>
        <p:sp>
          <p:nvSpPr>
            <p:cNvPr id="10" name="Szövegdoboz 9"/>
            <p:cNvSpPr txBox="1"/>
            <p:nvPr/>
          </p:nvSpPr>
          <p:spPr>
            <a:xfrm>
              <a:off x="2195736" y="3212976"/>
              <a:ext cx="504056" cy="584775"/>
            </a:xfrm>
            <a:prstGeom prst="rect">
              <a:avLst/>
            </a:prstGeom>
            <a:noFill/>
          </p:spPr>
          <p:txBody>
            <a:bodyPr wrap="square" rtlCol="0">
              <a:spAutoFit/>
            </a:bodyPr>
            <a:lstStyle/>
            <a:p>
              <a:pPr algn="ctr"/>
              <a:r>
                <a:rPr lang="hu-HU" sz="3200" dirty="0" smtClean="0">
                  <a:solidFill>
                    <a:srgbClr val="0070C0"/>
                  </a:solidFill>
                </a:rPr>
                <a:t>*</a:t>
              </a:r>
              <a:endParaRPr lang="en-US" sz="3200" dirty="0">
                <a:solidFill>
                  <a:srgbClr val="0070C0"/>
                </a:solidFill>
              </a:endParaRPr>
            </a:p>
          </p:txBody>
        </p:sp>
        <p:sp>
          <p:nvSpPr>
            <p:cNvPr id="11" name="Szövegdoboz 10"/>
            <p:cNvSpPr txBox="1"/>
            <p:nvPr/>
          </p:nvSpPr>
          <p:spPr>
            <a:xfrm>
              <a:off x="4139952" y="3212976"/>
              <a:ext cx="504056" cy="584775"/>
            </a:xfrm>
            <a:prstGeom prst="rect">
              <a:avLst/>
            </a:prstGeom>
            <a:noFill/>
          </p:spPr>
          <p:txBody>
            <a:bodyPr wrap="square" rtlCol="0">
              <a:spAutoFit/>
            </a:bodyPr>
            <a:lstStyle/>
            <a:p>
              <a:pPr algn="ctr"/>
              <a:r>
                <a:rPr lang="hu-HU" sz="3200" dirty="0" smtClean="0">
                  <a:solidFill>
                    <a:srgbClr val="0070C0"/>
                  </a:solidFill>
                </a:rPr>
                <a:t>*</a:t>
              </a:r>
              <a:endParaRPr lang="en-US" sz="3200" dirty="0">
                <a:solidFill>
                  <a:srgbClr val="0070C0"/>
                </a:solidFill>
              </a:endParaRPr>
            </a:p>
          </p:txBody>
        </p:sp>
      </p:grpSp>
    </p:spTree>
    <p:extLst>
      <p:ext uri="{BB962C8B-B14F-4D97-AF65-F5344CB8AC3E}">
        <p14:creationId xmlns:p14="http://schemas.microsoft.com/office/powerpoint/2010/main" val="331475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indefinite" fill="hold" nodeType="afterEffect">
                                  <p:stCondLst>
                                    <p:cond delay="0"/>
                                  </p:stCondLst>
                                  <p:endCondLst>
                                    <p:cond evt="onNext" delay="0">
                                      <p:tgtEl>
                                        <p:sldTgt/>
                                      </p:tgtEl>
                                    </p:cond>
                                  </p:endCondLst>
                                  <p:childTnLst>
                                    <p:anim calcmode="discrete" valueType="str">
                                      <p:cBhvr>
                                        <p:cTn id="9"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35" presetClass="emph" presetSubtype="0" repeatCount="indefinite" fill="hold" nodeType="afterEffect">
                                  <p:stCondLst>
                                    <p:cond delay="0"/>
                                  </p:stCondLst>
                                  <p:endCondLst>
                                    <p:cond evt="onNext" delay="0">
                                      <p:tgtEl>
                                        <p:sldTgt/>
                                      </p:tgtEl>
                                    </p:cond>
                                  </p:endCondLst>
                                  <p:childTnLst>
                                    <p:anim calcmode="discrete" valueType="str">
                                      <p:cBhvr>
                                        <p:cTn id="1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23528" y="1766664"/>
            <a:ext cx="4320945" cy="4018384"/>
          </a:xfrm>
          <a:prstGeom prst="rect">
            <a:avLst/>
          </a:prstGeom>
          <a:noFill/>
          <a:ln w="9525">
            <a:noFill/>
            <a:miter lim="800000"/>
            <a:headEnd/>
            <a:tailEnd/>
          </a:ln>
        </p:spPr>
      </p:pic>
      <p:pic>
        <p:nvPicPr>
          <p:cNvPr id="3" name="Picture 12"/>
          <p:cNvPicPr>
            <a:picLocks noChangeAspect="1" noChangeArrowheads="1"/>
          </p:cNvPicPr>
          <p:nvPr/>
        </p:nvPicPr>
        <p:blipFill>
          <a:blip r:embed="rId4" cstate="print"/>
          <a:srcRect/>
          <a:stretch>
            <a:fillRect/>
          </a:stretch>
        </p:blipFill>
        <p:spPr bwMode="auto">
          <a:xfrm>
            <a:off x="4539555" y="1757139"/>
            <a:ext cx="4352925" cy="4048125"/>
          </a:xfrm>
          <a:prstGeom prst="rect">
            <a:avLst/>
          </a:prstGeom>
          <a:noFill/>
          <a:ln w="9525">
            <a:noFill/>
            <a:miter lim="800000"/>
            <a:headEnd/>
            <a:tailEnd/>
          </a:ln>
        </p:spPr>
      </p:pic>
      <p:grpSp>
        <p:nvGrpSpPr>
          <p:cNvPr id="14" name="Csoportba foglalás 13"/>
          <p:cNvGrpSpPr/>
          <p:nvPr/>
        </p:nvGrpSpPr>
        <p:grpSpPr>
          <a:xfrm>
            <a:off x="611560" y="3585458"/>
            <a:ext cx="432048" cy="1672513"/>
            <a:chOff x="611560" y="3585458"/>
            <a:chExt cx="432048" cy="1672513"/>
          </a:xfrm>
        </p:grpSpPr>
        <p:cxnSp>
          <p:nvCxnSpPr>
            <p:cNvPr id="5" name="Egyenes összekötő 4"/>
            <p:cNvCxnSpPr/>
            <p:nvPr/>
          </p:nvCxnSpPr>
          <p:spPr>
            <a:xfrm>
              <a:off x="611560" y="3585458"/>
              <a:ext cx="432048"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a:off x="1043608" y="3601787"/>
              <a:ext cx="0" cy="165618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Csoportba foglalás 14"/>
          <p:cNvGrpSpPr/>
          <p:nvPr/>
        </p:nvGrpSpPr>
        <p:grpSpPr>
          <a:xfrm>
            <a:off x="4788024" y="3480792"/>
            <a:ext cx="648072" cy="1728192"/>
            <a:chOff x="4788024" y="3480792"/>
            <a:chExt cx="648072" cy="1728192"/>
          </a:xfrm>
        </p:grpSpPr>
        <p:cxnSp>
          <p:nvCxnSpPr>
            <p:cNvPr id="9" name="Egyenes összekötő 8"/>
            <p:cNvCxnSpPr/>
            <p:nvPr/>
          </p:nvCxnSpPr>
          <p:spPr>
            <a:xfrm flipV="1">
              <a:off x="5436096" y="3480792"/>
              <a:ext cx="0" cy="172819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Egyenes összekötő 10"/>
            <p:cNvCxnSpPr/>
            <p:nvPr/>
          </p:nvCxnSpPr>
          <p:spPr>
            <a:xfrm flipH="1">
              <a:off x="4788024" y="3484679"/>
              <a:ext cx="64807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2" name="Szövegdoboz 11"/>
          <p:cNvSpPr txBox="1"/>
          <p:nvPr/>
        </p:nvSpPr>
        <p:spPr>
          <a:xfrm>
            <a:off x="1259632" y="332656"/>
            <a:ext cx="6912768" cy="461665"/>
          </a:xfrm>
          <a:prstGeom prst="rect">
            <a:avLst/>
          </a:prstGeom>
          <a:noFill/>
        </p:spPr>
        <p:txBody>
          <a:bodyPr wrap="square" rtlCol="0">
            <a:spAutoFit/>
          </a:bodyPr>
          <a:lstStyle/>
          <a:p>
            <a:pPr algn="ctr"/>
            <a:r>
              <a:rPr lang="hu-HU" sz="2400" b="1" i="1" dirty="0" smtClean="0">
                <a:latin typeface="Times New Roman" pitchFamily="18" charset="0"/>
                <a:cs typeface="Times New Roman" pitchFamily="18" charset="0"/>
              </a:rPr>
              <a:t>A megváltozott maximális erő hatása az 1RM-ra</a:t>
            </a:r>
            <a:endParaRPr lang="en-US" sz="2400" b="1" i="1" dirty="0">
              <a:latin typeface="Times New Roman" pitchFamily="18" charset="0"/>
              <a:cs typeface="Times New Roman" pitchFamily="18" charset="0"/>
            </a:endParaRPr>
          </a:p>
        </p:txBody>
      </p:sp>
      <p:graphicFrame>
        <p:nvGraphicFramePr>
          <p:cNvPr id="57346" name="Object 2"/>
          <p:cNvGraphicFramePr>
            <a:graphicFrameLocks noChangeAspect="1"/>
          </p:cNvGraphicFramePr>
          <p:nvPr/>
        </p:nvGraphicFramePr>
        <p:xfrm>
          <a:off x="2051720" y="1052736"/>
          <a:ext cx="905864" cy="780075"/>
        </p:xfrm>
        <a:graphic>
          <a:graphicData uri="http://schemas.openxmlformats.org/presentationml/2006/ole">
            <mc:AlternateContent xmlns:mc="http://schemas.openxmlformats.org/markup-compatibility/2006">
              <mc:Choice xmlns:v="urn:schemas-microsoft-com:vml" Requires="v">
                <p:oleObj spid="_x0000_s26649" name="Equation" r:id="rId5" imgW="457200" imgH="393480" progId="Equation.3">
                  <p:embed/>
                </p:oleObj>
              </mc:Choice>
              <mc:Fallback>
                <p:oleObj name="Equation" r:id="rId5" imgW="45720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1052736"/>
                        <a:ext cx="905864" cy="7800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Szövegdoboz 12"/>
          <p:cNvSpPr txBox="1"/>
          <p:nvPr/>
        </p:nvSpPr>
        <p:spPr>
          <a:xfrm>
            <a:off x="3779912" y="1196752"/>
            <a:ext cx="2304256" cy="461665"/>
          </a:xfrm>
          <a:prstGeom prst="rect">
            <a:avLst/>
          </a:prstGeom>
          <a:noFill/>
        </p:spPr>
        <p:txBody>
          <a:bodyPr wrap="square" rtlCol="0">
            <a:spAutoFit/>
          </a:bodyPr>
          <a:lstStyle/>
          <a:p>
            <a:r>
              <a:rPr lang="hu-HU" sz="2400" b="1" i="1" dirty="0" err="1" smtClean="0"/>
              <a:t>v</a:t>
            </a:r>
            <a:r>
              <a:rPr lang="hu-HU" sz="2400" b="1" i="1" baseline="-25000" dirty="0" err="1" smtClean="0"/>
              <a:t>max</a:t>
            </a:r>
            <a:r>
              <a:rPr lang="hu-HU" sz="2400" b="1" i="1" dirty="0" smtClean="0"/>
              <a:t> =állandó</a:t>
            </a:r>
            <a:endParaRPr lang="en-US" sz="2400" b="1" i="1" dirty="0"/>
          </a:p>
        </p:txBody>
      </p:sp>
      <p:sp>
        <p:nvSpPr>
          <p:cNvPr id="16" name="Szövegdoboz 15"/>
          <p:cNvSpPr txBox="1"/>
          <p:nvPr/>
        </p:nvSpPr>
        <p:spPr>
          <a:xfrm>
            <a:off x="6300192" y="1196752"/>
            <a:ext cx="1728192" cy="461665"/>
          </a:xfrm>
          <a:prstGeom prst="rect">
            <a:avLst/>
          </a:prstGeom>
          <a:noFill/>
        </p:spPr>
        <p:txBody>
          <a:bodyPr wrap="square" rtlCol="0">
            <a:spAutoFit/>
          </a:bodyPr>
          <a:lstStyle/>
          <a:p>
            <a:r>
              <a:rPr lang="hu-HU" sz="2400" b="1" i="1" dirty="0" err="1" smtClean="0"/>
              <a:t>s</a:t>
            </a:r>
            <a:r>
              <a:rPr lang="hu-HU" sz="2400" b="1" i="1" baseline="-25000" dirty="0" err="1" smtClean="0"/>
              <a:t>y</a:t>
            </a:r>
            <a:r>
              <a:rPr lang="hu-HU" sz="2400" b="1" i="1" dirty="0" smtClean="0"/>
              <a:t> = állandó</a:t>
            </a:r>
            <a:endParaRPr lang="en-US" sz="2400" b="1" i="1" dirty="0"/>
          </a:p>
        </p:txBody>
      </p:sp>
      <p:cxnSp>
        <p:nvCxnSpPr>
          <p:cNvPr id="23" name="Egyenes összekötő nyíllal 22"/>
          <p:cNvCxnSpPr/>
          <p:nvPr/>
        </p:nvCxnSpPr>
        <p:spPr>
          <a:xfrm>
            <a:off x="3203848" y="1484784"/>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p:nvPr/>
        </p:nvCxnSpPr>
        <p:spPr>
          <a:xfrm>
            <a:off x="5868144" y="1484784"/>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4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dissolve">
                                      <p:cBhvr>
                                        <p:cTn id="7" dur="2000"/>
                                        <p:tgtEl>
                                          <p:spTgt spid="573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0-#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ppt_x</p:attrName>
                                        </p:attrNameLst>
                                      </p:cBhvr>
                                      <p:tavLst>
                                        <p:tav tm="0">
                                          <p:val>
                                            <p:strVal val="#ppt_x-.2"/>
                                          </p:val>
                                        </p:tav>
                                        <p:tav tm="100000">
                                          <p:val>
                                            <p:strVal val="#ppt_x"/>
                                          </p:val>
                                        </p:tav>
                                      </p:tavLst>
                                    </p:anim>
                                    <p:anim calcmode="lin" valueType="num">
                                      <p:cBhvr>
                                        <p:cTn id="1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3"/>
                                        </p:tgtEl>
                                      </p:cBhvr>
                                    </p:animEffect>
                                  </p:childTnLst>
                                </p:cTn>
                              </p:par>
                            </p:childTnLst>
                          </p:cTn>
                        </p:par>
                        <p:par>
                          <p:cTn id="20" fill="hold">
                            <p:stCondLst>
                              <p:cond delay="3000"/>
                            </p:stCondLst>
                            <p:childTnLst>
                              <p:par>
                                <p:cTn id="21" presetID="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000" fill="hold"/>
                                        <p:tgtEl>
                                          <p:spTgt spid="24"/>
                                        </p:tgtEl>
                                        <p:attrNameLst>
                                          <p:attrName>ppt_x</p:attrName>
                                        </p:attrNameLst>
                                      </p:cBhvr>
                                      <p:tavLst>
                                        <p:tav tm="0">
                                          <p:val>
                                            <p:strVal val="0-#ppt_w/2"/>
                                          </p:val>
                                        </p:tav>
                                        <p:tav tm="100000">
                                          <p:val>
                                            <p:strVal val="#ppt_x"/>
                                          </p:val>
                                        </p:tav>
                                      </p:tavLst>
                                    </p:anim>
                                    <p:anim calcmode="lin" valueType="num">
                                      <p:cBhvr additive="base">
                                        <p:cTn id="24" dur="2000" fill="hold"/>
                                        <p:tgtEl>
                                          <p:spTgt spid="24"/>
                                        </p:tgtEl>
                                        <p:attrNameLst>
                                          <p:attrName>ppt_y</p:attrName>
                                        </p:attrNameLst>
                                      </p:cBhvr>
                                      <p:tavLst>
                                        <p:tav tm="0">
                                          <p:val>
                                            <p:strVal val="#ppt_y"/>
                                          </p:val>
                                        </p:tav>
                                        <p:tav tm="100000">
                                          <p:val>
                                            <p:strVal val="#ppt_y"/>
                                          </p:val>
                                        </p:tav>
                                      </p:tavLst>
                                    </p:anim>
                                  </p:childTnLst>
                                </p:cTn>
                              </p:par>
                            </p:childTnLst>
                          </p:cTn>
                        </p:par>
                        <p:par>
                          <p:cTn id="25" fill="hold">
                            <p:stCondLst>
                              <p:cond delay="5000"/>
                            </p:stCondLst>
                            <p:childTnLst>
                              <p:par>
                                <p:cTn id="26" presetID="29"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ppt_x</p:attrName>
                                        </p:attrNameLst>
                                      </p:cBhvr>
                                      <p:tavLst>
                                        <p:tav tm="0">
                                          <p:val>
                                            <p:strVal val="#ppt_x-.2"/>
                                          </p:val>
                                        </p:tav>
                                        <p:tav tm="100000">
                                          <p:val>
                                            <p:strVal val="#ppt_x"/>
                                          </p:val>
                                        </p:tav>
                                      </p:tavLst>
                                    </p:anim>
                                    <p:anim calcmode="lin" valueType="num">
                                      <p:cBhvr>
                                        <p:cTn id="2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strVal val="#ppt_w*0.70"/>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Effect transition="in" filter="fade">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strVal val="#ppt_w*0.70"/>
                                          </p:val>
                                        </p:tav>
                                        <p:tav tm="100000">
                                          <p:val>
                                            <p:strVal val="#ppt_w"/>
                                          </p:val>
                                        </p:tav>
                                      </p:tavLst>
                                    </p:anim>
                                    <p:anim calcmode="lin" valueType="num">
                                      <p:cBhvr>
                                        <p:cTn id="51" dur="1000" fill="hold"/>
                                        <p:tgtEl>
                                          <p:spTgt spid="15"/>
                                        </p:tgtEl>
                                        <p:attrNameLst>
                                          <p:attrName>ppt_h</p:attrName>
                                        </p:attrNameLst>
                                      </p:cBhvr>
                                      <p:tavLst>
                                        <p:tav tm="0">
                                          <p:val>
                                            <p:strVal val="#ppt_h"/>
                                          </p:val>
                                        </p:tav>
                                        <p:tav tm="100000">
                                          <p:val>
                                            <p:strVal val="#ppt_h"/>
                                          </p:val>
                                        </p:tav>
                                      </p:tavLst>
                                    </p:anim>
                                    <p:animEffect transition="in" filter="fade">
                                      <p:cBhvr>
                                        <p:cTn id="5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9" name="Object 2"/>
          <p:cNvGraphicFramePr>
            <a:graphicFrameLocks noChangeAspect="1"/>
          </p:cNvGraphicFramePr>
          <p:nvPr/>
        </p:nvGraphicFramePr>
        <p:xfrm>
          <a:off x="2357438" y="895350"/>
          <a:ext cx="995362" cy="1905000"/>
        </p:xfrm>
        <a:graphic>
          <a:graphicData uri="http://schemas.openxmlformats.org/presentationml/2006/ole">
            <mc:AlternateContent xmlns:mc="http://schemas.openxmlformats.org/markup-compatibility/2006">
              <mc:Choice xmlns:v="urn:schemas-microsoft-com:vml" Requires="v">
                <p:oleObj spid="_x0000_s7434" name="Bitkép alakzat" r:id="rId5" imgW="1324160" imgH="2534004" progId="PBrush">
                  <p:embed/>
                </p:oleObj>
              </mc:Choice>
              <mc:Fallback>
                <p:oleObj name="Bitkép alakzat" r:id="rId5" imgW="1324160" imgH="2534004" progId="PBrush">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438" y="895350"/>
                        <a:ext cx="99536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0" name="Object 3"/>
          <p:cNvGraphicFramePr>
            <a:graphicFrameLocks noChangeAspect="1"/>
          </p:cNvGraphicFramePr>
          <p:nvPr/>
        </p:nvGraphicFramePr>
        <p:xfrm>
          <a:off x="1752600" y="914400"/>
          <a:ext cx="681038" cy="1890713"/>
        </p:xfrm>
        <a:graphic>
          <a:graphicData uri="http://schemas.openxmlformats.org/presentationml/2006/ole">
            <mc:AlternateContent xmlns:mc="http://schemas.openxmlformats.org/markup-compatibility/2006">
              <mc:Choice xmlns:v="urn:schemas-microsoft-com:vml" Requires="v">
                <p:oleObj spid="_x0000_s7435" name="Bitkép alakzat" r:id="rId7" imgW="905001" imgH="2514286" progId="PBrush">
                  <p:embed/>
                </p:oleObj>
              </mc:Choice>
              <mc:Fallback>
                <p:oleObj name="Bitkép alakzat" r:id="rId7" imgW="905001" imgH="2514286" progId="PBrush">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914400"/>
                        <a:ext cx="681038"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1" name="Object 4"/>
          <p:cNvGraphicFramePr>
            <a:graphicFrameLocks noChangeAspect="1"/>
          </p:cNvGraphicFramePr>
          <p:nvPr/>
        </p:nvGraphicFramePr>
        <p:xfrm>
          <a:off x="5410200" y="895350"/>
          <a:ext cx="901700" cy="1905000"/>
        </p:xfrm>
        <a:graphic>
          <a:graphicData uri="http://schemas.openxmlformats.org/presentationml/2006/ole">
            <mc:AlternateContent xmlns:mc="http://schemas.openxmlformats.org/markup-compatibility/2006">
              <mc:Choice xmlns:v="urn:schemas-microsoft-com:vml" Requires="v">
                <p:oleObj spid="_x0000_s7436" name="Bitkép alakzat" r:id="rId9" imgW="1200318" imgH="2534004" progId="PBrush">
                  <p:embed/>
                </p:oleObj>
              </mc:Choice>
              <mc:Fallback>
                <p:oleObj name="Bitkép alakzat" r:id="rId9" imgW="1200318" imgH="2534004" progId="PBrush">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895350"/>
                        <a:ext cx="9017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2" name="Object 5"/>
          <p:cNvGraphicFramePr>
            <a:graphicFrameLocks noChangeAspect="1"/>
          </p:cNvGraphicFramePr>
          <p:nvPr/>
        </p:nvGraphicFramePr>
        <p:xfrm>
          <a:off x="3276600" y="914400"/>
          <a:ext cx="766763" cy="1862138"/>
        </p:xfrm>
        <a:graphic>
          <a:graphicData uri="http://schemas.openxmlformats.org/presentationml/2006/ole">
            <mc:AlternateContent xmlns:mc="http://schemas.openxmlformats.org/markup-compatibility/2006">
              <mc:Choice xmlns:v="urn:schemas-microsoft-com:vml" Requires="v">
                <p:oleObj spid="_x0000_s7437" name="Bitkép alakzat" r:id="rId11" imgW="1019048" imgH="2476190" progId="PBrush">
                  <p:embed/>
                </p:oleObj>
              </mc:Choice>
              <mc:Fallback>
                <p:oleObj name="Bitkép alakzat" r:id="rId11" imgW="1019048" imgH="2476190" progId="PBrush">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914400"/>
                        <a:ext cx="766763"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3" name="Object 6"/>
          <p:cNvGraphicFramePr>
            <a:graphicFrameLocks noChangeAspect="1"/>
          </p:cNvGraphicFramePr>
          <p:nvPr/>
        </p:nvGraphicFramePr>
        <p:xfrm>
          <a:off x="6553200" y="914400"/>
          <a:ext cx="995363" cy="1905000"/>
        </p:xfrm>
        <a:graphic>
          <a:graphicData uri="http://schemas.openxmlformats.org/presentationml/2006/ole">
            <mc:AlternateContent xmlns:mc="http://schemas.openxmlformats.org/markup-compatibility/2006">
              <mc:Choice xmlns:v="urn:schemas-microsoft-com:vml" Requires="v">
                <p:oleObj spid="_x0000_s7438" name="Bitkép alakzat" r:id="rId13" imgW="1324160" imgH="2534004" progId="PBrush">
                  <p:embed/>
                </p:oleObj>
              </mc:Choice>
              <mc:Fallback>
                <p:oleObj name="Bitkép alakzat" r:id="rId13" imgW="1324160" imgH="2534004"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914400"/>
                        <a:ext cx="99536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4" name="Object 7"/>
          <p:cNvGraphicFramePr>
            <a:graphicFrameLocks noChangeAspect="1"/>
          </p:cNvGraphicFramePr>
          <p:nvPr/>
        </p:nvGraphicFramePr>
        <p:xfrm>
          <a:off x="914400" y="914400"/>
          <a:ext cx="901700" cy="1905000"/>
        </p:xfrm>
        <a:graphic>
          <a:graphicData uri="http://schemas.openxmlformats.org/presentationml/2006/ole">
            <mc:AlternateContent xmlns:mc="http://schemas.openxmlformats.org/markup-compatibility/2006">
              <mc:Choice xmlns:v="urn:schemas-microsoft-com:vml" Requires="v">
                <p:oleObj spid="_x0000_s7439" name="Bitkép alakzat" r:id="rId14" imgW="1200318" imgH="2534004" progId="PBrush">
                  <p:embed/>
                </p:oleObj>
              </mc:Choice>
              <mc:Fallback>
                <p:oleObj name="Bitkép alakzat" r:id="rId14" imgW="1200318" imgH="2534004" progId="PBrush">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914400"/>
                        <a:ext cx="9017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5" name="Object 8"/>
          <p:cNvGraphicFramePr>
            <a:graphicFrameLocks noChangeAspect="1"/>
          </p:cNvGraphicFramePr>
          <p:nvPr/>
        </p:nvGraphicFramePr>
        <p:xfrm>
          <a:off x="304800" y="2841625"/>
          <a:ext cx="4267200" cy="3843338"/>
        </p:xfrm>
        <a:graphic>
          <a:graphicData uri="http://schemas.openxmlformats.org/presentationml/2006/ole">
            <mc:AlternateContent xmlns:mc="http://schemas.openxmlformats.org/markup-compatibility/2006">
              <mc:Choice xmlns:v="urn:schemas-microsoft-com:vml" Requires="v">
                <p:oleObj spid="_x0000_s7440" name="Chart" r:id="rId15" imgW="3625920" imgH="3273480" progId="Excel.Sheet.8">
                  <p:embed/>
                </p:oleObj>
              </mc:Choice>
              <mc:Fallback>
                <p:oleObj name="Chart" r:id="rId15" imgW="3625920" imgH="3273480" progId="Excel.Sheet.8">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2841625"/>
                        <a:ext cx="4267200" cy="38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6" name="Object 9"/>
          <p:cNvGraphicFramePr>
            <a:graphicFrameLocks noChangeAspect="1"/>
          </p:cNvGraphicFramePr>
          <p:nvPr/>
        </p:nvGraphicFramePr>
        <p:xfrm>
          <a:off x="4572000" y="2895600"/>
          <a:ext cx="4191000" cy="3744913"/>
        </p:xfrm>
        <a:graphic>
          <a:graphicData uri="http://schemas.openxmlformats.org/presentationml/2006/ole">
            <mc:AlternateContent xmlns:mc="http://schemas.openxmlformats.org/markup-compatibility/2006">
              <mc:Choice xmlns:v="urn:schemas-microsoft-com:vml" Requires="v">
                <p:oleObj spid="_x0000_s7441" name="Chart" r:id="rId17" imgW="3654360" imgH="3273480" progId="Excel.Sheet.8">
                  <p:embed/>
                </p:oleObj>
              </mc:Choice>
              <mc:Fallback>
                <p:oleObj name="Chart" r:id="rId17" imgW="3654360" imgH="3273480" progId="Excel.Sheet.8">
                  <p:embed/>
                  <p:pic>
                    <p:nvPicPr>
                      <p:cNvPr id="0"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2895600"/>
                        <a:ext cx="4191000" cy="3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7" name="Text Box 11"/>
          <p:cNvSpPr txBox="1">
            <a:spLocks noChangeArrowheads="1"/>
          </p:cNvSpPr>
          <p:nvPr/>
        </p:nvSpPr>
        <p:spPr bwMode="auto">
          <a:xfrm>
            <a:off x="609600" y="304800"/>
            <a:ext cx="2743200" cy="457200"/>
          </a:xfrm>
          <a:prstGeom prst="rect">
            <a:avLst/>
          </a:prstGeom>
          <a:noFill/>
          <a:ln w="9525">
            <a:noFill/>
            <a:miter lim="800000"/>
            <a:headEnd/>
            <a:tailEnd/>
          </a:ln>
        </p:spPr>
        <p:txBody>
          <a:bodyPr>
            <a:spAutoFit/>
          </a:bodyPr>
          <a:lstStyle/>
          <a:p>
            <a:pPr>
              <a:spcBef>
                <a:spcPct val="50000"/>
              </a:spcBef>
            </a:pPr>
            <a:r>
              <a:rPr lang="hu-HU" b="1">
                <a:solidFill>
                  <a:srgbClr val="003399"/>
                </a:solidFill>
              </a:rPr>
              <a:t>Clean and jerk</a:t>
            </a:r>
            <a:endParaRPr lang="en-GB" b="1">
              <a:solidFill>
                <a:srgbClr val="003399"/>
              </a:solidFill>
            </a:endParaRPr>
          </a:p>
        </p:txBody>
      </p:sp>
      <p:sp>
        <p:nvSpPr>
          <p:cNvPr id="75788" name="Text Box 12"/>
          <p:cNvSpPr txBox="1">
            <a:spLocks noChangeArrowheads="1"/>
          </p:cNvSpPr>
          <p:nvPr/>
        </p:nvSpPr>
        <p:spPr bwMode="auto">
          <a:xfrm>
            <a:off x="4953000" y="304800"/>
            <a:ext cx="1600200" cy="457200"/>
          </a:xfrm>
          <a:prstGeom prst="rect">
            <a:avLst/>
          </a:prstGeom>
          <a:noFill/>
          <a:ln w="9525">
            <a:noFill/>
            <a:miter lim="800000"/>
            <a:headEnd/>
            <a:tailEnd/>
          </a:ln>
        </p:spPr>
        <p:txBody>
          <a:bodyPr>
            <a:spAutoFit/>
          </a:bodyPr>
          <a:lstStyle/>
          <a:p>
            <a:pPr>
              <a:spcBef>
                <a:spcPct val="50000"/>
              </a:spcBef>
            </a:pPr>
            <a:r>
              <a:rPr lang="hu-HU" b="1">
                <a:solidFill>
                  <a:srgbClr val="003399"/>
                </a:solidFill>
              </a:rPr>
              <a:t>Snatch</a:t>
            </a:r>
            <a:endParaRPr lang="en-GB" b="1">
              <a:solidFill>
                <a:srgbClr val="003399"/>
              </a:solidFill>
            </a:endParaRPr>
          </a:p>
        </p:txBody>
      </p:sp>
      <p:sp>
        <p:nvSpPr>
          <p:cNvPr id="75789" name="Text Box 13"/>
          <p:cNvSpPr txBox="1">
            <a:spLocks noChangeArrowheads="1"/>
          </p:cNvSpPr>
          <p:nvPr/>
        </p:nvSpPr>
        <p:spPr bwMode="auto">
          <a:xfrm>
            <a:off x="609600" y="746125"/>
            <a:ext cx="2209800" cy="396875"/>
          </a:xfrm>
          <a:prstGeom prst="rect">
            <a:avLst/>
          </a:prstGeom>
          <a:noFill/>
          <a:ln w="9525">
            <a:noFill/>
            <a:miter lim="800000"/>
            <a:headEnd/>
            <a:tailEnd/>
          </a:ln>
        </p:spPr>
        <p:txBody>
          <a:bodyPr>
            <a:spAutoFit/>
          </a:bodyPr>
          <a:lstStyle/>
          <a:p>
            <a:pPr>
              <a:spcBef>
                <a:spcPct val="50000"/>
              </a:spcBef>
            </a:pPr>
            <a:r>
              <a:rPr lang="hu-HU" sz="2000" b="1">
                <a:solidFill>
                  <a:srgbClr val="003399"/>
                </a:solidFill>
              </a:rPr>
              <a:t>1RM = 170 kg</a:t>
            </a:r>
            <a:endParaRPr lang="en-GB" sz="2000" b="1">
              <a:solidFill>
                <a:srgbClr val="003399"/>
              </a:solidFill>
            </a:endParaRPr>
          </a:p>
        </p:txBody>
      </p:sp>
      <p:sp>
        <p:nvSpPr>
          <p:cNvPr id="75790" name="Text Box 14"/>
          <p:cNvSpPr txBox="1">
            <a:spLocks noChangeArrowheads="1"/>
          </p:cNvSpPr>
          <p:nvPr/>
        </p:nvSpPr>
        <p:spPr bwMode="auto">
          <a:xfrm>
            <a:off x="4953000" y="762000"/>
            <a:ext cx="2209800" cy="396875"/>
          </a:xfrm>
          <a:prstGeom prst="rect">
            <a:avLst/>
          </a:prstGeom>
          <a:noFill/>
          <a:ln w="9525">
            <a:noFill/>
            <a:miter lim="800000"/>
            <a:headEnd/>
            <a:tailEnd/>
          </a:ln>
        </p:spPr>
        <p:txBody>
          <a:bodyPr>
            <a:spAutoFit/>
          </a:bodyPr>
          <a:lstStyle/>
          <a:p>
            <a:pPr>
              <a:spcBef>
                <a:spcPct val="50000"/>
              </a:spcBef>
            </a:pPr>
            <a:r>
              <a:rPr lang="hu-HU" sz="2000" b="1">
                <a:solidFill>
                  <a:srgbClr val="003399"/>
                </a:solidFill>
              </a:rPr>
              <a:t>1RM = 135 kg</a:t>
            </a:r>
            <a:endParaRPr lang="en-GB" sz="2000" b="1">
              <a:solidFill>
                <a:srgbClr val="003399"/>
              </a:solidFill>
            </a:endParaRPr>
          </a:p>
        </p:txBody>
      </p:sp>
      <p:sp>
        <p:nvSpPr>
          <p:cNvPr id="75791" name="Text Box 15"/>
          <p:cNvSpPr txBox="1">
            <a:spLocks noChangeArrowheads="1"/>
          </p:cNvSpPr>
          <p:nvPr/>
        </p:nvSpPr>
        <p:spPr bwMode="auto">
          <a:xfrm>
            <a:off x="2971800" y="3048000"/>
            <a:ext cx="685800" cy="304800"/>
          </a:xfrm>
          <a:prstGeom prst="rect">
            <a:avLst/>
          </a:prstGeom>
          <a:noFill/>
          <a:ln w="9525">
            <a:noFill/>
            <a:miter lim="800000"/>
            <a:headEnd/>
            <a:tailEnd/>
          </a:ln>
        </p:spPr>
        <p:txBody>
          <a:bodyPr>
            <a:spAutoFit/>
          </a:bodyPr>
          <a:lstStyle/>
          <a:p>
            <a:pPr>
              <a:spcBef>
                <a:spcPct val="50000"/>
              </a:spcBef>
            </a:pPr>
            <a:r>
              <a:rPr lang="hu-HU" sz="1400" b="1">
                <a:solidFill>
                  <a:schemeClr val="bg1"/>
                </a:solidFill>
              </a:rPr>
              <a:t>37.7%</a:t>
            </a:r>
            <a:endParaRPr lang="en-GB" sz="1400" b="1">
              <a:solidFill>
                <a:schemeClr val="bg1"/>
              </a:solidFill>
            </a:endParaRPr>
          </a:p>
        </p:txBody>
      </p:sp>
      <p:sp>
        <p:nvSpPr>
          <p:cNvPr id="75792" name="Text Box 16"/>
          <p:cNvSpPr txBox="1">
            <a:spLocks noChangeArrowheads="1"/>
          </p:cNvSpPr>
          <p:nvPr/>
        </p:nvSpPr>
        <p:spPr bwMode="auto">
          <a:xfrm>
            <a:off x="2362200" y="3962400"/>
            <a:ext cx="685800" cy="304800"/>
          </a:xfrm>
          <a:prstGeom prst="rect">
            <a:avLst/>
          </a:prstGeom>
          <a:noFill/>
          <a:ln w="9525">
            <a:noFill/>
            <a:miter lim="800000"/>
            <a:headEnd/>
            <a:tailEnd/>
          </a:ln>
        </p:spPr>
        <p:txBody>
          <a:bodyPr>
            <a:spAutoFit/>
          </a:bodyPr>
          <a:lstStyle/>
          <a:p>
            <a:pPr>
              <a:spcBef>
                <a:spcPct val="50000"/>
              </a:spcBef>
            </a:pPr>
            <a:r>
              <a:rPr lang="hu-HU" sz="1400" b="1">
                <a:solidFill>
                  <a:schemeClr val="bg1"/>
                </a:solidFill>
              </a:rPr>
              <a:t>68.0%</a:t>
            </a:r>
            <a:endParaRPr lang="en-GB" sz="1400" b="1">
              <a:solidFill>
                <a:schemeClr val="bg1"/>
              </a:solidFill>
            </a:endParaRPr>
          </a:p>
        </p:txBody>
      </p:sp>
      <p:sp>
        <p:nvSpPr>
          <p:cNvPr id="75793" name="Text Box 17"/>
          <p:cNvSpPr txBox="1">
            <a:spLocks noChangeArrowheads="1"/>
          </p:cNvSpPr>
          <p:nvPr/>
        </p:nvSpPr>
        <p:spPr bwMode="auto">
          <a:xfrm>
            <a:off x="1752600" y="4267200"/>
            <a:ext cx="685800" cy="304800"/>
          </a:xfrm>
          <a:prstGeom prst="rect">
            <a:avLst/>
          </a:prstGeom>
          <a:noFill/>
          <a:ln w="9525">
            <a:noFill/>
            <a:miter lim="800000"/>
            <a:headEnd/>
            <a:tailEnd/>
          </a:ln>
        </p:spPr>
        <p:txBody>
          <a:bodyPr>
            <a:spAutoFit/>
          </a:bodyPr>
          <a:lstStyle/>
          <a:p>
            <a:pPr>
              <a:spcBef>
                <a:spcPct val="50000"/>
              </a:spcBef>
            </a:pPr>
            <a:r>
              <a:rPr lang="hu-HU" sz="1400" b="1">
                <a:solidFill>
                  <a:schemeClr val="bg1"/>
                </a:solidFill>
              </a:rPr>
              <a:t>82.9%</a:t>
            </a:r>
            <a:endParaRPr lang="en-GB" sz="1400" b="1">
              <a:solidFill>
                <a:schemeClr val="bg1"/>
              </a:solidFill>
            </a:endParaRPr>
          </a:p>
        </p:txBody>
      </p:sp>
      <p:sp>
        <p:nvSpPr>
          <p:cNvPr id="75794" name="Text Box 18"/>
          <p:cNvSpPr txBox="1">
            <a:spLocks noChangeArrowheads="1"/>
          </p:cNvSpPr>
          <p:nvPr/>
        </p:nvSpPr>
        <p:spPr bwMode="auto">
          <a:xfrm>
            <a:off x="1143000" y="4495800"/>
            <a:ext cx="762000" cy="304800"/>
          </a:xfrm>
          <a:prstGeom prst="rect">
            <a:avLst/>
          </a:prstGeom>
          <a:noFill/>
          <a:ln w="9525">
            <a:noFill/>
            <a:miter lim="800000"/>
            <a:headEnd/>
            <a:tailEnd/>
          </a:ln>
        </p:spPr>
        <p:txBody>
          <a:bodyPr>
            <a:spAutoFit/>
          </a:bodyPr>
          <a:lstStyle/>
          <a:p>
            <a:pPr>
              <a:spcBef>
                <a:spcPct val="50000"/>
              </a:spcBef>
            </a:pPr>
            <a:r>
              <a:rPr lang="hu-HU" sz="1400" b="1">
                <a:solidFill>
                  <a:schemeClr val="bg1"/>
                </a:solidFill>
              </a:rPr>
              <a:t>79.0%</a:t>
            </a:r>
            <a:endParaRPr lang="en-GB" sz="1400" b="1">
              <a:solidFill>
                <a:schemeClr val="bg1"/>
              </a:solidFill>
            </a:endParaRPr>
          </a:p>
        </p:txBody>
      </p:sp>
      <p:sp>
        <p:nvSpPr>
          <p:cNvPr id="75795" name="Text Box 19"/>
          <p:cNvSpPr txBox="1">
            <a:spLocks noChangeArrowheads="1"/>
          </p:cNvSpPr>
          <p:nvPr/>
        </p:nvSpPr>
        <p:spPr bwMode="auto">
          <a:xfrm>
            <a:off x="5486400" y="4267200"/>
            <a:ext cx="762000" cy="304800"/>
          </a:xfrm>
          <a:prstGeom prst="rect">
            <a:avLst/>
          </a:prstGeom>
          <a:noFill/>
          <a:ln w="9525">
            <a:noFill/>
            <a:miter lim="800000"/>
            <a:headEnd/>
            <a:tailEnd/>
          </a:ln>
        </p:spPr>
        <p:txBody>
          <a:bodyPr>
            <a:spAutoFit/>
          </a:bodyPr>
          <a:lstStyle/>
          <a:p>
            <a:pPr>
              <a:spcBef>
                <a:spcPct val="50000"/>
              </a:spcBef>
            </a:pPr>
            <a:r>
              <a:rPr lang="hu-HU" sz="1400" b="1">
                <a:solidFill>
                  <a:schemeClr val="bg1"/>
                </a:solidFill>
              </a:rPr>
              <a:t>61.3%</a:t>
            </a:r>
            <a:endParaRPr lang="en-GB" sz="1400" b="1">
              <a:solidFill>
                <a:schemeClr val="bg1"/>
              </a:solidFill>
            </a:endParaRPr>
          </a:p>
        </p:txBody>
      </p:sp>
      <p:sp>
        <p:nvSpPr>
          <p:cNvPr id="75796" name="Text Box 20"/>
          <p:cNvSpPr txBox="1">
            <a:spLocks noChangeArrowheads="1"/>
          </p:cNvSpPr>
          <p:nvPr/>
        </p:nvSpPr>
        <p:spPr bwMode="auto">
          <a:xfrm>
            <a:off x="6629400" y="4267200"/>
            <a:ext cx="762000" cy="304800"/>
          </a:xfrm>
          <a:prstGeom prst="rect">
            <a:avLst/>
          </a:prstGeom>
          <a:noFill/>
          <a:ln w="9525">
            <a:noFill/>
            <a:miter lim="800000"/>
            <a:headEnd/>
            <a:tailEnd/>
          </a:ln>
        </p:spPr>
        <p:txBody>
          <a:bodyPr>
            <a:spAutoFit/>
          </a:bodyPr>
          <a:lstStyle/>
          <a:p>
            <a:pPr>
              <a:spcBef>
                <a:spcPct val="50000"/>
              </a:spcBef>
            </a:pPr>
            <a:r>
              <a:rPr lang="hu-HU" sz="1400" b="1"/>
              <a:t>65.8%</a:t>
            </a:r>
            <a:endParaRPr lang="en-GB" sz="1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5787">
                                            <p:txEl>
                                              <p:pRg st="0" end="0"/>
                                            </p:txEl>
                                          </p:spTgt>
                                        </p:tgtEl>
                                        <p:attrNameLst>
                                          <p:attrName>style.visibility</p:attrName>
                                        </p:attrNameLst>
                                      </p:cBhvr>
                                      <p:to>
                                        <p:strVal val="visible"/>
                                      </p:to>
                                    </p:set>
                                    <p:animEffect transition="in" filter="box(out)">
                                      <p:cBhvr>
                                        <p:cTn id="7" dur="500"/>
                                        <p:tgtEl>
                                          <p:spTgt spid="7578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75789">
                                            <p:txEl>
                                              <p:pRg st="0" end="0"/>
                                            </p:txEl>
                                          </p:spTgt>
                                        </p:tgtEl>
                                        <p:attrNameLst>
                                          <p:attrName>style.visibility</p:attrName>
                                        </p:attrNameLst>
                                      </p:cBhvr>
                                      <p:to>
                                        <p:strVal val="visible"/>
                                      </p:to>
                                    </p:set>
                                    <p:animEffect transition="in" filter="box(out)">
                                      <p:cBhvr>
                                        <p:cTn id="11" dur="500"/>
                                        <p:tgtEl>
                                          <p:spTgt spid="75789">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75784"/>
                                        </p:tgtEl>
                                        <p:attrNameLst>
                                          <p:attrName>style.visibility</p:attrName>
                                        </p:attrNameLst>
                                      </p:cBhvr>
                                      <p:to>
                                        <p:strVal val="visible"/>
                                      </p:to>
                                    </p:set>
                                    <p:animEffect transition="in" filter="box(out)">
                                      <p:cBhvr>
                                        <p:cTn id="16" dur="500"/>
                                        <p:tgtEl>
                                          <p:spTgt spid="75784"/>
                                        </p:tgtEl>
                                      </p:cBhvr>
                                    </p:animEffect>
                                  </p:childTnLst>
                                  <p:subTnLst>
                                    <p:audio>
                                      <p:cMediaNode>
                                        <p:cTn display="0" masterRel="sameClick">
                                          <p:stCondLst>
                                            <p:cond evt="begin" delay="0">
                                              <p:tn val="14"/>
                                            </p:cond>
                                          </p:stCondLst>
                                          <p:endCondLst>
                                            <p:cond evt="onStopAudio" delay="0">
                                              <p:tgtEl>
                                                <p:sldTgt/>
                                              </p:tgtEl>
                                            </p:cond>
                                          </p:endCondLst>
                                        </p:cTn>
                                        <p:tgtEl>
                                          <p:sndTgt r:embed="rId4" name="CAMERA.WAV"/>
                                        </p:tgtEl>
                                      </p:cMediaNode>
                                    </p:audio>
                                  </p:sub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75780"/>
                                        </p:tgtEl>
                                        <p:attrNameLst>
                                          <p:attrName>style.visibility</p:attrName>
                                        </p:attrNameLst>
                                      </p:cBhvr>
                                      <p:to>
                                        <p:strVal val="visible"/>
                                      </p:to>
                                    </p:set>
                                    <p:animEffect transition="in" filter="box(out)">
                                      <p:cBhvr>
                                        <p:cTn id="20" dur="500"/>
                                        <p:tgtEl>
                                          <p:spTgt spid="75780"/>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par>
                          <p:cTn id="21" fill="hold">
                            <p:stCondLst>
                              <p:cond delay="1000"/>
                            </p:stCondLst>
                            <p:childTnLst>
                              <p:par>
                                <p:cTn id="22" presetID="4" presetClass="entr" presetSubtype="32" fill="hold" nodeType="afterEffect">
                                  <p:stCondLst>
                                    <p:cond delay="0"/>
                                  </p:stCondLst>
                                  <p:childTnLst>
                                    <p:set>
                                      <p:cBhvr>
                                        <p:cTn id="23" dur="1" fill="hold">
                                          <p:stCondLst>
                                            <p:cond delay="0"/>
                                          </p:stCondLst>
                                        </p:cTn>
                                        <p:tgtEl>
                                          <p:spTgt spid="75779"/>
                                        </p:tgtEl>
                                        <p:attrNameLst>
                                          <p:attrName>style.visibility</p:attrName>
                                        </p:attrNameLst>
                                      </p:cBhvr>
                                      <p:to>
                                        <p:strVal val="visible"/>
                                      </p:to>
                                    </p:set>
                                    <p:animEffect transition="in" filter="box(out)">
                                      <p:cBhvr>
                                        <p:cTn id="24" dur="500"/>
                                        <p:tgtEl>
                                          <p:spTgt spid="75779"/>
                                        </p:tgtEl>
                                      </p:cBhvr>
                                    </p:animEffect>
                                  </p:childTnLst>
                                  <p:subTnLst>
                                    <p:audio>
                                      <p:cMediaNode>
                                        <p:cTn display="0" masterRel="sameClick">
                                          <p:stCondLst>
                                            <p:cond evt="begin" delay="0">
                                              <p:tn val="22"/>
                                            </p:cond>
                                          </p:stCondLst>
                                          <p:endCondLst>
                                            <p:cond evt="onStopAudio" delay="0">
                                              <p:tgtEl>
                                                <p:sldTgt/>
                                              </p:tgtEl>
                                            </p:cond>
                                          </p:endCondLst>
                                        </p:cTn>
                                        <p:tgtEl>
                                          <p:sndTgt r:embed="rId4" name="CAMERA.WAV"/>
                                        </p:tgtEl>
                                      </p:cMediaNode>
                                    </p:audio>
                                  </p:subTnLst>
                                </p:cTn>
                              </p:par>
                            </p:childTnLst>
                          </p:cTn>
                        </p:par>
                        <p:par>
                          <p:cTn id="25" fill="hold">
                            <p:stCondLst>
                              <p:cond delay="1500"/>
                            </p:stCondLst>
                            <p:childTnLst>
                              <p:par>
                                <p:cTn id="26" presetID="4" presetClass="entr" presetSubtype="32" fill="hold" nodeType="afterEffect">
                                  <p:stCondLst>
                                    <p:cond delay="0"/>
                                  </p:stCondLst>
                                  <p:childTnLst>
                                    <p:set>
                                      <p:cBhvr>
                                        <p:cTn id="27" dur="1" fill="hold">
                                          <p:stCondLst>
                                            <p:cond delay="0"/>
                                          </p:stCondLst>
                                        </p:cTn>
                                        <p:tgtEl>
                                          <p:spTgt spid="75782"/>
                                        </p:tgtEl>
                                        <p:attrNameLst>
                                          <p:attrName>style.visibility</p:attrName>
                                        </p:attrNameLst>
                                      </p:cBhvr>
                                      <p:to>
                                        <p:strVal val="visible"/>
                                      </p:to>
                                    </p:set>
                                    <p:animEffect transition="in" filter="box(out)">
                                      <p:cBhvr>
                                        <p:cTn id="28" dur="500"/>
                                        <p:tgtEl>
                                          <p:spTgt spid="75782"/>
                                        </p:tgtEl>
                                      </p:cBhvr>
                                    </p:animEffect>
                                  </p:childTnLst>
                                  <p:subTnLst>
                                    <p:audio>
                                      <p:cMediaNode>
                                        <p:cTn display="0" masterRel="sameClick">
                                          <p:stCondLst>
                                            <p:cond evt="begin" delay="0">
                                              <p:tn val="26"/>
                                            </p:cond>
                                          </p:stCondLst>
                                          <p:endCondLst>
                                            <p:cond evt="onStopAudio" delay="0">
                                              <p:tgtEl>
                                                <p:sldTgt/>
                                              </p:tgtEl>
                                            </p:cond>
                                          </p:endCondLst>
                                        </p:cTn>
                                        <p:tgtEl>
                                          <p:sndTgt r:embed="rId4" name="CAMERA.WAV"/>
                                        </p:tgtEl>
                                      </p:cMediaNode>
                                    </p:audio>
                                  </p:subTnLst>
                                </p:cTn>
                              </p:par>
                            </p:childTnLst>
                          </p:cTn>
                        </p:par>
                        <p:par>
                          <p:cTn id="29" fill="hold">
                            <p:stCondLst>
                              <p:cond delay="2000"/>
                            </p:stCondLst>
                            <p:childTnLst>
                              <p:par>
                                <p:cTn id="30" presetID="4" presetClass="entr" presetSubtype="32" fill="hold" grpId="0" nodeType="afterEffect">
                                  <p:stCondLst>
                                    <p:cond delay="2000"/>
                                  </p:stCondLst>
                                  <p:childTnLst>
                                    <p:set>
                                      <p:cBhvr>
                                        <p:cTn id="31" dur="1" fill="hold">
                                          <p:stCondLst>
                                            <p:cond delay="0"/>
                                          </p:stCondLst>
                                        </p:cTn>
                                        <p:tgtEl>
                                          <p:spTgt spid="75785"/>
                                        </p:tgtEl>
                                        <p:attrNameLst>
                                          <p:attrName>style.visibility</p:attrName>
                                        </p:attrNameLst>
                                      </p:cBhvr>
                                      <p:to>
                                        <p:strVal val="visible"/>
                                      </p:to>
                                    </p:set>
                                    <p:animEffect transition="in" filter="box(out)">
                                      <p:cBhvr>
                                        <p:cTn id="32" dur="500"/>
                                        <p:tgtEl>
                                          <p:spTgt spid="75785"/>
                                        </p:tgtEl>
                                      </p:cBhvr>
                                    </p:animEffect>
                                  </p:childTnLst>
                                  <p:subTnLst>
                                    <p:audio>
                                      <p:cMediaNode>
                                        <p:cTn display="0" masterRel="sameClick">
                                          <p:stCondLst>
                                            <p:cond evt="begin" delay="0">
                                              <p:tn val="30"/>
                                            </p:cond>
                                          </p:stCondLst>
                                          <p:endCondLst>
                                            <p:cond evt="onStopAudio" delay="0">
                                              <p:tgtEl>
                                                <p:sldTgt/>
                                              </p:tgtEl>
                                            </p:cond>
                                          </p:endCondLst>
                                        </p:cTn>
                                        <p:tgtEl>
                                          <p:sndTgt r:embed="rId4" name="CAMERA.WAV"/>
                                        </p:tgtEl>
                                      </p:cMediaNode>
                                    </p:audio>
                                  </p:subTnLst>
                                </p:cTn>
                              </p:par>
                            </p:childTnLst>
                          </p:cTn>
                        </p:par>
                        <p:par>
                          <p:cTn id="33" fill="hold">
                            <p:stCondLst>
                              <p:cond delay="4500"/>
                            </p:stCondLst>
                            <p:childTnLst>
                              <p:par>
                                <p:cTn id="34" presetID="4" presetClass="entr" presetSubtype="32" fill="hold" grpId="0" nodeType="afterEffect">
                                  <p:stCondLst>
                                    <p:cond delay="2000"/>
                                  </p:stCondLst>
                                  <p:childTnLst>
                                    <p:set>
                                      <p:cBhvr>
                                        <p:cTn id="35" dur="1" fill="hold">
                                          <p:stCondLst>
                                            <p:cond delay="0"/>
                                          </p:stCondLst>
                                        </p:cTn>
                                        <p:tgtEl>
                                          <p:spTgt spid="75794">
                                            <p:txEl>
                                              <p:pRg st="0" end="0"/>
                                            </p:txEl>
                                          </p:spTgt>
                                        </p:tgtEl>
                                        <p:attrNameLst>
                                          <p:attrName>style.visibility</p:attrName>
                                        </p:attrNameLst>
                                      </p:cBhvr>
                                      <p:to>
                                        <p:strVal val="visible"/>
                                      </p:to>
                                    </p:set>
                                    <p:animEffect transition="in" filter="box(out)">
                                      <p:cBhvr>
                                        <p:cTn id="36" dur="500"/>
                                        <p:tgtEl>
                                          <p:spTgt spid="75794">
                                            <p:txEl>
                                              <p:pRg st="0" end="0"/>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4" name="CAMERA.WAV"/>
                                        </p:tgtEl>
                                      </p:cMediaNode>
                                    </p:audio>
                                  </p:subTnLst>
                                </p:cTn>
                              </p:par>
                            </p:childTnLst>
                          </p:cTn>
                        </p:par>
                        <p:par>
                          <p:cTn id="37" fill="hold">
                            <p:stCondLst>
                              <p:cond delay="7000"/>
                            </p:stCondLst>
                            <p:childTnLst>
                              <p:par>
                                <p:cTn id="38" presetID="4" presetClass="entr" presetSubtype="32" fill="hold" grpId="0" nodeType="afterEffect">
                                  <p:stCondLst>
                                    <p:cond delay="2000"/>
                                  </p:stCondLst>
                                  <p:childTnLst>
                                    <p:set>
                                      <p:cBhvr>
                                        <p:cTn id="39" dur="1" fill="hold">
                                          <p:stCondLst>
                                            <p:cond delay="0"/>
                                          </p:stCondLst>
                                        </p:cTn>
                                        <p:tgtEl>
                                          <p:spTgt spid="75793">
                                            <p:txEl>
                                              <p:pRg st="0" end="0"/>
                                            </p:txEl>
                                          </p:spTgt>
                                        </p:tgtEl>
                                        <p:attrNameLst>
                                          <p:attrName>style.visibility</p:attrName>
                                        </p:attrNameLst>
                                      </p:cBhvr>
                                      <p:to>
                                        <p:strVal val="visible"/>
                                      </p:to>
                                    </p:set>
                                    <p:animEffect transition="in" filter="box(out)">
                                      <p:cBhvr>
                                        <p:cTn id="40" dur="500"/>
                                        <p:tgtEl>
                                          <p:spTgt spid="75793">
                                            <p:txEl>
                                              <p:pRg st="0" end="0"/>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4" name="CAMERA.WAV"/>
                                        </p:tgtEl>
                                      </p:cMediaNode>
                                    </p:audio>
                                  </p:subTnLst>
                                </p:cTn>
                              </p:par>
                            </p:childTnLst>
                          </p:cTn>
                        </p:par>
                        <p:par>
                          <p:cTn id="41" fill="hold">
                            <p:stCondLst>
                              <p:cond delay="9500"/>
                            </p:stCondLst>
                            <p:childTnLst>
                              <p:par>
                                <p:cTn id="42" presetID="4" presetClass="entr" presetSubtype="32" fill="hold" grpId="0" nodeType="afterEffect">
                                  <p:stCondLst>
                                    <p:cond delay="0"/>
                                  </p:stCondLst>
                                  <p:childTnLst>
                                    <p:set>
                                      <p:cBhvr>
                                        <p:cTn id="43" dur="1" fill="hold">
                                          <p:stCondLst>
                                            <p:cond delay="0"/>
                                          </p:stCondLst>
                                        </p:cTn>
                                        <p:tgtEl>
                                          <p:spTgt spid="75792">
                                            <p:txEl>
                                              <p:pRg st="0" end="0"/>
                                            </p:txEl>
                                          </p:spTgt>
                                        </p:tgtEl>
                                        <p:attrNameLst>
                                          <p:attrName>style.visibility</p:attrName>
                                        </p:attrNameLst>
                                      </p:cBhvr>
                                      <p:to>
                                        <p:strVal val="visible"/>
                                      </p:to>
                                    </p:set>
                                    <p:animEffect transition="in" filter="box(out)">
                                      <p:cBhvr>
                                        <p:cTn id="44" dur="500"/>
                                        <p:tgtEl>
                                          <p:spTgt spid="75792">
                                            <p:txEl>
                                              <p:pRg st="0" end="0"/>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4" name="CAMERA.WAV"/>
                                        </p:tgtEl>
                                      </p:cMediaNode>
                                    </p:audio>
                                  </p:subTnLst>
                                </p:cTn>
                              </p:par>
                            </p:childTnLst>
                          </p:cTn>
                        </p:par>
                        <p:par>
                          <p:cTn id="45" fill="hold">
                            <p:stCondLst>
                              <p:cond delay="10000"/>
                            </p:stCondLst>
                            <p:childTnLst>
                              <p:par>
                                <p:cTn id="46" presetID="4" presetClass="entr" presetSubtype="32" fill="hold" grpId="0" nodeType="afterEffect">
                                  <p:stCondLst>
                                    <p:cond delay="0"/>
                                  </p:stCondLst>
                                  <p:childTnLst>
                                    <p:set>
                                      <p:cBhvr>
                                        <p:cTn id="47" dur="1" fill="hold">
                                          <p:stCondLst>
                                            <p:cond delay="0"/>
                                          </p:stCondLst>
                                        </p:cTn>
                                        <p:tgtEl>
                                          <p:spTgt spid="75791">
                                            <p:txEl>
                                              <p:pRg st="0" end="0"/>
                                            </p:txEl>
                                          </p:spTgt>
                                        </p:tgtEl>
                                        <p:attrNameLst>
                                          <p:attrName>style.visibility</p:attrName>
                                        </p:attrNameLst>
                                      </p:cBhvr>
                                      <p:to>
                                        <p:strVal val="visible"/>
                                      </p:to>
                                    </p:set>
                                    <p:animEffect transition="in" filter="box(out)">
                                      <p:cBhvr>
                                        <p:cTn id="48" dur="500"/>
                                        <p:tgtEl>
                                          <p:spTgt spid="75791">
                                            <p:txEl>
                                              <p:pRg st="0" end="0"/>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childTnLst>
                          </p:cTn>
                        </p:par>
                      </p:childTnLst>
                    </p:cTn>
                  </p:par>
                  <p:par>
                    <p:cTn id="49" fill="hold">
                      <p:stCondLst>
                        <p:cond delay="indefinite"/>
                      </p:stCondLst>
                      <p:childTnLst>
                        <p:par>
                          <p:cTn id="50" fill="hold">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75788">
                                            <p:txEl>
                                              <p:pRg st="0" end="0"/>
                                            </p:txEl>
                                          </p:spTgt>
                                        </p:tgtEl>
                                        <p:attrNameLst>
                                          <p:attrName>style.visibility</p:attrName>
                                        </p:attrNameLst>
                                      </p:cBhvr>
                                      <p:to>
                                        <p:strVal val="visible"/>
                                      </p:to>
                                    </p:set>
                                    <p:animEffect transition="in" filter="box(out)">
                                      <p:cBhvr>
                                        <p:cTn id="53" dur="500"/>
                                        <p:tgtEl>
                                          <p:spTgt spid="75788">
                                            <p:txEl>
                                              <p:pRg st="0" end="0"/>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4" name="CAMERA.WAV"/>
                                        </p:tgtEl>
                                      </p:cMediaNode>
                                    </p:audio>
                                  </p:subTnLst>
                                </p:cTn>
                              </p:par>
                            </p:childTnLst>
                          </p:cTn>
                        </p:par>
                        <p:par>
                          <p:cTn id="54" fill="hold">
                            <p:stCondLst>
                              <p:cond delay="500"/>
                            </p:stCondLst>
                            <p:childTnLst>
                              <p:par>
                                <p:cTn id="55" presetID="4" presetClass="entr" presetSubtype="32" fill="hold" grpId="0" nodeType="afterEffect">
                                  <p:stCondLst>
                                    <p:cond delay="0"/>
                                  </p:stCondLst>
                                  <p:childTnLst>
                                    <p:set>
                                      <p:cBhvr>
                                        <p:cTn id="56" dur="1" fill="hold">
                                          <p:stCondLst>
                                            <p:cond delay="0"/>
                                          </p:stCondLst>
                                        </p:cTn>
                                        <p:tgtEl>
                                          <p:spTgt spid="75790">
                                            <p:txEl>
                                              <p:pRg st="0" end="0"/>
                                            </p:txEl>
                                          </p:spTgt>
                                        </p:tgtEl>
                                        <p:attrNameLst>
                                          <p:attrName>style.visibility</p:attrName>
                                        </p:attrNameLst>
                                      </p:cBhvr>
                                      <p:to>
                                        <p:strVal val="visible"/>
                                      </p:to>
                                    </p:set>
                                    <p:animEffect transition="in" filter="box(out)">
                                      <p:cBhvr>
                                        <p:cTn id="57" dur="500"/>
                                        <p:tgtEl>
                                          <p:spTgt spid="75790">
                                            <p:txEl>
                                              <p:pRg st="0" end="0"/>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4" name="CAMERA.WAV"/>
                                        </p:tgtEl>
                                      </p:cMediaNode>
                                    </p:audio>
                                  </p:subTnLst>
                                </p:cTn>
                              </p:par>
                            </p:childTnLst>
                          </p:cTn>
                        </p:par>
                        <p:par>
                          <p:cTn id="58" fill="hold">
                            <p:stCondLst>
                              <p:cond delay="1000"/>
                            </p:stCondLst>
                            <p:childTnLst>
                              <p:par>
                                <p:cTn id="59" presetID="4" presetClass="entr" presetSubtype="32" fill="hold" nodeType="afterEffect">
                                  <p:stCondLst>
                                    <p:cond delay="0"/>
                                  </p:stCondLst>
                                  <p:childTnLst>
                                    <p:set>
                                      <p:cBhvr>
                                        <p:cTn id="60" dur="1" fill="hold">
                                          <p:stCondLst>
                                            <p:cond delay="0"/>
                                          </p:stCondLst>
                                        </p:cTn>
                                        <p:tgtEl>
                                          <p:spTgt spid="75781"/>
                                        </p:tgtEl>
                                        <p:attrNameLst>
                                          <p:attrName>style.visibility</p:attrName>
                                        </p:attrNameLst>
                                      </p:cBhvr>
                                      <p:to>
                                        <p:strVal val="visible"/>
                                      </p:to>
                                    </p:set>
                                    <p:animEffect transition="in" filter="box(out)">
                                      <p:cBhvr>
                                        <p:cTn id="61" dur="500"/>
                                        <p:tgtEl>
                                          <p:spTgt spid="75781"/>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p:stCondLst>
                              <p:cond delay="1500"/>
                            </p:stCondLst>
                            <p:childTnLst>
                              <p:par>
                                <p:cTn id="63" presetID="4" presetClass="entr" presetSubtype="32" fill="hold" nodeType="afterEffect">
                                  <p:stCondLst>
                                    <p:cond delay="0"/>
                                  </p:stCondLst>
                                  <p:childTnLst>
                                    <p:set>
                                      <p:cBhvr>
                                        <p:cTn id="64" dur="1" fill="hold">
                                          <p:stCondLst>
                                            <p:cond delay="0"/>
                                          </p:stCondLst>
                                        </p:cTn>
                                        <p:tgtEl>
                                          <p:spTgt spid="75783"/>
                                        </p:tgtEl>
                                        <p:attrNameLst>
                                          <p:attrName>style.visibility</p:attrName>
                                        </p:attrNameLst>
                                      </p:cBhvr>
                                      <p:to>
                                        <p:strVal val="visible"/>
                                      </p:to>
                                    </p:set>
                                    <p:animEffect transition="in" filter="box(out)">
                                      <p:cBhvr>
                                        <p:cTn id="65" dur="500"/>
                                        <p:tgtEl>
                                          <p:spTgt spid="75783"/>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p:stCondLst>
                              <p:cond delay="2000"/>
                            </p:stCondLst>
                            <p:childTnLst>
                              <p:par>
                                <p:cTn id="67" presetID="4" presetClass="entr" presetSubtype="32" fill="hold" grpId="0" nodeType="afterEffect">
                                  <p:stCondLst>
                                    <p:cond delay="1000"/>
                                  </p:stCondLst>
                                  <p:childTnLst>
                                    <p:set>
                                      <p:cBhvr>
                                        <p:cTn id="68" dur="1" fill="hold">
                                          <p:stCondLst>
                                            <p:cond delay="0"/>
                                          </p:stCondLst>
                                        </p:cTn>
                                        <p:tgtEl>
                                          <p:spTgt spid="75786"/>
                                        </p:tgtEl>
                                        <p:attrNameLst>
                                          <p:attrName>style.visibility</p:attrName>
                                        </p:attrNameLst>
                                      </p:cBhvr>
                                      <p:to>
                                        <p:strVal val="visible"/>
                                      </p:to>
                                    </p:set>
                                    <p:animEffect transition="in" filter="box(out)">
                                      <p:cBhvr>
                                        <p:cTn id="69" dur="500"/>
                                        <p:tgtEl>
                                          <p:spTgt spid="75786"/>
                                        </p:tgtEl>
                                      </p:cBhvr>
                                    </p:animEffect>
                                  </p:childTnLst>
                                  <p:subTnLst>
                                    <p:audio>
                                      <p:cMediaNode>
                                        <p:cTn display="0" masterRel="sameClick">
                                          <p:stCondLst>
                                            <p:cond evt="begin" delay="0">
                                              <p:tn val="67"/>
                                            </p:cond>
                                          </p:stCondLst>
                                          <p:endCondLst>
                                            <p:cond evt="onStopAudio" delay="0">
                                              <p:tgtEl>
                                                <p:sldTgt/>
                                              </p:tgtEl>
                                            </p:cond>
                                          </p:endCondLst>
                                        </p:cTn>
                                        <p:tgtEl>
                                          <p:sndTgt r:embed="rId4" name="CAMERA.WAV"/>
                                        </p:tgtEl>
                                      </p:cMediaNode>
                                    </p:audio>
                                  </p:subTnLst>
                                </p:cTn>
                              </p:par>
                            </p:childTnLst>
                          </p:cTn>
                        </p:par>
                        <p:par>
                          <p:cTn id="70" fill="hold">
                            <p:stCondLst>
                              <p:cond delay="3500"/>
                            </p:stCondLst>
                            <p:childTnLst>
                              <p:par>
                                <p:cTn id="71" presetID="4" presetClass="entr" presetSubtype="32" fill="hold" grpId="0" nodeType="afterEffect">
                                  <p:stCondLst>
                                    <p:cond delay="1000"/>
                                  </p:stCondLst>
                                  <p:childTnLst>
                                    <p:set>
                                      <p:cBhvr>
                                        <p:cTn id="72" dur="1" fill="hold">
                                          <p:stCondLst>
                                            <p:cond delay="0"/>
                                          </p:stCondLst>
                                        </p:cTn>
                                        <p:tgtEl>
                                          <p:spTgt spid="75795">
                                            <p:txEl>
                                              <p:pRg st="0" end="0"/>
                                            </p:txEl>
                                          </p:spTgt>
                                        </p:tgtEl>
                                        <p:attrNameLst>
                                          <p:attrName>style.visibility</p:attrName>
                                        </p:attrNameLst>
                                      </p:cBhvr>
                                      <p:to>
                                        <p:strVal val="visible"/>
                                      </p:to>
                                    </p:set>
                                    <p:animEffect transition="in" filter="box(out)">
                                      <p:cBhvr>
                                        <p:cTn id="73" dur="500"/>
                                        <p:tgtEl>
                                          <p:spTgt spid="75795">
                                            <p:txEl>
                                              <p:pRg st="0" end="0"/>
                                            </p:txEl>
                                          </p:spTgt>
                                        </p:tgtEl>
                                      </p:cBhvr>
                                    </p:animEffect>
                                  </p:childTnLst>
                                  <p:subTnLst>
                                    <p:audio>
                                      <p:cMediaNode>
                                        <p:cTn display="0" masterRel="sameClick">
                                          <p:stCondLst>
                                            <p:cond evt="begin" delay="0">
                                              <p:tn val="71"/>
                                            </p:cond>
                                          </p:stCondLst>
                                          <p:endCondLst>
                                            <p:cond evt="onStopAudio" delay="0">
                                              <p:tgtEl>
                                                <p:sldTgt/>
                                              </p:tgtEl>
                                            </p:cond>
                                          </p:endCondLst>
                                        </p:cTn>
                                        <p:tgtEl>
                                          <p:sndTgt r:embed="rId4" name="CAMERA.WAV"/>
                                        </p:tgtEl>
                                      </p:cMediaNode>
                                    </p:audio>
                                  </p:subTnLst>
                                </p:cTn>
                              </p:par>
                            </p:childTnLst>
                          </p:cTn>
                        </p:par>
                        <p:par>
                          <p:cTn id="74" fill="hold">
                            <p:stCondLst>
                              <p:cond delay="5000"/>
                            </p:stCondLst>
                            <p:childTnLst>
                              <p:par>
                                <p:cTn id="75" presetID="4" presetClass="entr" presetSubtype="32" fill="hold" grpId="0" nodeType="afterEffect">
                                  <p:stCondLst>
                                    <p:cond delay="1000"/>
                                  </p:stCondLst>
                                  <p:childTnLst>
                                    <p:set>
                                      <p:cBhvr>
                                        <p:cTn id="76" dur="1" fill="hold">
                                          <p:stCondLst>
                                            <p:cond delay="0"/>
                                          </p:stCondLst>
                                        </p:cTn>
                                        <p:tgtEl>
                                          <p:spTgt spid="75796">
                                            <p:txEl>
                                              <p:pRg st="0" end="0"/>
                                            </p:txEl>
                                          </p:spTgt>
                                        </p:tgtEl>
                                        <p:attrNameLst>
                                          <p:attrName>style.visibility</p:attrName>
                                        </p:attrNameLst>
                                      </p:cBhvr>
                                      <p:to>
                                        <p:strVal val="visible"/>
                                      </p:to>
                                    </p:set>
                                    <p:animEffect transition="in" filter="box(out)">
                                      <p:cBhvr>
                                        <p:cTn id="77" dur="500"/>
                                        <p:tgtEl>
                                          <p:spTgt spid="75796">
                                            <p:txEl>
                                              <p:pRg st="0" end="0"/>
                                            </p:txEl>
                                          </p:spTgt>
                                        </p:tgtEl>
                                      </p:cBhvr>
                                    </p:animEffect>
                                  </p:childTnLst>
                                  <p:subTnLst>
                                    <p:audio>
                                      <p:cMediaNode>
                                        <p:cTn display="0" masterRel="sameClick">
                                          <p:stCondLst>
                                            <p:cond evt="begin" delay="0">
                                              <p:tn val="7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5785" grpId="0"/>
      <p:bldOleChart spid="75786" grpId="0"/>
      <p:bldP spid="75787" grpId="0" build="p" autoUpdateAnimBg="0" advAuto="0"/>
      <p:bldP spid="75788" grpId="0" build="p" autoUpdateAnimBg="0"/>
      <p:bldP spid="75789" grpId="0" build="p" autoUpdateAnimBg="0" advAuto="0"/>
      <p:bldP spid="75790" grpId="0" build="p" autoUpdateAnimBg="0" advAuto="0"/>
      <p:bldP spid="75791" grpId="0" build="p" autoUpdateAnimBg="0" advAuto="0"/>
      <p:bldP spid="75792" grpId="0" build="p" autoUpdateAnimBg="0" advAuto="0"/>
      <p:bldP spid="75793" grpId="0" build="p" autoUpdateAnimBg="0" advAuto="2000"/>
      <p:bldP spid="75794" grpId="0" build="p" autoUpdateAnimBg="0" advAuto="2000"/>
      <p:bldP spid="75795" grpId="0" build="p" autoUpdateAnimBg="0" advAuto="1000"/>
      <p:bldP spid="75796" grpId="0" build="p" autoUpdateAnimBg="0" advAuto="100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968557" y="620688"/>
            <a:ext cx="2626296" cy="461665"/>
          </a:xfrm>
          <a:prstGeom prst="rect">
            <a:avLst/>
          </a:prstGeom>
          <a:solidFill>
            <a:srgbClr val="FFC000"/>
          </a:solidFill>
        </p:spPr>
        <p:txBody>
          <a:bodyPr wrap="none" rtlCol="0">
            <a:spAutoFit/>
          </a:bodyPr>
          <a:lstStyle/>
          <a:p>
            <a:r>
              <a:rPr lang="hu-HU" sz="2400" dirty="0"/>
              <a:t>1</a:t>
            </a:r>
            <a:r>
              <a:rPr lang="hu-HU" sz="2400" dirty="0" smtClean="0"/>
              <a:t>RM és FT/ST arány</a:t>
            </a:r>
            <a:endParaRPr lang="hu-HU" sz="2400" dirty="0"/>
          </a:p>
        </p:txBody>
      </p:sp>
      <p:sp>
        <p:nvSpPr>
          <p:cNvPr id="3" name="Téglalap 2"/>
          <p:cNvSpPr/>
          <p:nvPr/>
        </p:nvSpPr>
        <p:spPr>
          <a:xfrm>
            <a:off x="1691680" y="1700808"/>
            <a:ext cx="6264696" cy="1631216"/>
          </a:xfrm>
          <a:prstGeom prst="rect">
            <a:avLst/>
          </a:prstGeom>
        </p:spPr>
        <p:txBody>
          <a:bodyPr wrap="square">
            <a:spAutoFit/>
          </a:bodyPr>
          <a:lstStyle/>
          <a:p>
            <a:r>
              <a:rPr lang="en-US" sz="2000" b="1" dirty="0"/>
              <a:t>procedure: </a:t>
            </a:r>
            <a:r>
              <a:rPr lang="en-US" sz="2000" dirty="0"/>
              <a:t>Determine your </a:t>
            </a:r>
            <a:r>
              <a:rPr lang="en-US" sz="2000" dirty="0" smtClean="0"/>
              <a:t>1RM </a:t>
            </a:r>
            <a:r>
              <a:rPr lang="en-US" sz="2000" dirty="0"/>
              <a:t>on a given exercise - a measure of the maximal weight a subject can lift with one repetition. Have a rest for 15 minutes. Then use 80% of your measured 1RM to perform as many repetitions as possible in a single attempt. </a:t>
            </a:r>
            <a:endParaRPr lang="hu-HU" sz="2000" dirty="0"/>
          </a:p>
        </p:txBody>
      </p:sp>
    </p:spTree>
    <p:extLst>
      <p:ext uri="{BB962C8B-B14F-4D97-AF65-F5344CB8AC3E}">
        <p14:creationId xmlns:p14="http://schemas.microsoft.com/office/powerpoint/2010/main" val="14444468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2051720" y="332656"/>
            <a:ext cx="4572000" cy="1938992"/>
          </a:xfrm>
          <a:prstGeom prst="rect">
            <a:avLst/>
          </a:prstGeom>
        </p:spPr>
        <p:txBody>
          <a:bodyPr>
            <a:spAutoFit/>
          </a:bodyPr>
          <a:lstStyle/>
          <a:p>
            <a:r>
              <a:rPr lang="en-US" sz="2000" b="1" dirty="0"/>
              <a:t>scoring: </a:t>
            </a:r>
            <a:r>
              <a:rPr lang="en-US" sz="2000" dirty="0"/>
              <a:t>the maximum number of times the weight is correctly lifted is recorded. Use the values in the table below to determine the muscle fiber type based on the number of repetitions at 80% of 1RM (Pipes, 1994). </a:t>
            </a:r>
            <a:endParaRPr lang="hu-HU" sz="2000" dirty="0"/>
          </a:p>
        </p:txBody>
      </p:sp>
      <p:graphicFrame>
        <p:nvGraphicFramePr>
          <p:cNvPr id="6" name="Táblázat 5"/>
          <p:cNvGraphicFramePr>
            <a:graphicFrameLocks noGrp="1"/>
          </p:cNvGraphicFramePr>
          <p:nvPr>
            <p:extLst>
              <p:ext uri="{D42A27DB-BD31-4B8C-83A1-F6EECF244321}">
                <p14:modId xmlns:p14="http://schemas.microsoft.com/office/powerpoint/2010/main" val="2435723781"/>
              </p:ext>
            </p:extLst>
          </p:nvPr>
        </p:nvGraphicFramePr>
        <p:xfrm>
          <a:off x="2339752" y="2420888"/>
          <a:ext cx="3556258" cy="4303078"/>
        </p:xfrm>
        <a:graphic>
          <a:graphicData uri="http://schemas.openxmlformats.org/drawingml/2006/table">
            <a:tbl>
              <a:tblPr/>
              <a:tblGrid>
                <a:gridCol w="1486999"/>
                <a:gridCol w="2069259"/>
              </a:tblGrid>
              <a:tr h="1145699">
                <a:tc>
                  <a:txBody>
                    <a:bodyPr/>
                    <a:lstStyle/>
                    <a:p>
                      <a:pPr algn="ctr"/>
                      <a:r>
                        <a:rPr lang="en-US" sz="2000" dirty="0"/>
                        <a:t>number of reps at 80%</a:t>
                      </a:r>
                    </a:p>
                  </a:txBody>
                  <a:tcPr anchor="ctr">
                    <a:lnL>
                      <a:noFill/>
                    </a:lnL>
                    <a:lnR>
                      <a:noFill/>
                    </a:lnR>
                    <a:lnT>
                      <a:noFill/>
                    </a:lnT>
                    <a:lnB>
                      <a:noFill/>
                    </a:lnB>
                  </a:tcPr>
                </a:tc>
                <a:tc>
                  <a:txBody>
                    <a:bodyPr/>
                    <a:lstStyle/>
                    <a:p>
                      <a:pPr algn="ctr"/>
                      <a:r>
                        <a:rPr lang="hu-HU" sz="2000"/>
                        <a:t>muscle fibre type</a:t>
                      </a:r>
                    </a:p>
                  </a:txBody>
                  <a:tcPr anchor="ctr">
                    <a:lnL>
                      <a:noFill/>
                    </a:lnL>
                    <a:lnR>
                      <a:noFill/>
                    </a:lnR>
                    <a:lnT>
                      <a:noFill/>
                    </a:lnT>
                    <a:lnB>
                      <a:noFill/>
                    </a:lnB>
                  </a:tcPr>
                </a:tc>
              </a:tr>
              <a:tr h="798517">
                <a:tc>
                  <a:txBody>
                    <a:bodyPr/>
                    <a:lstStyle/>
                    <a:p>
                      <a:pPr algn="ctr"/>
                      <a:r>
                        <a:rPr lang="hu-HU" sz="2000"/>
                        <a:t>&lt; 7 </a:t>
                      </a:r>
                    </a:p>
                  </a:txBody>
                  <a:tcPr anchor="ctr">
                    <a:lnL>
                      <a:noFill/>
                    </a:lnL>
                    <a:lnR>
                      <a:noFill/>
                    </a:lnR>
                    <a:lnT>
                      <a:noFill/>
                    </a:lnT>
                    <a:lnB>
                      <a:noFill/>
                    </a:lnB>
                  </a:tcPr>
                </a:tc>
                <a:tc>
                  <a:txBody>
                    <a:bodyPr/>
                    <a:lstStyle/>
                    <a:p>
                      <a:pPr algn="ctr"/>
                      <a:endParaRPr lang="hu-HU" sz="2000" dirty="0" smtClean="0"/>
                    </a:p>
                    <a:p>
                      <a:pPr algn="ctr"/>
                      <a:r>
                        <a:rPr lang="hu-HU" sz="2000" dirty="0" smtClean="0"/>
                        <a:t>&gt; </a:t>
                      </a:r>
                      <a:r>
                        <a:rPr lang="hu-HU" sz="2000" dirty="0"/>
                        <a:t>50% </a:t>
                      </a:r>
                      <a:r>
                        <a:rPr lang="hu-HU" sz="2000" dirty="0" err="1"/>
                        <a:t>fast</a:t>
                      </a:r>
                      <a:r>
                        <a:rPr lang="hu-HU" sz="2000" dirty="0"/>
                        <a:t> </a:t>
                      </a:r>
                      <a:r>
                        <a:rPr lang="hu-HU" sz="2000" dirty="0" err="1"/>
                        <a:t>twitch</a:t>
                      </a:r>
                      <a:r>
                        <a:rPr lang="hu-HU" sz="2000" dirty="0"/>
                        <a:t> (FT) </a:t>
                      </a:r>
                    </a:p>
                  </a:txBody>
                  <a:tcPr anchor="ctr">
                    <a:lnL>
                      <a:noFill/>
                    </a:lnL>
                    <a:lnR>
                      <a:noFill/>
                    </a:lnR>
                    <a:lnT>
                      <a:noFill/>
                    </a:lnT>
                    <a:lnB>
                      <a:noFill/>
                    </a:lnB>
                  </a:tcPr>
                </a:tc>
              </a:tr>
              <a:tr h="1145699">
                <a:tc>
                  <a:txBody>
                    <a:bodyPr/>
                    <a:lstStyle/>
                    <a:p>
                      <a:pPr algn="ctr"/>
                      <a:r>
                        <a:rPr lang="hu-HU" sz="2000"/>
                        <a:t>7 to 12 </a:t>
                      </a:r>
                    </a:p>
                  </a:txBody>
                  <a:tcPr anchor="ctr">
                    <a:lnL>
                      <a:noFill/>
                    </a:lnL>
                    <a:lnR>
                      <a:noFill/>
                    </a:lnR>
                    <a:lnT>
                      <a:noFill/>
                    </a:lnT>
                    <a:lnB>
                      <a:noFill/>
                    </a:lnB>
                  </a:tcPr>
                </a:tc>
                <a:tc>
                  <a:txBody>
                    <a:bodyPr/>
                    <a:lstStyle/>
                    <a:p>
                      <a:pPr algn="ctr"/>
                      <a:r>
                        <a:rPr lang="en-US" sz="2000"/>
                        <a:t>equal proportion of fiber type</a:t>
                      </a:r>
                    </a:p>
                  </a:txBody>
                  <a:tcPr anchor="ctr">
                    <a:lnL>
                      <a:noFill/>
                    </a:lnL>
                    <a:lnR>
                      <a:noFill/>
                    </a:lnR>
                    <a:lnT>
                      <a:noFill/>
                    </a:lnT>
                    <a:lnB>
                      <a:noFill/>
                    </a:lnB>
                  </a:tcPr>
                </a:tc>
              </a:tr>
              <a:tr h="798517">
                <a:tc>
                  <a:txBody>
                    <a:bodyPr/>
                    <a:lstStyle/>
                    <a:p>
                      <a:pPr algn="ctr"/>
                      <a:r>
                        <a:rPr lang="hu-HU" sz="2000"/>
                        <a:t>&gt; 12 </a:t>
                      </a:r>
                    </a:p>
                  </a:txBody>
                  <a:tcPr anchor="ctr">
                    <a:lnL>
                      <a:noFill/>
                    </a:lnL>
                    <a:lnR>
                      <a:noFill/>
                    </a:lnR>
                    <a:lnT>
                      <a:noFill/>
                    </a:lnT>
                    <a:lnB>
                      <a:noFill/>
                    </a:lnB>
                  </a:tcPr>
                </a:tc>
                <a:tc>
                  <a:txBody>
                    <a:bodyPr/>
                    <a:lstStyle/>
                    <a:p>
                      <a:pPr algn="ctr"/>
                      <a:endParaRPr lang="hu-HU" sz="2000" dirty="0" smtClean="0"/>
                    </a:p>
                    <a:p>
                      <a:pPr algn="ctr"/>
                      <a:r>
                        <a:rPr lang="hu-HU" sz="2000" dirty="0" smtClean="0"/>
                        <a:t>&gt; </a:t>
                      </a:r>
                      <a:r>
                        <a:rPr lang="hu-HU" sz="2000" dirty="0"/>
                        <a:t>50% </a:t>
                      </a:r>
                      <a:r>
                        <a:rPr lang="hu-HU" sz="2000" dirty="0" err="1"/>
                        <a:t>slow</a:t>
                      </a:r>
                      <a:r>
                        <a:rPr lang="hu-HU" sz="2000" dirty="0"/>
                        <a:t> </a:t>
                      </a:r>
                      <a:r>
                        <a:rPr lang="hu-HU" sz="2000" dirty="0" err="1"/>
                        <a:t>twitch</a:t>
                      </a:r>
                      <a:r>
                        <a:rPr lang="hu-HU" sz="2000" dirty="0"/>
                        <a:t> (ST) </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10746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376696" y="980728"/>
            <a:ext cx="4750852" cy="523220"/>
          </a:xfrm>
          <a:prstGeom prst="rect">
            <a:avLst/>
          </a:prstGeom>
          <a:noFill/>
        </p:spPr>
        <p:txBody>
          <a:bodyPr wrap="none" rtlCol="0">
            <a:spAutoFit/>
          </a:bodyPr>
          <a:lstStyle/>
          <a:p>
            <a:r>
              <a:rPr lang="hu-HU" sz="2800" dirty="0" smtClean="0"/>
              <a:t>5 (4) lépcsős hasizomerő mérés</a:t>
            </a:r>
            <a:endParaRPr lang="hu-HU" sz="2800" dirty="0"/>
          </a:p>
        </p:txBody>
      </p:sp>
      <p:graphicFrame>
        <p:nvGraphicFramePr>
          <p:cNvPr id="3" name="Táblázat 2"/>
          <p:cNvGraphicFramePr>
            <a:graphicFrameLocks noGrp="1"/>
          </p:cNvGraphicFramePr>
          <p:nvPr>
            <p:extLst>
              <p:ext uri="{D42A27DB-BD31-4B8C-83A1-F6EECF244321}">
                <p14:modId xmlns:p14="http://schemas.microsoft.com/office/powerpoint/2010/main" val="3661525080"/>
              </p:ext>
            </p:extLst>
          </p:nvPr>
        </p:nvGraphicFramePr>
        <p:xfrm>
          <a:off x="1158494" y="1484784"/>
          <a:ext cx="6436166" cy="2468880"/>
        </p:xfrm>
        <a:graphic>
          <a:graphicData uri="http://schemas.openxmlformats.org/drawingml/2006/table">
            <a:tbl>
              <a:tblPr/>
              <a:tblGrid>
                <a:gridCol w="1141164"/>
                <a:gridCol w="5295002"/>
              </a:tblGrid>
              <a:tr h="0">
                <a:tc>
                  <a:txBody>
                    <a:bodyPr/>
                    <a:lstStyle/>
                    <a:p>
                      <a:pPr algn="ctr"/>
                      <a:r>
                        <a:rPr lang="hu-HU" dirty="0" err="1"/>
                        <a:t>Score</a:t>
                      </a:r>
                      <a:endParaRPr lang="hu-HU" dirty="0"/>
                    </a:p>
                  </a:txBody>
                  <a:tcPr anchor="ctr">
                    <a:lnL>
                      <a:noFill/>
                    </a:lnL>
                    <a:lnR>
                      <a:noFill/>
                    </a:lnR>
                    <a:lnT>
                      <a:noFill/>
                    </a:lnT>
                    <a:lnB>
                      <a:noFill/>
                    </a:lnB>
                  </a:tcPr>
                </a:tc>
                <a:tc>
                  <a:txBody>
                    <a:bodyPr/>
                    <a:lstStyle/>
                    <a:p>
                      <a:pPr algn="ctr"/>
                      <a:r>
                        <a:rPr lang="hu-HU"/>
                        <a:t>Criteria</a:t>
                      </a:r>
                    </a:p>
                  </a:txBody>
                  <a:tcPr anchor="ctr">
                    <a:lnL>
                      <a:noFill/>
                    </a:lnL>
                    <a:lnR>
                      <a:noFill/>
                    </a:lnR>
                    <a:lnT>
                      <a:noFill/>
                    </a:lnT>
                    <a:lnB>
                      <a:noFill/>
                    </a:lnB>
                  </a:tcPr>
                </a:tc>
              </a:tr>
              <a:tr h="0">
                <a:tc>
                  <a:txBody>
                    <a:bodyPr/>
                    <a:lstStyle/>
                    <a:p>
                      <a:pPr algn="ctr"/>
                      <a:r>
                        <a:rPr lang="hu-HU"/>
                        <a:t>0</a:t>
                      </a:r>
                    </a:p>
                  </a:txBody>
                  <a:tcPr>
                    <a:lnL>
                      <a:noFill/>
                    </a:lnL>
                    <a:lnR>
                      <a:noFill/>
                    </a:lnR>
                    <a:lnT>
                      <a:noFill/>
                    </a:lnT>
                    <a:lnB>
                      <a:noFill/>
                    </a:lnB>
                  </a:tcPr>
                </a:tc>
                <a:tc>
                  <a:txBody>
                    <a:bodyPr/>
                    <a:lstStyle/>
                    <a:p>
                      <a:pPr algn="ctr"/>
                      <a:r>
                        <a:rPr lang="hu-HU"/>
                        <a:t>Cannot perform</a:t>
                      </a:r>
                    </a:p>
                  </a:txBody>
                  <a:tcPr>
                    <a:lnL>
                      <a:noFill/>
                    </a:lnL>
                    <a:lnR>
                      <a:noFill/>
                    </a:lnR>
                    <a:lnT>
                      <a:noFill/>
                    </a:lnT>
                    <a:lnB>
                      <a:noFill/>
                    </a:lnB>
                  </a:tcPr>
                </a:tc>
              </a:tr>
              <a:tr h="0">
                <a:tc>
                  <a:txBody>
                    <a:bodyPr/>
                    <a:lstStyle/>
                    <a:p>
                      <a:pPr algn="ctr"/>
                      <a:r>
                        <a:rPr lang="hu-HU"/>
                        <a:t>1</a:t>
                      </a:r>
                    </a:p>
                  </a:txBody>
                  <a:tcPr>
                    <a:lnL>
                      <a:noFill/>
                    </a:lnL>
                    <a:lnR>
                      <a:noFill/>
                    </a:lnR>
                    <a:lnT>
                      <a:noFill/>
                    </a:lnT>
                    <a:lnB>
                      <a:noFill/>
                    </a:lnB>
                  </a:tcPr>
                </a:tc>
                <a:tc>
                  <a:txBody>
                    <a:bodyPr/>
                    <a:lstStyle/>
                    <a:p>
                      <a:pPr algn="ctr"/>
                      <a:r>
                        <a:rPr lang="en-US"/>
                        <a:t>difficulty performing, jerky motion, feet leave the floor</a:t>
                      </a:r>
                    </a:p>
                  </a:txBody>
                  <a:tcPr>
                    <a:lnL>
                      <a:noFill/>
                    </a:lnL>
                    <a:lnR>
                      <a:noFill/>
                    </a:lnR>
                    <a:lnT>
                      <a:noFill/>
                    </a:lnT>
                    <a:lnB>
                      <a:noFill/>
                    </a:lnB>
                  </a:tcPr>
                </a:tc>
              </a:tr>
              <a:tr h="0">
                <a:tc>
                  <a:txBody>
                    <a:bodyPr/>
                    <a:lstStyle/>
                    <a:p>
                      <a:pPr algn="ctr"/>
                      <a:r>
                        <a:rPr lang="hu-HU"/>
                        <a:t>2 </a:t>
                      </a:r>
                    </a:p>
                  </a:txBody>
                  <a:tcPr>
                    <a:lnL>
                      <a:noFill/>
                    </a:lnL>
                    <a:lnR>
                      <a:noFill/>
                    </a:lnR>
                    <a:lnT>
                      <a:noFill/>
                    </a:lnT>
                    <a:lnB>
                      <a:noFill/>
                    </a:lnB>
                  </a:tcPr>
                </a:tc>
                <a:tc>
                  <a:txBody>
                    <a:bodyPr/>
                    <a:lstStyle/>
                    <a:p>
                      <a:pPr algn="ctr"/>
                      <a:r>
                        <a:rPr lang="en-US" dirty="0"/>
                        <a:t>uses a lot of momentum to overcome 45 degrees</a:t>
                      </a:r>
                    </a:p>
                  </a:txBody>
                  <a:tcPr>
                    <a:lnL>
                      <a:noFill/>
                    </a:lnL>
                    <a:lnR>
                      <a:noFill/>
                    </a:lnR>
                    <a:lnT>
                      <a:noFill/>
                    </a:lnT>
                    <a:lnB>
                      <a:noFill/>
                    </a:lnB>
                  </a:tcPr>
                </a:tc>
              </a:tr>
              <a:tr h="0">
                <a:tc>
                  <a:txBody>
                    <a:bodyPr/>
                    <a:lstStyle/>
                    <a:p>
                      <a:pPr algn="ctr"/>
                      <a:r>
                        <a:rPr lang="hu-HU"/>
                        <a:t>3 </a:t>
                      </a:r>
                    </a:p>
                  </a:txBody>
                  <a:tcPr>
                    <a:lnL>
                      <a:noFill/>
                    </a:lnL>
                    <a:lnR>
                      <a:noFill/>
                    </a:lnR>
                    <a:lnT>
                      <a:noFill/>
                    </a:lnT>
                    <a:lnB>
                      <a:noFill/>
                    </a:lnB>
                  </a:tcPr>
                </a:tc>
                <a:tc>
                  <a:txBody>
                    <a:bodyPr/>
                    <a:lstStyle/>
                    <a:p>
                      <a:pPr algn="ctr"/>
                      <a:r>
                        <a:rPr lang="en-US" dirty="0"/>
                        <a:t>performs with slight pause in the mid area of the sit-up</a:t>
                      </a:r>
                    </a:p>
                  </a:txBody>
                  <a:tcPr>
                    <a:lnL>
                      <a:noFill/>
                    </a:lnL>
                    <a:lnR>
                      <a:noFill/>
                    </a:lnR>
                    <a:lnT>
                      <a:noFill/>
                    </a:lnT>
                    <a:lnB>
                      <a:noFill/>
                    </a:lnB>
                  </a:tcPr>
                </a:tc>
              </a:tr>
              <a:tr h="0">
                <a:tc>
                  <a:txBody>
                    <a:bodyPr/>
                    <a:lstStyle/>
                    <a:p>
                      <a:pPr algn="ctr"/>
                      <a:r>
                        <a:rPr lang="hu-HU"/>
                        <a:t>4 </a:t>
                      </a:r>
                    </a:p>
                  </a:txBody>
                  <a:tcPr>
                    <a:lnL>
                      <a:noFill/>
                    </a:lnL>
                    <a:lnR>
                      <a:noFill/>
                    </a:lnR>
                    <a:lnT>
                      <a:noFill/>
                    </a:lnT>
                    <a:lnB>
                      <a:noFill/>
                    </a:lnB>
                  </a:tcPr>
                </a:tc>
                <a:tc>
                  <a:txBody>
                    <a:bodyPr/>
                    <a:lstStyle/>
                    <a:p>
                      <a:pPr algn="ctr"/>
                      <a:r>
                        <a:rPr lang="hu-HU" dirty="0"/>
                        <a:t>no </a:t>
                      </a:r>
                      <a:r>
                        <a:rPr lang="hu-HU" dirty="0" err="1"/>
                        <a:t>difficulty</a:t>
                      </a:r>
                      <a:endParaRPr lang="hu-HU" dirty="0"/>
                    </a:p>
                  </a:txBody>
                  <a:tcPr>
                    <a:lnL>
                      <a:noFill/>
                    </a:lnL>
                    <a:lnR>
                      <a:noFill/>
                    </a:lnR>
                    <a:lnT>
                      <a:noFill/>
                    </a:lnT>
                    <a:lnB>
                      <a:noFill/>
                    </a:lnB>
                  </a:tcPr>
                </a:tc>
              </a:tr>
            </a:tbl>
          </a:graphicData>
        </a:graphic>
      </p:graphicFrame>
      <p:pic>
        <p:nvPicPr>
          <p:cNvPr id="33794" name="Picture 2" descr="Abdominal strength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77072"/>
            <a:ext cx="4563309" cy="2409429"/>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2843808" y="360512"/>
            <a:ext cx="3155929" cy="523220"/>
          </a:xfrm>
          <a:prstGeom prst="rect">
            <a:avLst/>
          </a:prstGeom>
          <a:solidFill>
            <a:srgbClr val="FFC000"/>
          </a:solidFill>
        </p:spPr>
        <p:txBody>
          <a:bodyPr wrap="none" rtlCol="0">
            <a:spAutoFit/>
          </a:bodyPr>
          <a:lstStyle/>
          <a:p>
            <a:r>
              <a:rPr lang="hu-HU" sz="2800" dirty="0" smtClean="0"/>
              <a:t>Egyszerű 1RM teszt  </a:t>
            </a:r>
            <a:endParaRPr lang="hu-HU" sz="2800" dirty="0"/>
          </a:p>
        </p:txBody>
      </p:sp>
    </p:spTree>
    <p:extLst>
      <p:ext uri="{BB962C8B-B14F-4D97-AF65-F5344CB8AC3E}">
        <p14:creationId xmlns:p14="http://schemas.microsoft.com/office/powerpoint/2010/main" val="3040903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00100" y="1142984"/>
            <a:ext cx="857256" cy="523220"/>
          </a:xfrm>
          <a:prstGeom prst="rect">
            <a:avLst/>
          </a:prstGeom>
          <a:noFill/>
        </p:spPr>
        <p:txBody>
          <a:bodyPr wrap="square" rtlCol="0">
            <a:spAutoFit/>
          </a:bodyPr>
          <a:lstStyle/>
          <a:p>
            <a:pPr algn="ctr"/>
            <a:r>
              <a:rPr lang="hu-HU" sz="2800" b="1" i="1" dirty="0" smtClean="0"/>
              <a:t>Erő </a:t>
            </a:r>
            <a:endParaRPr lang="en-US" sz="2800" b="1" i="1" dirty="0"/>
          </a:p>
        </p:txBody>
      </p:sp>
      <p:sp>
        <p:nvSpPr>
          <p:cNvPr id="3" name="Jobbra nyíl 2"/>
          <p:cNvSpPr/>
          <p:nvPr/>
        </p:nvSpPr>
        <p:spPr>
          <a:xfrm>
            <a:off x="2714612" y="1285860"/>
            <a:ext cx="57150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zövegdoboz 3"/>
          <p:cNvSpPr txBox="1"/>
          <p:nvPr/>
        </p:nvSpPr>
        <p:spPr>
          <a:xfrm>
            <a:off x="4143372" y="1142984"/>
            <a:ext cx="2286016" cy="523220"/>
          </a:xfrm>
          <a:prstGeom prst="rect">
            <a:avLst/>
          </a:prstGeom>
          <a:noFill/>
        </p:spPr>
        <p:txBody>
          <a:bodyPr wrap="square" rtlCol="0">
            <a:spAutoFit/>
          </a:bodyPr>
          <a:lstStyle/>
          <a:p>
            <a:pPr algn="ctr"/>
            <a:r>
              <a:rPr lang="hu-HU" sz="2800" b="1" i="1" dirty="0" smtClean="0">
                <a:solidFill>
                  <a:srgbClr val="FF0000"/>
                </a:solidFill>
              </a:rPr>
              <a:t>izomerő </a:t>
            </a:r>
            <a:endParaRPr lang="en-US" sz="2800" b="1" i="1" dirty="0">
              <a:solidFill>
                <a:srgbClr val="FF0000"/>
              </a:solidFill>
            </a:endParaRPr>
          </a:p>
        </p:txBody>
      </p:sp>
      <p:sp>
        <p:nvSpPr>
          <p:cNvPr id="5" name="Szövegdoboz 4"/>
          <p:cNvSpPr txBox="1"/>
          <p:nvPr/>
        </p:nvSpPr>
        <p:spPr>
          <a:xfrm>
            <a:off x="785786" y="3429000"/>
            <a:ext cx="2071702" cy="400110"/>
          </a:xfrm>
          <a:prstGeom prst="rect">
            <a:avLst/>
          </a:prstGeom>
          <a:noFill/>
        </p:spPr>
        <p:txBody>
          <a:bodyPr wrap="square" rtlCol="0">
            <a:spAutoFit/>
          </a:bodyPr>
          <a:lstStyle/>
          <a:p>
            <a:pPr algn="ctr"/>
            <a:r>
              <a:rPr lang="hu-HU" sz="2000" b="1" i="1" dirty="0" smtClean="0"/>
              <a:t>Maximális erő</a:t>
            </a:r>
            <a:endParaRPr lang="en-US" sz="2000" b="1" i="1" dirty="0"/>
          </a:p>
        </p:txBody>
      </p:sp>
      <p:sp>
        <p:nvSpPr>
          <p:cNvPr id="6" name="Szövegdoboz 5"/>
          <p:cNvSpPr txBox="1"/>
          <p:nvPr/>
        </p:nvSpPr>
        <p:spPr>
          <a:xfrm>
            <a:off x="3929058" y="2214554"/>
            <a:ext cx="1643074" cy="400110"/>
          </a:xfrm>
          <a:prstGeom prst="rect">
            <a:avLst/>
          </a:prstGeom>
          <a:noFill/>
        </p:spPr>
        <p:txBody>
          <a:bodyPr wrap="square" rtlCol="0">
            <a:spAutoFit/>
          </a:bodyPr>
          <a:lstStyle/>
          <a:p>
            <a:pPr algn="ctr"/>
            <a:r>
              <a:rPr lang="hu-HU" sz="2000" b="1" i="1" dirty="0" smtClean="0"/>
              <a:t>Egy izom</a:t>
            </a:r>
            <a:endParaRPr lang="en-US" sz="2000" b="1" i="1" dirty="0"/>
          </a:p>
        </p:txBody>
      </p:sp>
      <p:sp>
        <p:nvSpPr>
          <p:cNvPr id="7" name="Szövegdoboz 6"/>
          <p:cNvSpPr txBox="1"/>
          <p:nvPr/>
        </p:nvSpPr>
        <p:spPr>
          <a:xfrm>
            <a:off x="5857884" y="2214554"/>
            <a:ext cx="2500330" cy="400110"/>
          </a:xfrm>
          <a:prstGeom prst="rect">
            <a:avLst/>
          </a:prstGeom>
          <a:noFill/>
        </p:spPr>
        <p:txBody>
          <a:bodyPr wrap="square" rtlCol="0">
            <a:spAutoFit/>
          </a:bodyPr>
          <a:lstStyle/>
          <a:p>
            <a:pPr algn="ctr"/>
            <a:r>
              <a:rPr lang="hu-HU" sz="2000" b="1" i="1" dirty="0" smtClean="0"/>
              <a:t>Több izom együttes</a:t>
            </a:r>
            <a:endParaRPr lang="en-US" sz="2000" b="1" i="1" dirty="0"/>
          </a:p>
        </p:txBody>
      </p:sp>
      <p:sp>
        <p:nvSpPr>
          <p:cNvPr id="8" name="Szövegdoboz 7"/>
          <p:cNvSpPr txBox="1"/>
          <p:nvPr/>
        </p:nvSpPr>
        <p:spPr>
          <a:xfrm>
            <a:off x="500034" y="4143380"/>
            <a:ext cx="1285884" cy="369332"/>
          </a:xfrm>
          <a:prstGeom prst="rect">
            <a:avLst/>
          </a:prstGeom>
          <a:noFill/>
        </p:spPr>
        <p:txBody>
          <a:bodyPr wrap="square" rtlCol="0">
            <a:spAutoFit/>
          </a:bodyPr>
          <a:lstStyle/>
          <a:p>
            <a:pPr algn="ctr"/>
            <a:r>
              <a:rPr lang="hu-HU" b="1" i="1" dirty="0" smtClean="0"/>
              <a:t>statikus</a:t>
            </a:r>
            <a:endParaRPr lang="en-US" b="1" i="1" dirty="0"/>
          </a:p>
        </p:txBody>
      </p:sp>
      <p:sp>
        <p:nvSpPr>
          <p:cNvPr id="9" name="Szövegdoboz 8"/>
          <p:cNvSpPr txBox="1"/>
          <p:nvPr/>
        </p:nvSpPr>
        <p:spPr>
          <a:xfrm>
            <a:off x="1714480" y="4143380"/>
            <a:ext cx="1285884" cy="369332"/>
          </a:xfrm>
          <a:prstGeom prst="rect">
            <a:avLst/>
          </a:prstGeom>
          <a:noFill/>
        </p:spPr>
        <p:txBody>
          <a:bodyPr wrap="square" rtlCol="0">
            <a:spAutoFit/>
          </a:bodyPr>
          <a:lstStyle/>
          <a:p>
            <a:pPr algn="ctr"/>
            <a:r>
              <a:rPr lang="hu-HU" b="1" i="1" dirty="0" smtClean="0"/>
              <a:t>dinamikus</a:t>
            </a:r>
            <a:endParaRPr lang="en-US" b="1" i="1" dirty="0"/>
          </a:p>
        </p:txBody>
      </p:sp>
      <p:sp>
        <p:nvSpPr>
          <p:cNvPr id="10" name="Szövegdoboz 9"/>
          <p:cNvSpPr txBox="1"/>
          <p:nvPr/>
        </p:nvSpPr>
        <p:spPr>
          <a:xfrm>
            <a:off x="3000364" y="3429000"/>
            <a:ext cx="2786082" cy="400110"/>
          </a:xfrm>
          <a:prstGeom prst="rect">
            <a:avLst/>
          </a:prstGeom>
          <a:noFill/>
        </p:spPr>
        <p:txBody>
          <a:bodyPr wrap="square" rtlCol="0">
            <a:spAutoFit/>
          </a:bodyPr>
          <a:lstStyle/>
          <a:p>
            <a:pPr algn="ctr"/>
            <a:r>
              <a:rPr lang="hu-HU" sz="2000" b="1" i="1" dirty="0" smtClean="0"/>
              <a:t>Gyors(robbanékony) erő</a:t>
            </a:r>
            <a:endParaRPr lang="en-US" sz="2000" b="1" i="1" dirty="0"/>
          </a:p>
        </p:txBody>
      </p:sp>
      <p:cxnSp>
        <p:nvCxnSpPr>
          <p:cNvPr id="12" name="Szögletes összekötő 11"/>
          <p:cNvCxnSpPr>
            <a:stCxn id="5" idx="2"/>
            <a:endCxn id="8" idx="0"/>
          </p:cNvCxnSpPr>
          <p:nvPr/>
        </p:nvCxnSpPr>
        <p:spPr>
          <a:xfrm rot="5400000">
            <a:off x="1325172" y="3646915"/>
            <a:ext cx="314270" cy="67866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zögletes összekötő 13"/>
          <p:cNvCxnSpPr>
            <a:stCxn id="5" idx="2"/>
            <a:endCxn id="9" idx="0"/>
          </p:cNvCxnSpPr>
          <p:nvPr/>
        </p:nvCxnSpPr>
        <p:spPr>
          <a:xfrm rot="16200000" flipH="1">
            <a:off x="1932394" y="3718352"/>
            <a:ext cx="314270" cy="5357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Szövegdoboz 14"/>
          <p:cNvSpPr txBox="1"/>
          <p:nvPr/>
        </p:nvSpPr>
        <p:spPr>
          <a:xfrm>
            <a:off x="6072198" y="3429000"/>
            <a:ext cx="2428892" cy="400110"/>
          </a:xfrm>
          <a:prstGeom prst="rect">
            <a:avLst/>
          </a:prstGeom>
          <a:noFill/>
        </p:spPr>
        <p:txBody>
          <a:bodyPr wrap="square" rtlCol="0">
            <a:spAutoFit/>
          </a:bodyPr>
          <a:lstStyle/>
          <a:p>
            <a:pPr algn="ctr"/>
            <a:r>
              <a:rPr lang="hu-HU" sz="2000" b="1" i="1" dirty="0" smtClean="0"/>
              <a:t>Állóképességi  erő</a:t>
            </a:r>
            <a:endParaRPr lang="en-US" sz="2000" b="1" i="1" dirty="0"/>
          </a:p>
        </p:txBody>
      </p:sp>
      <p:sp>
        <p:nvSpPr>
          <p:cNvPr id="16" name="Szövegdoboz 15"/>
          <p:cNvSpPr txBox="1"/>
          <p:nvPr/>
        </p:nvSpPr>
        <p:spPr>
          <a:xfrm>
            <a:off x="5786446" y="4131238"/>
            <a:ext cx="1285884" cy="369332"/>
          </a:xfrm>
          <a:prstGeom prst="rect">
            <a:avLst/>
          </a:prstGeom>
          <a:noFill/>
        </p:spPr>
        <p:txBody>
          <a:bodyPr wrap="square" rtlCol="0">
            <a:spAutoFit/>
          </a:bodyPr>
          <a:lstStyle/>
          <a:p>
            <a:pPr algn="ctr"/>
            <a:r>
              <a:rPr lang="hu-HU" b="1" i="1" dirty="0" smtClean="0"/>
              <a:t>statikus</a:t>
            </a:r>
            <a:endParaRPr lang="en-US" b="1" i="1" dirty="0"/>
          </a:p>
        </p:txBody>
      </p:sp>
      <p:sp>
        <p:nvSpPr>
          <p:cNvPr id="17" name="Szövegdoboz 16"/>
          <p:cNvSpPr txBox="1"/>
          <p:nvPr/>
        </p:nvSpPr>
        <p:spPr>
          <a:xfrm>
            <a:off x="7429520" y="4131238"/>
            <a:ext cx="1285884" cy="369332"/>
          </a:xfrm>
          <a:prstGeom prst="rect">
            <a:avLst/>
          </a:prstGeom>
          <a:noFill/>
        </p:spPr>
        <p:txBody>
          <a:bodyPr wrap="square" rtlCol="0">
            <a:spAutoFit/>
          </a:bodyPr>
          <a:lstStyle/>
          <a:p>
            <a:pPr algn="ctr"/>
            <a:r>
              <a:rPr lang="hu-HU" b="1" i="1" dirty="0" smtClean="0"/>
              <a:t>dinamikus</a:t>
            </a:r>
            <a:endParaRPr lang="en-US" b="1" i="1" dirty="0"/>
          </a:p>
        </p:txBody>
      </p:sp>
      <p:cxnSp>
        <p:nvCxnSpPr>
          <p:cNvPr id="18" name="Szögletes összekötő 17"/>
          <p:cNvCxnSpPr>
            <a:endCxn id="16" idx="0"/>
          </p:cNvCxnSpPr>
          <p:nvPr/>
        </p:nvCxnSpPr>
        <p:spPr>
          <a:xfrm rot="5400000">
            <a:off x="6790179" y="3456178"/>
            <a:ext cx="314270" cy="103585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zögletes összekötő 18"/>
          <p:cNvCxnSpPr>
            <a:endCxn id="17" idx="0"/>
          </p:cNvCxnSpPr>
          <p:nvPr/>
        </p:nvCxnSpPr>
        <p:spPr>
          <a:xfrm rot="16200000" flipH="1">
            <a:off x="7611715" y="3670491"/>
            <a:ext cx="314270" cy="60722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Szövegdoboz 19"/>
          <p:cNvSpPr txBox="1"/>
          <p:nvPr/>
        </p:nvSpPr>
        <p:spPr>
          <a:xfrm>
            <a:off x="3071802" y="4171899"/>
            <a:ext cx="1285884" cy="369332"/>
          </a:xfrm>
          <a:prstGeom prst="rect">
            <a:avLst/>
          </a:prstGeom>
          <a:noFill/>
        </p:spPr>
        <p:txBody>
          <a:bodyPr wrap="square" rtlCol="0">
            <a:spAutoFit/>
          </a:bodyPr>
          <a:lstStyle/>
          <a:p>
            <a:pPr algn="ctr"/>
            <a:r>
              <a:rPr lang="hu-HU" b="1" i="1" dirty="0" smtClean="0"/>
              <a:t>statikus</a:t>
            </a:r>
            <a:endParaRPr lang="en-US" b="1" i="1" dirty="0"/>
          </a:p>
        </p:txBody>
      </p:sp>
      <p:sp>
        <p:nvSpPr>
          <p:cNvPr id="21" name="Szövegdoboz 20"/>
          <p:cNvSpPr txBox="1"/>
          <p:nvPr/>
        </p:nvSpPr>
        <p:spPr>
          <a:xfrm>
            <a:off x="4500562" y="4171899"/>
            <a:ext cx="1285884" cy="369332"/>
          </a:xfrm>
          <a:prstGeom prst="rect">
            <a:avLst/>
          </a:prstGeom>
          <a:noFill/>
        </p:spPr>
        <p:txBody>
          <a:bodyPr wrap="square" rtlCol="0">
            <a:spAutoFit/>
          </a:bodyPr>
          <a:lstStyle/>
          <a:p>
            <a:pPr algn="ctr"/>
            <a:r>
              <a:rPr lang="hu-HU" b="1" i="1" dirty="0" smtClean="0"/>
              <a:t>dinamikus</a:t>
            </a:r>
            <a:endParaRPr lang="en-US" b="1" i="1" dirty="0"/>
          </a:p>
        </p:txBody>
      </p:sp>
      <p:cxnSp>
        <p:nvCxnSpPr>
          <p:cNvPr id="27" name="Szögletes összekötő 26"/>
          <p:cNvCxnSpPr>
            <a:stCxn id="10" idx="2"/>
            <a:endCxn id="20" idx="0"/>
          </p:cNvCxnSpPr>
          <p:nvPr/>
        </p:nvCxnSpPr>
        <p:spPr>
          <a:xfrm rot="5400000">
            <a:off x="3882681" y="3661174"/>
            <a:ext cx="342789" cy="67866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zögletes összekötő 28"/>
          <p:cNvCxnSpPr>
            <a:stCxn id="10" idx="2"/>
            <a:endCxn id="21" idx="0"/>
          </p:cNvCxnSpPr>
          <p:nvPr/>
        </p:nvCxnSpPr>
        <p:spPr>
          <a:xfrm rot="16200000" flipH="1">
            <a:off x="4597060" y="3625454"/>
            <a:ext cx="342789" cy="75009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childTnLst>
                          </p:cTn>
                        </p:par>
                        <p:par>
                          <p:cTn id="74" fill="hold">
                            <p:stCondLst>
                              <p:cond delay="500"/>
                            </p:stCondLst>
                            <p:childTnLst>
                              <p:par>
                                <p:cTn id="75" presetID="22" presetClass="entr" presetSubtype="8" fill="hold" grpId="0" nodeType="afterEffect">
                                  <p:stCondLst>
                                    <p:cond delay="25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par>
                          <p:cTn id="95" fill="hold">
                            <p:stCondLst>
                              <p:cond delay="500"/>
                            </p:stCondLst>
                            <p:childTnLst>
                              <p:par>
                                <p:cTn id="96" presetID="22" presetClass="entr" presetSubtype="8" fill="hold" grpId="0" nodeType="afterEffect">
                                  <p:stCondLst>
                                    <p:cond delay="250"/>
                                  </p:stCondLst>
                                  <p:childTnLst>
                                    <p:set>
                                      <p:cBhvr>
                                        <p:cTn id="97" dur="1" fill="hold">
                                          <p:stCondLst>
                                            <p:cond delay="0"/>
                                          </p:stCondLst>
                                        </p:cTn>
                                        <p:tgtEl>
                                          <p:spTgt spid="21"/>
                                        </p:tgtEl>
                                        <p:attrNameLst>
                                          <p:attrName>style.visibility</p:attrName>
                                        </p:attrNameLst>
                                      </p:cBhvr>
                                      <p:to>
                                        <p:strVal val="visible"/>
                                      </p:to>
                                    </p:set>
                                    <p:animEffect transition="in" filter="wipe(left)">
                                      <p:cBhvr>
                                        <p:cTn id="98" dur="5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0"/>
                                        <p:tgtEl>
                                          <p:spTgt spid="19"/>
                                        </p:tgtEl>
                                      </p:cBhvr>
                                    </p:animEffect>
                                    <p:anim calcmode="lin" valueType="num">
                                      <p:cBhvr>
                                        <p:cTn id="104" dur="1000" fill="hold"/>
                                        <p:tgtEl>
                                          <p:spTgt spid="19"/>
                                        </p:tgtEl>
                                        <p:attrNameLst>
                                          <p:attrName>ppt_x</p:attrName>
                                        </p:attrNameLst>
                                      </p:cBhvr>
                                      <p:tavLst>
                                        <p:tav tm="0">
                                          <p:val>
                                            <p:strVal val="#ppt_x"/>
                                          </p:val>
                                        </p:tav>
                                        <p:tav tm="100000">
                                          <p:val>
                                            <p:strVal val="#ppt_x"/>
                                          </p:val>
                                        </p:tav>
                                      </p:tavLst>
                                    </p:anim>
                                    <p:anim calcmode="lin" valueType="num">
                                      <p:cBhvr>
                                        <p:cTn id="105" dur="1000" fill="hold"/>
                                        <p:tgtEl>
                                          <p:spTgt spid="1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anim calcmode="lin" valueType="num">
                                      <p:cBhvr>
                                        <p:cTn id="109" dur="1000" fill="hold"/>
                                        <p:tgtEl>
                                          <p:spTgt spid="18"/>
                                        </p:tgtEl>
                                        <p:attrNameLst>
                                          <p:attrName>ppt_x</p:attrName>
                                        </p:attrNameLst>
                                      </p:cBhvr>
                                      <p:tavLst>
                                        <p:tav tm="0">
                                          <p:val>
                                            <p:strVal val="#ppt_x"/>
                                          </p:val>
                                        </p:tav>
                                        <p:tav tm="100000">
                                          <p:val>
                                            <p:strVal val="#ppt_x"/>
                                          </p:val>
                                        </p:tav>
                                      </p:tavLst>
                                    </p:anim>
                                    <p:anim calcmode="lin" valueType="num">
                                      <p:cBhvr>
                                        <p:cTn id="11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left)">
                                      <p:cBhvr>
                                        <p:cTn id="115" dur="500"/>
                                        <p:tgtEl>
                                          <p:spTgt spid="16"/>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wipe(left)">
                                      <p:cBhvr>
                                        <p:cTn id="1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9" grpId="0"/>
      <p:bldP spid="10" grpId="0"/>
      <p:bldP spid="15" grpId="0"/>
      <p:bldP spid="16" grpId="0"/>
      <p:bldP spid="17" grpId="0"/>
      <p:bldP spid="20"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907704" y="277684"/>
            <a:ext cx="4750852" cy="523220"/>
          </a:xfrm>
          <a:prstGeom prst="rect">
            <a:avLst/>
          </a:prstGeom>
          <a:noFill/>
        </p:spPr>
        <p:txBody>
          <a:bodyPr wrap="none" rtlCol="0">
            <a:spAutoFit/>
          </a:bodyPr>
          <a:lstStyle/>
          <a:p>
            <a:r>
              <a:rPr lang="hu-HU" sz="2800" dirty="0"/>
              <a:t>8</a:t>
            </a:r>
            <a:r>
              <a:rPr lang="hu-HU" sz="2800" dirty="0" smtClean="0"/>
              <a:t> (7) lépcsős hasizomerő mérés</a:t>
            </a:r>
            <a:endParaRPr lang="hu-HU" sz="2800" dirty="0"/>
          </a:p>
        </p:txBody>
      </p:sp>
      <p:graphicFrame>
        <p:nvGraphicFramePr>
          <p:cNvPr id="3" name="Táblázat 2"/>
          <p:cNvGraphicFramePr>
            <a:graphicFrameLocks noGrp="1"/>
          </p:cNvGraphicFramePr>
          <p:nvPr>
            <p:extLst>
              <p:ext uri="{D42A27DB-BD31-4B8C-83A1-F6EECF244321}">
                <p14:modId xmlns:p14="http://schemas.microsoft.com/office/powerpoint/2010/main" val="2235641035"/>
              </p:ext>
            </p:extLst>
          </p:nvPr>
        </p:nvGraphicFramePr>
        <p:xfrm>
          <a:off x="1" y="800904"/>
          <a:ext cx="8820472" cy="5821132"/>
        </p:xfrm>
        <a:graphic>
          <a:graphicData uri="http://schemas.openxmlformats.org/drawingml/2006/table">
            <a:tbl>
              <a:tblPr/>
              <a:tblGrid>
                <a:gridCol w="839119"/>
                <a:gridCol w="1190375"/>
                <a:gridCol w="6790978"/>
              </a:tblGrid>
              <a:tr h="639896">
                <a:tc>
                  <a:txBody>
                    <a:bodyPr/>
                    <a:lstStyle/>
                    <a:p>
                      <a:pPr algn="ctr"/>
                      <a:r>
                        <a:rPr lang="hu-HU" sz="1800" dirty="0" err="1"/>
                        <a:t>Level</a:t>
                      </a:r>
                      <a:endParaRPr lang="hu-HU" sz="1800" dirty="0"/>
                    </a:p>
                  </a:txBody>
                  <a:tcPr marL="37716" marR="37716" marT="18858" marB="18858" anchor="ctr">
                    <a:lnL>
                      <a:noFill/>
                    </a:lnL>
                    <a:lnR>
                      <a:noFill/>
                    </a:lnR>
                    <a:lnT>
                      <a:noFill/>
                    </a:lnT>
                    <a:lnB>
                      <a:noFill/>
                    </a:lnB>
                  </a:tcPr>
                </a:tc>
                <a:tc>
                  <a:txBody>
                    <a:bodyPr/>
                    <a:lstStyle/>
                    <a:p>
                      <a:pPr algn="ctr"/>
                      <a:r>
                        <a:rPr lang="hu-HU" sz="1800"/>
                        <a:t>Rating</a:t>
                      </a:r>
                    </a:p>
                  </a:txBody>
                  <a:tcPr marL="37716" marR="37716" marT="18858" marB="18858" anchor="ctr">
                    <a:lnL>
                      <a:noFill/>
                    </a:lnL>
                    <a:lnR>
                      <a:noFill/>
                    </a:lnR>
                    <a:lnT>
                      <a:noFill/>
                    </a:lnT>
                    <a:lnB>
                      <a:noFill/>
                    </a:lnB>
                  </a:tcPr>
                </a:tc>
                <a:tc>
                  <a:txBody>
                    <a:bodyPr/>
                    <a:lstStyle/>
                    <a:p>
                      <a:pPr algn="ctr"/>
                      <a:r>
                        <a:rPr lang="hu-HU" sz="1800"/>
                        <a:t>Description</a:t>
                      </a:r>
                    </a:p>
                  </a:txBody>
                  <a:tcPr marL="37716" marR="37716" marT="18858" marB="18858" anchor="ctr">
                    <a:lnL>
                      <a:noFill/>
                    </a:lnL>
                    <a:lnR>
                      <a:noFill/>
                    </a:lnR>
                    <a:lnT>
                      <a:noFill/>
                    </a:lnT>
                    <a:lnB>
                      <a:noFill/>
                    </a:lnB>
                  </a:tcPr>
                </a:tc>
              </a:tr>
              <a:tr h="519916">
                <a:tc>
                  <a:txBody>
                    <a:bodyPr/>
                    <a:lstStyle/>
                    <a:p>
                      <a:pPr algn="ctr"/>
                      <a:r>
                        <a:rPr lang="hu-HU" sz="1800" dirty="0"/>
                        <a:t>0</a:t>
                      </a:r>
                    </a:p>
                  </a:txBody>
                  <a:tcPr marL="37716" marR="37716" marT="18858" marB="18858">
                    <a:lnL>
                      <a:noFill/>
                    </a:lnL>
                    <a:lnR>
                      <a:noFill/>
                    </a:lnR>
                    <a:lnT>
                      <a:noFill/>
                    </a:lnT>
                    <a:lnB>
                      <a:noFill/>
                    </a:lnB>
                  </a:tcPr>
                </a:tc>
                <a:tc>
                  <a:txBody>
                    <a:bodyPr/>
                    <a:lstStyle/>
                    <a:p>
                      <a:pPr algn="ctr"/>
                      <a:r>
                        <a:rPr lang="hu-HU" sz="1800"/>
                        <a:t>very poor</a:t>
                      </a:r>
                    </a:p>
                  </a:txBody>
                  <a:tcPr marL="37716" marR="37716" marT="18858" marB="18858">
                    <a:lnL>
                      <a:noFill/>
                    </a:lnL>
                    <a:lnR>
                      <a:noFill/>
                    </a:lnR>
                    <a:lnT>
                      <a:noFill/>
                    </a:lnT>
                    <a:lnB>
                      <a:noFill/>
                    </a:lnB>
                  </a:tcPr>
                </a:tc>
                <a:tc>
                  <a:txBody>
                    <a:bodyPr/>
                    <a:lstStyle/>
                    <a:p>
                      <a:pPr algn="ctr"/>
                      <a:r>
                        <a:rPr lang="hu-HU" sz="1800"/>
                        <a:t>cannot perform level 1</a:t>
                      </a:r>
                    </a:p>
                  </a:txBody>
                  <a:tcPr marL="37716" marR="37716" marT="18858" marB="18858">
                    <a:lnL>
                      <a:noFill/>
                    </a:lnL>
                    <a:lnR>
                      <a:noFill/>
                    </a:lnR>
                    <a:lnT>
                      <a:noFill/>
                    </a:lnT>
                    <a:lnB>
                      <a:noFill/>
                    </a:lnB>
                  </a:tcPr>
                </a:tc>
              </a:tr>
              <a:tr h="621757">
                <a:tc>
                  <a:txBody>
                    <a:bodyPr/>
                    <a:lstStyle/>
                    <a:p>
                      <a:pPr algn="ctr"/>
                      <a:r>
                        <a:rPr lang="hu-HU" sz="1800"/>
                        <a:t>1</a:t>
                      </a:r>
                    </a:p>
                  </a:txBody>
                  <a:tcPr marL="37716" marR="37716" marT="18858" marB="18858">
                    <a:lnL>
                      <a:noFill/>
                    </a:lnL>
                    <a:lnR>
                      <a:noFill/>
                    </a:lnR>
                    <a:lnT>
                      <a:noFill/>
                    </a:lnT>
                    <a:lnB>
                      <a:noFill/>
                    </a:lnB>
                  </a:tcPr>
                </a:tc>
                <a:tc>
                  <a:txBody>
                    <a:bodyPr/>
                    <a:lstStyle/>
                    <a:p>
                      <a:pPr algn="ctr"/>
                      <a:r>
                        <a:rPr lang="hu-HU" sz="1800"/>
                        <a:t>poor</a:t>
                      </a:r>
                    </a:p>
                  </a:txBody>
                  <a:tcPr marL="37716" marR="37716" marT="18858" marB="18858">
                    <a:lnL>
                      <a:noFill/>
                    </a:lnL>
                    <a:lnR>
                      <a:noFill/>
                    </a:lnR>
                    <a:lnT>
                      <a:noFill/>
                    </a:lnT>
                    <a:lnB>
                      <a:noFill/>
                    </a:lnB>
                  </a:tcPr>
                </a:tc>
                <a:tc>
                  <a:txBody>
                    <a:bodyPr/>
                    <a:lstStyle/>
                    <a:p>
                      <a:pPr algn="ctr"/>
                      <a:r>
                        <a:rPr lang="en-US" sz="1800"/>
                        <a:t>with arms extended, the athlete curls up so that the wrists reach the knees</a:t>
                      </a:r>
                    </a:p>
                  </a:txBody>
                  <a:tcPr marL="37716" marR="37716" marT="18858" marB="18858">
                    <a:lnL>
                      <a:noFill/>
                    </a:lnL>
                    <a:lnR>
                      <a:noFill/>
                    </a:lnR>
                    <a:lnT>
                      <a:noFill/>
                    </a:lnT>
                    <a:lnB>
                      <a:noFill/>
                    </a:lnB>
                  </a:tcPr>
                </a:tc>
              </a:tr>
              <a:tr h="621757">
                <a:tc>
                  <a:txBody>
                    <a:bodyPr/>
                    <a:lstStyle/>
                    <a:p>
                      <a:pPr algn="ctr"/>
                      <a:r>
                        <a:rPr lang="hu-HU" sz="1800" dirty="0"/>
                        <a:t>2 </a:t>
                      </a:r>
                    </a:p>
                  </a:txBody>
                  <a:tcPr marL="37716" marR="37716" marT="18858" marB="18858">
                    <a:lnL>
                      <a:noFill/>
                    </a:lnL>
                    <a:lnR>
                      <a:noFill/>
                    </a:lnR>
                    <a:lnT>
                      <a:noFill/>
                    </a:lnT>
                    <a:lnB>
                      <a:noFill/>
                    </a:lnB>
                  </a:tcPr>
                </a:tc>
                <a:tc>
                  <a:txBody>
                    <a:bodyPr/>
                    <a:lstStyle/>
                    <a:p>
                      <a:pPr algn="ctr"/>
                      <a:r>
                        <a:rPr lang="hu-HU" sz="1800" dirty="0"/>
                        <a:t>fair</a:t>
                      </a:r>
                    </a:p>
                  </a:txBody>
                  <a:tcPr marL="37716" marR="37716" marT="18858" marB="18858">
                    <a:lnL>
                      <a:noFill/>
                    </a:lnL>
                    <a:lnR>
                      <a:noFill/>
                    </a:lnR>
                    <a:lnT>
                      <a:noFill/>
                    </a:lnT>
                    <a:lnB>
                      <a:noFill/>
                    </a:lnB>
                  </a:tcPr>
                </a:tc>
                <a:tc>
                  <a:txBody>
                    <a:bodyPr/>
                    <a:lstStyle/>
                    <a:p>
                      <a:pPr algn="ctr"/>
                      <a:r>
                        <a:rPr lang="en-US" sz="1800"/>
                        <a:t>with arms extended, the athlete curls up so that the elbows reach the knees</a:t>
                      </a:r>
                    </a:p>
                  </a:txBody>
                  <a:tcPr marL="37716" marR="37716" marT="18858" marB="18858">
                    <a:lnL>
                      <a:noFill/>
                    </a:lnL>
                    <a:lnR>
                      <a:noFill/>
                    </a:lnR>
                    <a:lnT>
                      <a:noFill/>
                    </a:lnT>
                    <a:lnB>
                      <a:noFill/>
                    </a:lnB>
                  </a:tcPr>
                </a:tc>
              </a:tr>
              <a:tr h="639896">
                <a:tc>
                  <a:txBody>
                    <a:bodyPr/>
                    <a:lstStyle/>
                    <a:p>
                      <a:pPr algn="ctr"/>
                      <a:r>
                        <a:rPr lang="hu-HU" sz="1800"/>
                        <a:t>3 </a:t>
                      </a:r>
                    </a:p>
                  </a:txBody>
                  <a:tcPr marL="37716" marR="37716" marT="18858" marB="18858">
                    <a:lnL>
                      <a:noFill/>
                    </a:lnL>
                    <a:lnR>
                      <a:noFill/>
                    </a:lnR>
                    <a:lnT>
                      <a:noFill/>
                    </a:lnT>
                    <a:lnB>
                      <a:noFill/>
                    </a:lnB>
                  </a:tcPr>
                </a:tc>
                <a:tc>
                  <a:txBody>
                    <a:bodyPr/>
                    <a:lstStyle/>
                    <a:p>
                      <a:pPr algn="ctr"/>
                      <a:r>
                        <a:rPr lang="hu-HU" sz="1800" dirty="0" err="1"/>
                        <a:t>average</a:t>
                      </a:r>
                      <a:endParaRPr lang="hu-HU" sz="1800" dirty="0"/>
                    </a:p>
                  </a:txBody>
                  <a:tcPr marL="37716" marR="37716" marT="18858" marB="18858">
                    <a:lnL>
                      <a:noFill/>
                    </a:lnL>
                    <a:lnR>
                      <a:noFill/>
                    </a:lnR>
                    <a:lnT>
                      <a:noFill/>
                    </a:lnT>
                    <a:lnB>
                      <a:noFill/>
                    </a:lnB>
                  </a:tcPr>
                </a:tc>
                <a:tc>
                  <a:txBody>
                    <a:bodyPr/>
                    <a:lstStyle/>
                    <a:p>
                      <a:pPr algn="ctr"/>
                      <a:r>
                        <a:rPr lang="en-US" sz="1800"/>
                        <a:t>with the arms held together across abdominals, the athletes curls up so that the chest touches the thighs</a:t>
                      </a:r>
                    </a:p>
                  </a:txBody>
                  <a:tcPr marL="37716" marR="37716" marT="18858" marB="18858">
                    <a:lnL>
                      <a:noFill/>
                    </a:lnL>
                    <a:lnR>
                      <a:noFill/>
                    </a:lnR>
                    <a:lnT>
                      <a:noFill/>
                    </a:lnT>
                    <a:lnB>
                      <a:noFill/>
                    </a:lnB>
                  </a:tcPr>
                </a:tc>
              </a:tr>
              <a:tr h="912639">
                <a:tc>
                  <a:txBody>
                    <a:bodyPr/>
                    <a:lstStyle/>
                    <a:p>
                      <a:pPr algn="ctr"/>
                      <a:r>
                        <a:rPr lang="hu-HU" sz="1800"/>
                        <a:t>4 </a:t>
                      </a:r>
                    </a:p>
                  </a:txBody>
                  <a:tcPr marL="37716" marR="37716" marT="18858" marB="18858">
                    <a:lnL>
                      <a:noFill/>
                    </a:lnL>
                    <a:lnR>
                      <a:noFill/>
                    </a:lnR>
                    <a:lnT>
                      <a:noFill/>
                    </a:lnT>
                    <a:lnB>
                      <a:noFill/>
                    </a:lnB>
                  </a:tcPr>
                </a:tc>
                <a:tc>
                  <a:txBody>
                    <a:bodyPr/>
                    <a:lstStyle/>
                    <a:p>
                      <a:pPr algn="ctr"/>
                      <a:r>
                        <a:rPr lang="hu-HU" sz="1800" dirty="0" err="1"/>
                        <a:t>good</a:t>
                      </a:r>
                      <a:endParaRPr lang="hu-HU" sz="1800" dirty="0"/>
                    </a:p>
                  </a:txBody>
                  <a:tcPr marL="37716" marR="37716" marT="18858" marB="18858">
                    <a:lnL>
                      <a:noFill/>
                    </a:lnL>
                    <a:lnR>
                      <a:noFill/>
                    </a:lnR>
                    <a:lnT>
                      <a:noFill/>
                    </a:lnT>
                    <a:lnB>
                      <a:noFill/>
                    </a:lnB>
                  </a:tcPr>
                </a:tc>
                <a:tc>
                  <a:txBody>
                    <a:bodyPr/>
                    <a:lstStyle/>
                    <a:p>
                      <a:pPr algn="ctr"/>
                      <a:r>
                        <a:rPr lang="en-US" sz="1800"/>
                        <a:t>with the arms held across chest, holding the opposite shoulders, the athlete curls up so that the forearms touch the thighs</a:t>
                      </a:r>
                    </a:p>
                  </a:txBody>
                  <a:tcPr marL="37716" marR="37716" marT="18858" marB="18858">
                    <a:lnL>
                      <a:noFill/>
                    </a:lnL>
                    <a:lnR>
                      <a:noFill/>
                    </a:lnR>
                    <a:lnT>
                      <a:noFill/>
                    </a:lnT>
                    <a:lnB>
                      <a:noFill/>
                    </a:lnB>
                  </a:tcPr>
                </a:tc>
              </a:tr>
              <a:tr h="621757">
                <a:tc>
                  <a:txBody>
                    <a:bodyPr/>
                    <a:lstStyle/>
                    <a:p>
                      <a:pPr algn="ctr"/>
                      <a:r>
                        <a:rPr lang="hu-HU" sz="1800"/>
                        <a:t>5 </a:t>
                      </a:r>
                    </a:p>
                  </a:txBody>
                  <a:tcPr marL="37716" marR="37716" marT="18858" marB="18858">
                    <a:lnL>
                      <a:noFill/>
                    </a:lnL>
                    <a:lnR>
                      <a:noFill/>
                    </a:lnR>
                    <a:lnT>
                      <a:noFill/>
                    </a:lnT>
                    <a:lnB>
                      <a:noFill/>
                    </a:lnB>
                  </a:tcPr>
                </a:tc>
                <a:tc>
                  <a:txBody>
                    <a:bodyPr/>
                    <a:lstStyle/>
                    <a:p>
                      <a:pPr algn="ctr"/>
                      <a:r>
                        <a:rPr lang="hu-HU" sz="1800"/>
                        <a:t>very good</a:t>
                      </a:r>
                    </a:p>
                  </a:txBody>
                  <a:tcPr marL="37716" marR="37716" marT="18858" marB="18858">
                    <a:lnL>
                      <a:noFill/>
                    </a:lnL>
                    <a:lnR>
                      <a:noFill/>
                    </a:lnR>
                    <a:lnT>
                      <a:noFill/>
                    </a:lnT>
                    <a:lnB>
                      <a:noFill/>
                    </a:lnB>
                  </a:tcPr>
                </a:tc>
                <a:tc>
                  <a:txBody>
                    <a:bodyPr/>
                    <a:lstStyle/>
                    <a:p>
                      <a:pPr algn="ctr"/>
                      <a:r>
                        <a:rPr lang="en-US" sz="1800" dirty="0"/>
                        <a:t>with the hands held behind head, the athlete curls up so that the chest touches the thighs</a:t>
                      </a:r>
                    </a:p>
                  </a:txBody>
                  <a:tcPr marL="37716" marR="37716" marT="18858" marB="18858">
                    <a:lnL>
                      <a:noFill/>
                    </a:lnL>
                    <a:lnR>
                      <a:noFill/>
                    </a:lnR>
                    <a:lnT>
                      <a:noFill/>
                    </a:lnT>
                    <a:lnB>
                      <a:noFill/>
                    </a:lnB>
                  </a:tcPr>
                </a:tc>
              </a:tr>
              <a:tr h="621757">
                <a:tc>
                  <a:txBody>
                    <a:bodyPr/>
                    <a:lstStyle/>
                    <a:p>
                      <a:pPr algn="ctr"/>
                      <a:r>
                        <a:rPr lang="hu-HU" sz="1800"/>
                        <a:t>6 </a:t>
                      </a:r>
                    </a:p>
                  </a:txBody>
                  <a:tcPr marL="37716" marR="37716" marT="18858" marB="18858">
                    <a:lnL>
                      <a:noFill/>
                    </a:lnL>
                    <a:lnR>
                      <a:noFill/>
                    </a:lnR>
                    <a:lnT>
                      <a:noFill/>
                    </a:lnT>
                    <a:lnB>
                      <a:noFill/>
                    </a:lnB>
                  </a:tcPr>
                </a:tc>
                <a:tc>
                  <a:txBody>
                    <a:bodyPr/>
                    <a:lstStyle/>
                    <a:p>
                      <a:pPr algn="ctr"/>
                      <a:r>
                        <a:rPr lang="hu-HU" sz="1800"/>
                        <a:t>excellent</a:t>
                      </a:r>
                    </a:p>
                  </a:txBody>
                  <a:tcPr marL="37716" marR="37716" marT="18858" marB="18858">
                    <a:lnL>
                      <a:noFill/>
                    </a:lnL>
                    <a:lnR>
                      <a:noFill/>
                    </a:lnR>
                    <a:lnT>
                      <a:noFill/>
                    </a:lnT>
                    <a:lnB>
                      <a:noFill/>
                    </a:lnB>
                  </a:tcPr>
                </a:tc>
                <a:tc>
                  <a:txBody>
                    <a:bodyPr/>
                    <a:lstStyle/>
                    <a:p>
                      <a:pPr algn="ctr"/>
                      <a:r>
                        <a:rPr lang="en-US" sz="1800" dirty="0"/>
                        <a:t>as per level 5, with a 5 </a:t>
                      </a:r>
                      <a:r>
                        <a:rPr lang="en-US" sz="1800" dirty="0" err="1"/>
                        <a:t>lb</a:t>
                      </a:r>
                      <a:r>
                        <a:rPr lang="en-US" sz="1800" dirty="0"/>
                        <a:t> (2.5 kg) weight held behind head, chest touching the thighs</a:t>
                      </a:r>
                    </a:p>
                  </a:txBody>
                  <a:tcPr marL="37716" marR="37716" marT="18858" marB="18858">
                    <a:lnL>
                      <a:noFill/>
                    </a:lnL>
                    <a:lnR>
                      <a:noFill/>
                    </a:lnR>
                    <a:lnT>
                      <a:noFill/>
                    </a:lnT>
                    <a:lnB>
                      <a:noFill/>
                    </a:lnB>
                  </a:tcPr>
                </a:tc>
              </a:tr>
              <a:tr h="621757">
                <a:tc>
                  <a:txBody>
                    <a:bodyPr/>
                    <a:lstStyle/>
                    <a:p>
                      <a:pPr algn="ctr"/>
                      <a:r>
                        <a:rPr lang="hu-HU" sz="1800"/>
                        <a:t>7 </a:t>
                      </a:r>
                    </a:p>
                  </a:txBody>
                  <a:tcPr marL="37716" marR="37716" marT="18858" marB="18858">
                    <a:lnL>
                      <a:noFill/>
                    </a:lnL>
                    <a:lnR>
                      <a:noFill/>
                    </a:lnR>
                    <a:lnT>
                      <a:noFill/>
                    </a:lnT>
                    <a:lnB>
                      <a:noFill/>
                    </a:lnB>
                  </a:tcPr>
                </a:tc>
                <a:tc>
                  <a:txBody>
                    <a:bodyPr/>
                    <a:lstStyle/>
                    <a:p>
                      <a:pPr algn="ctr"/>
                      <a:r>
                        <a:rPr lang="hu-HU" sz="1800"/>
                        <a:t>elite</a:t>
                      </a:r>
                    </a:p>
                  </a:txBody>
                  <a:tcPr marL="37716" marR="37716" marT="18858" marB="18858">
                    <a:lnL>
                      <a:noFill/>
                    </a:lnL>
                    <a:lnR>
                      <a:noFill/>
                    </a:lnR>
                    <a:lnT>
                      <a:noFill/>
                    </a:lnT>
                    <a:lnB>
                      <a:noFill/>
                    </a:lnB>
                  </a:tcPr>
                </a:tc>
                <a:tc>
                  <a:txBody>
                    <a:bodyPr/>
                    <a:lstStyle/>
                    <a:p>
                      <a:pPr algn="ctr"/>
                      <a:r>
                        <a:rPr lang="en-US" sz="1800" dirty="0"/>
                        <a:t>as per level 5, with a 10 </a:t>
                      </a:r>
                      <a:r>
                        <a:rPr lang="en-US" sz="1800" dirty="0" err="1"/>
                        <a:t>lb</a:t>
                      </a:r>
                      <a:r>
                        <a:rPr lang="en-US" sz="1800" dirty="0"/>
                        <a:t> (5 kg) weight held behind head, chest touching the thighs</a:t>
                      </a:r>
                    </a:p>
                  </a:txBody>
                  <a:tcPr marL="37716" marR="37716" marT="18858" marB="18858">
                    <a:lnL>
                      <a:noFill/>
                    </a:lnL>
                    <a:lnR>
                      <a:noFill/>
                    </a:lnR>
                    <a:lnT>
                      <a:noFill/>
                    </a:lnT>
                    <a:lnB>
                      <a:noFill/>
                    </a:lnB>
                  </a:tcPr>
                </a:tc>
              </a:tr>
            </a:tbl>
          </a:graphicData>
        </a:graphic>
      </p:graphicFrame>
    </p:spTree>
    <p:extLst>
      <p:ext uri="{BB962C8B-B14F-4D97-AF65-F5344CB8AC3E}">
        <p14:creationId xmlns:p14="http://schemas.microsoft.com/office/powerpoint/2010/main" val="38686585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zövegdoboz 1"/>
          <p:cNvSpPr txBox="1"/>
          <p:nvPr/>
        </p:nvSpPr>
        <p:spPr>
          <a:xfrm>
            <a:off x="755576" y="2132856"/>
            <a:ext cx="7704856" cy="584775"/>
          </a:xfrm>
          <a:prstGeom prst="rect">
            <a:avLst/>
          </a:prstGeom>
          <a:solidFill>
            <a:srgbClr val="FFC000"/>
          </a:solidFill>
        </p:spPr>
        <p:txBody>
          <a:bodyPr wrap="square" rtlCol="0">
            <a:spAutoFit/>
          </a:bodyPr>
          <a:lstStyle/>
          <a:p>
            <a:pPr algn="ctr"/>
            <a:r>
              <a:rPr lang="hu-HU" sz="3200" b="1" dirty="0" smtClean="0"/>
              <a:t>Maximális erő excentrikus kontrakció alatt</a:t>
            </a:r>
            <a:endParaRPr lang="en-US" sz="32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611" name="Object 3"/>
          <p:cNvGraphicFramePr>
            <a:graphicFrameLocks noChangeAspect="1"/>
          </p:cNvGraphicFramePr>
          <p:nvPr/>
        </p:nvGraphicFramePr>
        <p:xfrm>
          <a:off x="4356100" y="1785938"/>
          <a:ext cx="4556125" cy="2827337"/>
        </p:xfrm>
        <a:graphic>
          <a:graphicData uri="http://schemas.openxmlformats.org/presentationml/2006/ole">
            <mc:AlternateContent xmlns:mc="http://schemas.openxmlformats.org/markup-compatibility/2006">
              <mc:Choice xmlns:v="urn:schemas-microsoft-com:vml" Requires="v">
                <p:oleObj spid="_x0000_s8227" name="Chart" r:id="rId4" imgW="3638702" imgH="2257349" progId="Excel.Sheet.8">
                  <p:embed/>
                </p:oleObj>
              </mc:Choice>
              <mc:Fallback>
                <p:oleObj name="Chart" r:id="rId4" imgW="3638702" imgH="2257349"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1785938"/>
                        <a:ext cx="4556125" cy="282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1F497D"/>
                              </a:outerShdw>
                            </a:effectLst>
                          </a14:hiddenEffects>
                        </a:ext>
                      </a:extLst>
                    </p:spPr>
                  </p:pic>
                </p:oleObj>
              </mc:Fallback>
            </mc:AlternateContent>
          </a:graphicData>
        </a:graphic>
      </p:graphicFrame>
      <p:sp>
        <p:nvSpPr>
          <p:cNvPr id="68612" name="Text Box 4"/>
          <p:cNvSpPr txBox="1">
            <a:spLocks noChangeArrowheads="1"/>
          </p:cNvSpPr>
          <p:nvPr/>
        </p:nvSpPr>
        <p:spPr bwMode="auto">
          <a:xfrm>
            <a:off x="755650" y="4786313"/>
            <a:ext cx="7848600" cy="1006475"/>
          </a:xfrm>
          <a:prstGeom prst="rect">
            <a:avLst/>
          </a:prstGeom>
          <a:noFill/>
          <a:ln w="9525">
            <a:noFill/>
            <a:miter lim="800000"/>
            <a:headEnd/>
            <a:tailEnd/>
          </a:ln>
        </p:spPr>
        <p:txBody>
          <a:bodyPr>
            <a:spAutoFit/>
          </a:bodyPr>
          <a:lstStyle/>
          <a:p>
            <a:pPr algn="ctr">
              <a:spcBef>
                <a:spcPct val="50000"/>
              </a:spcBef>
            </a:pPr>
            <a:r>
              <a:rPr lang="hu-HU" sz="2000" b="1">
                <a:solidFill>
                  <a:srgbClr val="FF9900"/>
                </a:solidFill>
              </a:rPr>
              <a:t>Mivel a külső erő nagyobb, mint az izom által kifejthető legnagyobb erő, ezért az izom hossza növekszik és feszülése nő.</a:t>
            </a:r>
          </a:p>
        </p:txBody>
      </p:sp>
      <p:pic>
        <p:nvPicPr>
          <p:cNvPr id="6" name="eccentr.mpg">
            <a:hlinkClick r:id="" action="ppaction://media"/>
          </p:cNvPr>
          <p:cNvPicPr>
            <a:picLocks noRot="1" noChangeAspect="1"/>
          </p:cNvPicPr>
          <p:nvPr>
            <a:videoFile r:link="rId2"/>
          </p:nvPr>
        </p:nvPicPr>
        <p:blipFill>
          <a:blip r:embed="rId6" cstate="print"/>
          <a:stretch>
            <a:fillRect/>
          </a:stretch>
        </p:blipFill>
        <p:spPr>
          <a:xfrm>
            <a:off x="683568" y="1340768"/>
            <a:ext cx="3505200" cy="2590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8612"/>
                                        </p:tgtEl>
                                        <p:attrNameLst>
                                          <p:attrName>style.visibility</p:attrName>
                                        </p:attrNameLst>
                                      </p:cBhvr>
                                      <p:to>
                                        <p:strVal val="visible"/>
                                      </p:to>
                                    </p:set>
                                    <p:anim calcmode="discrete" valueType="clr">
                                      <p:cBhvr override="childStyle">
                                        <p:cTn id="7" dur="80"/>
                                        <p:tgtEl>
                                          <p:spTgt spid="686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8612"/>
                                        </p:tgtEl>
                                        <p:attrNameLst>
                                          <p:attrName>fillcolor</p:attrName>
                                        </p:attrNameLst>
                                      </p:cBhvr>
                                      <p:tavLst>
                                        <p:tav tm="0">
                                          <p:val>
                                            <p:clrVal>
                                              <a:schemeClr val="accent2"/>
                                            </p:clrVal>
                                          </p:val>
                                        </p:tav>
                                        <p:tav tm="50000">
                                          <p:val>
                                            <p:clrVal>
                                              <a:schemeClr val="hlink"/>
                                            </p:clrVal>
                                          </p:val>
                                        </p:tav>
                                      </p:tavLst>
                                    </p:anim>
                                    <p:set>
                                      <p:cBhvr>
                                        <p:cTn id="9" dur="80"/>
                                        <p:tgtEl>
                                          <p:spTgt spid="686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2000"/>
                                  </p:stCondLst>
                                  <p:childTnLst>
                                    <p:set>
                                      <p:cBhvr>
                                        <p:cTn id="13" dur="1" fill="hold">
                                          <p:stCondLst>
                                            <p:cond delay="0"/>
                                          </p:stCondLst>
                                        </p:cTn>
                                        <p:tgtEl>
                                          <p:spTgt spid="68611"/>
                                        </p:tgtEl>
                                        <p:attrNameLst>
                                          <p:attrName>style.visibility</p:attrName>
                                        </p:attrNameLst>
                                      </p:cBhvr>
                                      <p:to>
                                        <p:strVal val="visible"/>
                                      </p:to>
                                    </p:set>
                                    <p:animEffect transition="in" filter="dissolve">
                                      <p:cBhvr>
                                        <p:cTn id="14" dur="500"/>
                                        <p:tgtEl>
                                          <p:spTgt spid="686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2000"/>
                                  </p:stCondLst>
                                  <p:childTnLst>
                                    <p:set>
                                      <p:cBhvr>
                                        <p:cTn id="18" dur="1" fill="hold">
                                          <p:stCondLst>
                                            <p:cond delay="0"/>
                                          </p:stCondLst>
                                        </p:cTn>
                                        <p:tgtEl>
                                          <p:spTgt spid="68611"/>
                                        </p:tgtEl>
                                        <p:attrNameLst>
                                          <p:attrName>style.visibility</p:attrName>
                                        </p:attrNameLst>
                                      </p:cBhvr>
                                      <p:to>
                                        <p:strVal val="visible"/>
                                      </p:to>
                                    </p:set>
                                    <p:animEffect transition="in" filter="dissolve">
                                      <p:cBhvr>
                                        <p:cTn id="19" dur="500"/>
                                        <p:tgtEl>
                                          <p:spTgt spid="686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2000"/>
                                  </p:stCondLst>
                                  <p:childTnLst>
                                    <p:set>
                                      <p:cBhvr>
                                        <p:cTn id="23" dur="1" fill="hold">
                                          <p:stCondLst>
                                            <p:cond delay="0"/>
                                          </p:stCondLst>
                                        </p:cTn>
                                        <p:tgtEl>
                                          <p:spTgt spid="68611"/>
                                        </p:tgtEl>
                                        <p:attrNameLst>
                                          <p:attrName>style.visibility</p:attrName>
                                        </p:attrNameLst>
                                      </p:cBhvr>
                                      <p:to>
                                        <p:strVal val="visible"/>
                                      </p:to>
                                    </p:set>
                                    <p:animEffect transition="in" filter="dissolve">
                                      <p:cBhvr>
                                        <p:cTn id="24" dur="500"/>
                                        <p:tgtEl>
                                          <p:spTgt spid="68611"/>
                                        </p:tgtEl>
                                      </p:cBhvr>
                                    </p:animEffect>
                                  </p:childTnLst>
                                </p:cTn>
                              </p:par>
                            </p:childTnLst>
                          </p:cTn>
                        </p:par>
                        <p:par>
                          <p:cTn id="25" fill="hold">
                            <p:stCondLst>
                              <p:cond delay="2500"/>
                            </p:stCondLst>
                            <p:childTnLst>
                              <p:par>
                                <p:cTn id="26" presetID="1" presetClass="mediacall" presetSubtype="0" fill="hold" nodeType="afterEffect">
                                  <p:stCondLst>
                                    <p:cond delay="0"/>
                                  </p:stCondLst>
                                  <p:childTnLst>
                                    <p:cmd type="call" cmd="playFrom(0.0)">
                                      <p:cBhvr>
                                        <p:cTn id="27" dur="241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8" fill="hold" display="0">
                  <p:stCondLst>
                    <p:cond delay="indefinite"/>
                  </p:stCondLst>
                  <p:endCondLst>
                    <p:cond evt="onNext" delay="0">
                      <p:tgtEl>
                        <p:sldTgt/>
                      </p:tgtEl>
                    </p:cond>
                    <p:cond evt="onPrev" delay="0">
                      <p:tgtEl>
                        <p:sldTgt/>
                      </p:tgtEl>
                    </p:cond>
                  </p:endCondLst>
                </p:cTn>
                <p:tgtEl>
                  <p:spTgt spid="6"/>
                </p:tgtEl>
              </p:cMediaNode>
            </p:video>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6"/>
                                        </p:tgtEl>
                                      </p:cBhvr>
                                    </p:cmd>
                                  </p:childTnLst>
                                </p:cTn>
                              </p:par>
                            </p:childTnLst>
                          </p:cTn>
                        </p:par>
                      </p:childTnLst>
                    </p:cTn>
                  </p:par>
                </p:childTnLst>
              </p:cTn>
              <p:nextCondLst>
                <p:cond evt="onClick" delay="0">
                  <p:tgtEl>
                    <p:spTgt spid="6"/>
                  </p:tgtEl>
                </p:cond>
              </p:nextCondLst>
            </p:seq>
          </p:childTnLst>
        </p:cTn>
      </p:par>
    </p:tnLst>
    <p:bldLst>
      <p:bldOleChart spid="68611" grpId="0" bld="series" animBg="0"/>
      <p:bldP spid="68612"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descr="hi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252721"/>
            <a:ext cx="5329311" cy="5781367"/>
          </a:xfrm>
          <a:prstGeom prst="rect">
            <a:avLst/>
          </a:prstGeom>
          <a:noFill/>
          <a:extLst>
            <a:ext uri="{909E8E84-426E-40DD-AFC4-6F175D3DCCD1}">
              <a14:hiddenFill xmlns:a14="http://schemas.microsoft.com/office/drawing/2010/main">
                <a:solidFill>
                  <a:srgbClr val="FFFFFF"/>
                </a:solidFill>
              </a14:hiddenFill>
            </a:ext>
          </a:extLst>
        </p:spPr>
      </p:pic>
      <p:sp>
        <p:nvSpPr>
          <p:cNvPr id="72707" name="Text Box 3"/>
          <p:cNvSpPr txBox="1">
            <a:spLocks noChangeArrowheads="1"/>
          </p:cNvSpPr>
          <p:nvPr/>
        </p:nvSpPr>
        <p:spPr bwMode="auto">
          <a:xfrm>
            <a:off x="684213" y="620713"/>
            <a:ext cx="3024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sz="2400" b="1" dirty="0"/>
              <a:t>Hill </a:t>
            </a:r>
            <a:r>
              <a:rPr lang="hu-HU" sz="2400" b="1" dirty="0" smtClean="0"/>
              <a:t>(1938)</a:t>
            </a:r>
            <a:endParaRPr lang="hu-HU" sz="2400" b="1" dirty="0"/>
          </a:p>
        </p:txBody>
      </p:sp>
      <p:sp>
        <p:nvSpPr>
          <p:cNvPr id="72708" name="Line 4"/>
          <p:cNvSpPr>
            <a:spLocks noChangeShapeType="1"/>
          </p:cNvSpPr>
          <p:nvPr/>
        </p:nvSpPr>
        <p:spPr bwMode="auto">
          <a:xfrm flipH="1">
            <a:off x="3543618" y="2708275"/>
            <a:ext cx="100806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09" name="Line 5"/>
          <p:cNvSpPr>
            <a:spLocks noChangeShapeType="1"/>
          </p:cNvSpPr>
          <p:nvPr/>
        </p:nvSpPr>
        <p:spPr bwMode="auto">
          <a:xfrm flipV="1">
            <a:off x="4140200" y="849312"/>
            <a:ext cx="0" cy="17287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0" name="Text Box 6"/>
          <p:cNvSpPr txBox="1">
            <a:spLocks noChangeArrowheads="1"/>
          </p:cNvSpPr>
          <p:nvPr/>
        </p:nvSpPr>
        <p:spPr bwMode="auto">
          <a:xfrm>
            <a:off x="323528" y="2349500"/>
            <a:ext cx="2447925"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u-HU" sz="2400" b="1" dirty="0" err="1">
                <a:solidFill>
                  <a:srgbClr val="FF0000"/>
                </a:solidFill>
              </a:rPr>
              <a:t>F</a:t>
            </a:r>
            <a:r>
              <a:rPr lang="hu-HU" sz="2400" b="1" baseline="-25000" dirty="0" err="1">
                <a:solidFill>
                  <a:srgbClr val="FF0000"/>
                </a:solidFill>
              </a:rPr>
              <a:t>ec</a:t>
            </a:r>
            <a:r>
              <a:rPr lang="hu-HU" sz="2400" b="1" dirty="0">
                <a:solidFill>
                  <a:srgbClr val="FF0000"/>
                </a:solidFill>
              </a:rPr>
              <a:t> / </a:t>
            </a:r>
            <a:r>
              <a:rPr lang="hu-HU" sz="2400" b="1" dirty="0" err="1">
                <a:solidFill>
                  <a:srgbClr val="FF0000"/>
                </a:solidFill>
              </a:rPr>
              <a:t>F</a:t>
            </a:r>
            <a:r>
              <a:rPr lang="hu-HU" sz="2400" b="1" baseline="-25000" dirty="0" err="1">
                <a:solidFill>
                  <a:srgbClr val="FF0000"/>
                </a:solidFill>
              </a:rPr>
              <a:t>ic</a:t>
            </a:r>
            <a:r>
              <a:rPr lang="hu-HU" sz="2400" b="1" dirty="0">
                <a:solidFill>
                  <a:srgbClr val="FF0000"/>
                </a:solidFill>
              </a:rPr>
              <a:t> = </a:t>
            </a:r>
            <a:r>
              <a:rPr lang="hu-HU" sz="2400" b="1" dirty="0" smtClean="0">
                <a:solidFill>
                  <a:srgbClr val="FF0000"/>
                </a:solidFill>
              </a:rPr>
              <a:t>1.4 - 1.8</a:t>
            </a:r>
            <a:endParaRPr lang="hu-HU" sz="2400" b="1" dirty="0">
              <a:solidFill>
                <a:srgbClr val="FF0000"/>
              </a:solidFill>
            </a:endParaRPr>
          </a:p>
        </p:txBody>
      </p:sp>
    </p:spTree>
    <p:extLst>
      <p:ext uri="{BB962C8B-B14F-4D97-AF65-F5344CB8AC3E}">
        <p14:creationId xmlns:p14="http://schemas.microsoft.com/office/powerpoint/2010/main" val="160432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2000"/>
                                        <p:tgtEl>
                                          <p:spTgt spid="72706"/>
                                        </p:tgtEl>
                                      </p:cBhvr>
                                    </p:animEffect>
                                  </p:childTnLst>
                                </p:cTn>
                              </p:par>
                            </p:childTnLst>
                          </p:cTn>
                        </p:par>
                        <p:par>
                          <p:cTn id="8" fill="hold" nodeType="afterGroup">
                            <p:stCondLst>
                              <p:cond delay="2000"/>
                            </p:stCondLst>
                            <p:childTnLst>
                              <p:par>
                                <p:cTn id="9" presetID="7" presetClass="entr" presetSubtype="2" fill="hold" grpId="0" nodeType="afterEffect">
                                  <p:stCondLst>
                                    <p:cond delay="0"/>
                                  </p:stCondLst>
                                  <p:childTnLst>
                                    <p:set>
                                      <p:cBhvr>
                                        <p:cTn id="10" dur="1" fill="hold">
                                          <p:stCondLst>
                                            <p:cond delay="0"/>
                                          </p:stCondLst>
                                        </p:cTn>
                                        <p:tgtEl>
                                          <p:spTgt spid="72708"/>
                                        </p:tgtEl>
                                        <p:attrNameLst>
                                          <p:attrName>style.visibility</p:attrName>
                                        </p:attrNameLst>
                                      </p:cBhvr>
                                      <p:to>
                                        <p:strVal val="visible"/>
                                      </p:to>
                                    </p:set>
                                    <p:anim calcmode="lin" valueType="num">
                                      <p:cBhvr additive="base">
                                        <p:cTn id="11" dur="2000" fill="hold"/>
                                        <p:tgtEl>
                                          <p:spTgt spid="72708"/>
                                        </p:tgtEl>
                                        <p:attrNameLst>
                                          <p:attrName>ppt_x</p:attrName>
                                        </p:attrNameLst>
                                      </p:cBhvr>
                                      <p:tavLst>
                                        <p:tav tm="0">
                                          <p:val>
                                            <p:strVal val="1+#ppt_w/2"/>
                                          </p:val>
                                        </p:tav>
                                        <p:tav tm="100000">
                                          <p:val>
                                            <p:strVal val="#ppt_x"/>
                                          </p:val>
                                        </p:tav>
                                      </p:tavLst>
                                    </p:anim>
                                    <p:anim calcmode="lin" valueType="num">
                                      <p:cBhvr additive="base">
                                        <p:cTn id="12" dur="2000" fill="hold"/>
                                        <p:tgtEl>
                                          <p:spTgt spid="7270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4000"/>
                            </p:stCondLst>
                            <p:childTnLst>
                              <p:par>
                                <p:cTn id="14" presetID="2" presetClass="entr" presetSubtype="4" fill="hold" grpId="0" nodeType="afterEffect">
                                  <p:stCondLst>
                                    <p:cond delay="0"/>
                                  </p:stCondLst>
                                  <p:childTnLst>
                                    <p:set>
                                      <p:cBhvr>
                                        <p:cTn id="15" dur="1" fill="hold">
                                          <p:stCondLst>
                                            <p:cond delay="0"/>
                                          </p:stCondLst>
                                        </p:cTn>
                                        <p:tgtEl>
                                          <p:spTgt spid="72709"/>
                                        </p:tgtEl>
                                        <p:attrNameLst>
                                          <p:attrName>style.visibility</p:attrName>
                                        </p:attrNameLst>
                                      </p:cBhvr>
                                      <p:to>
                                        <p:strVal val="visible"/>
                                      </p:to>
                                    </p:set>
                                    <p:anim calcmode="lin" valueType="num">
                                      <p:cBhvr additive="base">
                                        <p:cTn id="16" dur="500" fill="hold"/>
                                        <p:tgtEl>
                                          <p:spTgt spid="72709"/>
                                        </p:tgtEl>
                                        <p:attrNameLst>
                                          <p:attrName>ppt_x</p:attrName>
                                        </p:attrNameLst>
                                      </p:cBhvr>
                                      <p:tavLst>
                                        <p:tav tm="0">
                                          <p:val>
                                            <p:strVal val="#ppt_x"/>
                                          </p:val>
                                        </p:tav>
                                        <p:tav tm="100000">
                                          <p:val>
                                            <p:strVal val="#ppt_x"/>
                                          </p:val>
                                        </p:tav>
                                      </p:tavLst>
                                    </p:anim>
                                    <p:anim calcmode="lin" valueType="num">
                                      <p:cBhvr additive="base">
                                        <p:cTn id="17" dur="500" fill="hold"/>
                                        <p:tgtEl>
                                          <p:spTgt spid="7270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45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72710"/>
                                        </p:tgtEl>
                                        <p:attrNameLst>
                                          <p:attrName>style.visibility</p:attrName>
                                        </p:attrNameLst>
                                      </p:cBhvr>
                                      <p:to>
                                        <p:strVal val="visible"/>
                                      </p:to>
                                    </p:set>
                                    <p:anim calcmode="discrete" valueType="clr">
                                      <p:cBhvr override="childStyle">
                                        <p:cTn id="21" dur="80"/>
                                        <p:tgtEl>
                                          <p:spTgt spid="7271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2710"/>
                                        </p:tgtEl>
                                        <p:attrNameLst>
                                          <p:attrName>fillcolor</p:attrName>
                                        </p:attrNameLst>
                                      </p:cBhvr>
                                      <p:tavLst>
                                        <p:tav tm="0">
                                          <p:val>
                                            <p:clrVal>
                                              <a:schemeClr val="accent2"/>
                                            </p:clrVal>
                                          </p:val>
                                        </p:tav>
                                        <p:tav tm="50000">
                                          <p:val>
                                            <p:clrVal>
                                              <a:schemeClr val="hlink"/>
                                            </p:clrVal>
                                          </p:val>
                                        </p:tav>
                                      </p:tavLst>
                                    </p:anim>
                                    <p:set>
                                      <p:cBhvr>
                                        <p:cTn id="23" dur="80"/>
                                        <p:tgtEl>
                                          <p:spTgt spid="727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animBg="1"/>
      <p:bldP spid="72709" grpId="0" animBg="1"/>
      <p:bldP spid="72710"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2819400" y="1652588"/>
          <a:ext cx="6142038" cy="3681412"/>
        </p:xfrm>
        <a:graphic>
          <a:graphicData uri="http://schemas.openxmlformats.org/presentationml/2006/ole">
            <mc:AlternateContent xmlns:mc="http://schemas.openxmlformats.org/markup-compatibility/2006">
              <mc:Choice xmlns:v="urn:schemas-microsoft-com:vml" Requires="v">
                <p:oleObj spid="_x0000_s9253" name="Munkalap" r:id="rId5" imgW="3914806" imgH="2286090" progId="Excel.Sheet.8">
                  <p:embed/>
                </p:oleObj>
              </mc:Choice>
              <mc:Fallback>
                <p:oleObj name="Munkalap" r:id="rId5" imgW="3914806" imgH="2286090" progId="Excel.Shee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652588"/>
                        <a:ext cx="6142038" cy="36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1F497D"/>
                              </a:outerShdw>
                            </a:effectLst>
                          </a14:hiddenEffects>
                        </a:ext>
                      </a:extLst>
                    </p:spPr>
                  </p:pic>
                </p:oleObj>
              </mc:Fallback>
            </mc:AlternateContent>
          </a:graphicData>
        </a:graphic>
      </p:graphicFrame>
      <p:sp>
        <p:nvSpPr>
          <p:cNvPr id="111619" name="Text Box 3"/>
          <p:cNvSpPr txBox="1">
            <a:spLocks noChangeArrowheads="1"/>
          </p:cNvSpPr>
          <p:nvPr/>
        </p:nvSpPr>
        <p:spPr bwMode="auto">
          <a:xfrm>
            <a:off x="1752600" y="381000"/>
            <a:ext cx="5867400" cy="946150"/>
          </a:xfrm>
          <a:prstGeom prst="rect">
            <a:avLst/>
          </a:prstGeom>
          <a:noFill/>
          <a:ln w="9525">
            <a:noFill/>
            <a:miter lim="800000"/>
            <a:headEnd/>
            <a:tailEnd/>
          </a:ln>
          <a:effectLst/>
        </p:spPr>
        <p:txBody>
          <a:bodyPr>
            <a:spAutoFit/>
          </a:bodyPr>
          <a:lstStyle/>
          <a:p>
            <a:pPr algn="ctr" eaLnBrk="0" hangingPunct="0">
              <a:spcBef>
                <a:spcPct val="50000"/>
              </a:spcBef>
              <a:defRPr/>
            </a:pPr>
            <a:r>
              <a:rPr lang="hu-HU" sz="2800" b="1" dirty="0">
                <a:latin typeface="Times New Roman" pitchFamily="18" charset="0"/>
              </a:rPr>
              <a:t>Az izom feszülésének nagysága nyújtás előtt</a:t>
            </a:r>
            <a:endParaRPr lang="en-GB" sz="2800" b="1" dirty="0">
              <a:latin typeface="Times New Roman" pitchFamily="18" charset="0"/>
            </a:endParaRPr>
          </a:p>
        </p:txBody>
      </p:sp>
      <p:sp>
        <p:nvSpPr>
          <p:cNvPr id="111620" name="Text Box 4"/>
          <p:cNvSpPr txBox="1">
            <a:spLocks noChangeArrowheads="1"/>
          </p:cNvSpPr>
          <p:nvPr/>
        </p:nvSpPr>
        <p:spPr bwMode="auto">
          <a:xfrm>
            <a:off x="990600" y="4159250"/>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20 %</a:t>
            </a:r>
          </a:p>
        </p:txBody>
      </p:sp>
      <p:sp>
        <p:nvSpPr>
          <p:cNvPr id="111621" name="Text Box 5"/>
          <p:cNvSpPr txBox="1">
            <a:spLocks noChangeArrowheads="1"/>
          </p:cNvSpPr>
          <p:nvPr/>
        </p:nvSpPr>
        <p:spPr bwMode="auto">
          <a:xfrm>
            <a:off x="990600" y="3679825"/>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40 %</a:t>
            </a:r>
          </a:p>
        </p:txBody>
      </p:sp>
      <p:sp>
        <p:nvSpPr>
          <p:cNvPr id="111622" name="Text Box 6"/>
          <p:cNvSpPr txBox="1">
            <a:spLocks noChangeArrowheads="1"/>
          </p:cNvSpPr>
          <p:nvPr/>
        </p:nvSpPr>
        <p:spPr bwMode="auto">
          <a:xfrm>
            <a:off x="990600" y="3321050"/>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60 %</a:t>
            </a:r>
          </a:p>
        </p:txBody>
      </p:sp>
      <p:sp>
        <p:nvSpPr>
          <p:cNvPr id="111623" name="Text Box 7"/>
          <p:cNvSpPr txBox="1">
            <a:spLocks noChangeArrowheads="1"/>
          </p:cNvSpPr>
          <p:nvPr/>
        </p:nvSpPr>
        <p:spPr bwMode="auto">
          <a:xfrm>
            <a:off x="990600" y="2940050"/>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80 %</a:t>
            </a:r>
          </a:p>
        </p:txBody>
      </p:sp>
      <p:sp>
        <p:nvSpPr>
          <p:cNvPr id="111624" name="Text Box 8"/>
          <p:cNvSpPr txBox="1">
            <a:spLocks noChangeArrowheads="1"/>
          </p:cNvSpPr>
          <p:nvPr/>
        </p:nvSpPr>
        <p:spPr bwMode="auto">
          <a:xfrm>
            <a:off x="838200" y="2559050"/>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100 %</a:t>
            </a:r>
          </a:p>
        </p:txBody>
      </p:sp>
      <p:sp>
        <p:nvSpPr>
          <p:cNvPr id="111625" name="Line 9"/>
          <p:cNvSpPr>
            <a:spLocks noChangeShapeType="1"/>
          </p:cNvSpPr>
          <p:nvPr/>
        </p:nvSpPr>
        <p:spPr bwMode="auto">
          <a:xfrm>
            <a:off x="2057400" y="4343400"/>
            <a:ext cx="2590800" cy="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111626" name="Line 10"/>
          <p:cNvSpPr>
            <a:spLocks noChangeShapeType="1"/>
          </p:cNvSpPr>
          <p:nvPr/>
        </p:nvSpPr>
        <p:spPr bwMode="auto">
          <a:xfrm flipV="1">
            <a:off x="2133600" y="3962400"/>
            <a:ext cx="3048000" cy="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111627" name="Line 11"/>
          <p:cNvSpPr>
            <a:spLocks noChangeShapeType="1"/>
          </p:cNvSpPr>
          <p:nvPr/>
        </p:nvSpPr>
        <p:spPr bwMode="auto">
          <a:xfrm>
            <a:off x="2133600" y="3581400"/>
            <a:ext cx="3810000" cy="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111628" name="Line 12"/>
          <p:cNvSpPr>
            <a:spLocks noChangeShapeType="1"/>
          </p:cNvSpPr>
          <p:nvPr/>
        </p:nvSpPr>
        <p:spPr bwMode="auto">
          <a:xfrm>
            <a:off x="2133600" y="3200400"/>
            <a:ext cx="4038600" cy="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111629" name="Line 13"/>
          <p:cNvSpPr>
            <a:spLocks noChangeShapeType="1"/>
          </p:cNvSpPr>
          <p:nvPr/>
        </p:nvSpPr>
        <p:spPr bwMode="auto">
          <a:xfrm>
            <a:off x="2133600" y="2819400"/>
            <a:ext cx="4800600" cy="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111631" name="Line 15"/>
          <p:cNvSpPr>
            <a:spLocks noChangeShapeType="1"/>
          </p:cNvSpPr>
          <p:nvPr/>
        </p:nvSpPr>
        <p:spPr bwMode="auto">
          <a:xfrm>
            <a:off x="5508625" y="2565400"/>
            <a:ext cx="0" cy="288925"/>
          </a:xfrm>
          <a:prstGeom prst="line">
            <a:avLst/>
          </a:prstGeom>
          <a:noFill/>
          <a:ln w="57150">
            <a:solidFill>
              <a:srgbClr val="FF0000"/>
            </a:solidFill>
            <a:round/>
            <a:headEnd/>
            <a:tailEnd type="triangle" w="med" len="med"/>
          </a:ln>
        </p:spPr>
        <p:txBody>
          <a:bodyPr/>
          <a:lstStyle/>
          <a:p>
            <a:endParaRPr lang="en-US"/>
          </a:p>
        </p:txBody>
      </p:sp>
      <p:sp>
        <p:nvSpPr>
          <p:cNvPr id="111632" name="Line 16"/>
          <p:cNvSpPr>
            <a:spLocks noChangeShapeType="1"/>
          </p:cNvSpPr>
          <p:nvPr/>
        </p:nvSpPr>
        <p:spPr bwMode="auto">
          <a:xfrm>
            <a:off x="5940425" y="2349500"/>
            <a:ext cx="0" cy="288925"/>
          </a:xfrm>
          <a:prstGeom prst="line">
            <a:avLst/>
          </a:prstGeom>
          <a:noFill/>
          <a:ln w="57150">
            <a:solidFill>
              <a:srgbClr val="FF0000"/>
            </a:solidFill>
            <a:round/>
            <a:headEnd/>
            <a:tailEnd type="triangle" w="med" len="med"/>
          </a:ln>
        </p:spPr>
        <p:txBody>
          <a:bodyPr/>
          <a:lstStyle/>
          <a:p>
            <a:endParaRPr lang="en-US"/>
          </a:p>
        </p:txBody>
      </p:sp>
      <p:sp>
        <p:nvSpPr>
          <p:cNvPr id="111633" name="Line 17"/>
          <p:cNvSpPr>
            <a:spLocks noChangeShapeType="1"/>
          </p:cNvSpPr>
          <p:nvPr/>
        </p:nvSpPr>
        <p:spPr bwMode="auto">
          <a:xfrm>
            <a:off x="6588125" y="2205038"/>
            <a:ext cx="0" cy="288925"/>
          </a:xfrm>
          <a:prstGeom prst="line">
            <a:avLst/>
          </a:prstGeom>
          <a:noFill/>
          <a:ln w="57150">
            <a:solidFill>
              <a:srgbClr val="FF0000"/>
            </a:solidFill>
            <a:round/>
            <a:headEnd/>
            <a:tailEnd type="triangle" w="med" len="med"/>
          </a:ln>
        </p:spPr>
        <p:txBody>
          <a:bodyPr/>
          <a:lstStyle/>
          <a:p>
            <a:endParaRPr lang="en-US"/>
          </a:p>
        </p:txBody>
      </p:sp>
      <p:sp>
        <p:nvSpPr>
          <p:cNvPr id="111634" name="Line 18"/>
          <p:cNvSpPr>
            <a:spLocks noChangeShapeType="1"/>
          </p:cNvSpPr>
          <p:nvPr/>
        </p:nvSpPr>
        <p:spPr bwMode="auto">
          <a:xfrm>
            <a:off x="7092950" y="1989138"/>
            <a:ext cx="0" cy="288925"/>
          </a:xfrm>
          <a:prstGeom prst="line">
            <a:avLst/>
          </a:prstGeom>
          <a:noFill/>
          <a:ln w="57150">
            <a:solidFill>
              <a:srgbClr val="FF0000"/>
            </a:solidFill>
            <a:round/>
            <a:headEnd/>
            <a:tailEnd type="triangle" w="med" len="med"/>
          </a:ln>
        </p:spPr>
        <p:txBody>
          <a:bodyPr/>
          <a:lstStyle/>
          <a:p>
            <a:endParaRPr lang="en-US"/>
          </a:p>
        </p:txBody>
      </p:sp>
      <p:sp>
        <p:nvSpPr>
          <p:cNvPr id="111635" name="Line 19"/>
          <p:cNvSpPr>
            <a:spLocks noChangeShapeType="1"/>
          </p:cNvSpPr>
          <p:nvPr/>
        </p:nvSpPr>
        <p:spPr bwMode="auto">
          <a:xfrm>
            <a:off x="7667625" y="1773238"/>
            <a:ext cx="0" cy="288925"/>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box(out)">
                                      <p:cBhvr>
                                        <p:cTn id="7" dur="500"/>
                                        <p:tgtEl>
                                          <p:spTgt spid="11162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11625"/>
                                        </p:tgtEl>
                                        <p:attrNameLst>
                                          <p:attrName>style.visibility</p:attrName>
                                        </p:attrNameLst>
                                      </p:cBhvr>
                                      <p:to>
                                        <p:strVal val="visible"/>
                                      </p:to>
                                    </p:set>
                                    <p:anim calcmode="lin" valueType="num">
                                      <p:cBhvr additive="base">
                                        <p:cTn id="11" dur="500" fill="hold"/>
                                        <p:tgtEl>
                                          <p:spTgt spid="111625"/>
                                        </p:tgtEl>
                                        <p:attrNameLst>
                                          <p:attrName>ppt_x</p:attrName>
                                        </p:attrNameLst>
                                      </p:cBhvr>
                                      <p:tavLst>
                                        <p:tav tm="0">
                                          <p:val>
                                            <p:strVal val="0-#ppt_w/2"/>
                                          </p:val>
                                        </p:tav>
                                        <p:tav tm="100000">
                                          <p:val>
                                            <p:strVal val="#ppt_x"/>
                                          </p:val>
                                        </p:tav>
                                      </p:tavLst>
                                    </p:anim>
                                    <p:anim calcmode="lin" valueType="num">
                                      <p:cBhvr additive="base">
                                        <p:cTn id="12" dur="500" fill="hold"/>
                                        <p:tgtEl>
                                          <p:spTgt spid="1116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WHOOSH.WAV"/>
                                        </p:tgtEl>
                                      </p:cMediaNode>
                                    </p:audio>
                                  </p:subTnLst>
                                </p:cTn>
                              </p:par>
                            </p:childTnLst>
                          </p:cTn>
                        </p:par>
                        <p:par>
                          <p:cTn id="13" fill="hold">
                            <p:stCondLst>
                              <p:cond delay="2000"/>
                            </p:stCondLst>
                            <p:childTnLst>
                              <p:par>
                                <p:cTn id="14" presetID="4" presetClass="entr" presetSubtype="32" fill="hold" grpId="0" nodeType="afterEffect">
                                  <p:stCondLst>
                                    <p:cond delay="1000"/>
                                  </p:stCondLst>
                                  <p:childTnLst>
                                    <p:set>
                                      <p:cBhvr>
                                        <p:cTn id="15" dur="1" fill="hold">
                                          <p:stCondLst>
                                            <p:cond delay="0"/>
                                          </p:stCondLst>
                                        </p:cTn>
                                        <p:tgtEl>
                                          <p:spTgt spid="111621">
                                            <p:txEl>
                                              <p:pRg st="0" end="0"/>
                                            </p:txEl>
                                          </p:spTgt>
                                        </p:tgtEl>
                                        <p:attrNameLst>
                                          <p:attrName>style.visibility</p:attrName>
                                        </p:attrNameLst>
                                      </p:cBhvr>
                                      <p:to>
                                        <p:strVal val="visible"/>
                                      </p:to>
                                    </p:set>
                                    <p:animEffect transition="in" filter="box(out)">
                                      <p:cBhvr>
                                        <p:cTn id="16" dur="500"/>
                                        <p:tgtEl>
                                          <p:spTgt spid="111621">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CAMERA.WAV"/>
                                        </p:tgtEl>
                                      </p:cMediaNode>
                                    </p:audio>
                                  </p:subTnLst>
                                </p:cTn>
                              </p:par>
                            </p:childTnLst>
                          </p:cTn>
                        </p:par>
                        <p:par>
                          <p:cTn id="17" fill="hold">
                            <p:stCondLst>
                              <p:cond delay="3500"/>
                            </p:stCondLst>
                            <p:childTnLst>
                              <p:par>
                                <p:cTn id="18" presetID="2" presetClass="entr" presetSubtype="8" fill="hold" grpId="0" nodeType="afterEffect">
                                  <p:stCondLst>
                                    <p:cond delay="0"/>
                                  </p:stCondLst>
                                  <p:childTnLst>
                                    <p:set>
                                      <p:cBhvr>
                                        <p:cTn id="19" dur="1" fill="hold">
                                          <p:stCondLst>
                                            <p:cond delay="0"/>
                                          </p:stCondLst>
                                        </p:cTn>
                                        <p:tgtEl>
                                          <p:spTgt spid="111626"/>
                                        </p:tgtEl>
                                        <p:attrNameLst>
                                          <p:attrName>style.visibility</p:attrName>
                                        </p:attrNameLst>
                                      </p:cBhvr>
                                      <p:to>
                                        <p:strVal val="visible"/>
                                      </p:to>
                                    </p:set>
                                    <p:anim calcmode="lin" valueType="num">
                                      <p:cBhvr additive="base">
                                        <p:cTn id="20" dur="500" fill="hold"/>
                                        <p:tgtEl>
                                          <p:spTgt spid="111626"/>
                                        </p:tgtEl>
                                        <p:attrNameLst>
                                          <p:attrName>ppt_x</p:attrName>
                                        </p:attrNameLst>
                                      </p:cBhvr>
                                      <p:tavLst>
                                        <p:tav tm="0">
                                          <p:val>
                                            <p:strVal val="0-#ppt_w/2"/>
                                          </p:val>
                                        </p:tav>
                                        <p:tav tm="100000">
                                          <p:val>
                                            <p:strVal val="#ppt_x"/>
                                          </p:val>
                                        </p:tav>
                                      </p:tavLst>
                                    </p:anim>
                                    <p:anim calcmode="lin" valueType="num">
                                      <p:cBhvr additive="base">
                                        <p:cTn id="21" dur="500" fill="hold"/>
                                        <p:tgtEl>
                                          <p:spTgt spid="1116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WHOOSH.WAV"/>
                                        </p:tgtEl>
                                      </p:cMediaNode>
                                    </p:audio>
                                  </p:subTnLst>
                                </p:cTn>
                              </p:par>
                            </p:childTnLst>
                          </p:cTn>
                        </p:par>
                        <p:par>
                          <p:cTn id="22" fill="hold">
                            <p:stCondLst>
                              <p:cond delay="4000"/>
                            </p:stCondLst>
                            <p:childTnLst>
                              <p:par>
                                <p:cTn id="23" presetID="4" presetClass="entr" presetSubtype="32" fill="hold" grpId="0" nodeType="afterEffect">
                                  <p:stCondLst>
                                    <p:cond delay="1000"/>
                                  </p:stCondLst>
                                  <p:childTnLst>
                                    <p:set>
                                      <p:cBhvr>
                                        <p:cTn id="24" dur="1" fill="hold">
                                          <p:stCondLst>
                                            <p:cond delay="0"/>
                                          </p:stCondLst>
                                        </p:cTn>
                                        <p:tgtEl>
                                          <p:spTgt spid="111622">
                                            <p:txEl>
                                              <p:pRg st="0" end="0"/>
                                            </p:txEl>
                                          </p:spTgt>
                                        </p:tgtEl>
                                        <p:attrNameLst>
                                          <p:attrName>style.visibility</p:attrName>
                                        </p:attrNameLst>
                                      </p:cBhvr>
                                      <p:to>
                                        <p:strVal val="visible"/>
                                      </p:to>
                                    </p:set>
                                    <p:animEffect transition="in" filter="box(out)">
                                      <p:cBhvr>
                                        <p:cTn id="25" dur="500"/>
                                        <p:tgtEl>
                                          <p:spTgt spid="111622">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par>
                          <p:cTn id="26" fill="hold">
                            <p:stCondLst>
                              <p:cond delay="5500"/>
                            </p:stCondLst>
                            <p:childTnLst>
                              <p:par>
                                <p:cTn id="27" presetID="2" presetClass="entr" presetSubtype="8" fill="hold" grpId="0" nodeType="afterEffect">
                                  <p:stCondLst>
                                    <p:cond delay="0"/>
                                  </p:stCondLst>
                                  <p:childTnLst>
                                    <p:set>
                                      <p:cBhvr>
                                        <p:cTn id="28" dur="1" fill="hold">
                                          <p:stCondLst>
                                            <p:cond delay="0"/>
                                          </p:stCondLst>
                                        </p:cTn>
                                        <p:tgtEl>
                                          <p:spTgt spid="111627"/>
                                        </p:tgtEl>
                                        <p:attrNameLst>
                                          <p:attrName>style.visibility</p:attrName>
                                        </p:attrNameLst>
                                      </p:cBhvr>
                                      <p:to>
                                        <p:strVal val="visible"/>
                                      </p:to>
                                    </p:set>
                                    <p:anim calcmode="lin" valueType="num">
                                      <p:cBhvr additive="base">
                                        <p:cTn id="29" dur="500" fill="hold"/>
                                        <p:tgtEl>
                                          <p:spTgt spid="111627"/>
                                        </p:tgtEl>
                                        <p:attrNameLst>
                                          <p:attrName>ppt_x</p:attrName>
                                        </p:attrNameLst>
                                      </p:cBhvr>
                                      <p:tavLst>
                                        <p:tav tm="0">
                                          <p:val>
                                            <p:strVal val="0-#ppt_w/2"/>
                                          </p:val>
                                        </p:tav>
                                        <p:tav tm="100000">
                                          <p:val>
                                            <p:strVal val="#ppt_x"/>
                                          </p:val>
                                        </p:tav>
                                      </p:tavLst>
                                    </p:anim>
                                    <p:anim calcmode="lin" valueType="num">
                                      <p:cBhvr additive="base">
                                        <p:cTn id="30" dur="500" fill="hold"/>
                                        <p:tgtEl>
                                          <p:spTgt spid="1116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WHOOSH.WAV"/>
                                        </p:tgtEl>
                                      </p:cMediaNode>
                                    </p:audio>
                                  </p:subTnLst>
                                </p:cTn>
                              </p:par>
                            </p:childTnLst>
                          </p:cTn>
                        </p:par>
                        <p:par>
                          <p:cTn id="31" fill="hold">
                            <p:stCondLst>
                              <p:cond delay="6000"/>
                            </p:stCondLst>
                            <p:childTnLst>
                              <p:par>
                                <p:cTn id="32" presetID="4" presetClass="entr" presetSubtype="32" fill="hold" grpId="0" nodeType="afterEffect">
                                  <p:stCondLst>
                                    <p:cond delay="1000"/>
                                  </p:stCondLst>
                                  <p:childTnLst>
                                    <p:set>
                                      <p:cBhvr>
                                        <p:cTn id="33" dur="1" fill="hold">
                                          <p:stCondLst>
                                            <p:cond delay="0"/>
                                          </p:stCondLst>
                                        </p:cTn>
                                        <p:tgtEl>
                                          <p:spTgt spid="111623">
                                            <p:txEl>
                                              <p:pRg st="0" end="0"/>
                                            </p:txEl>
                                          </p:spTgt>
                                        </p:tgtEl>
                                        <p:attrNameLst>
                                          <p:attrName>style.visibility</p:attrName>
                                        </p:attrNameLst>
                                      </p:cBhvr>
                                      <p:to>
                                        <p:strVal val="visible"/>
                                      </p:to>
                                    </p:set>
                                    <p:animEffect transition="in" filter="box(out)">
                                      <p:cBhvr>
                                        <p:cTn id="34" dur="500"/>
                                        <p:tgtEl>
                                          <p:spTgt spid="111623">
                                            <p:txEl>
                                              <p:pRg st="0" end="0"/>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3" name="CAMERA.WAV"/>
                                        </p:tgtEl>
                                      </p:cMediaNode>
                                    </p:audio>
                                  </p:subTnLst>
                                </p:cTn>
                              </p:par>
                            </p:childTnLst>
                          </p:cTn>
                        </p:par>
                        <p:par>
                          <p:cTn id="35" fill="hold">
                            <p:stCondLst>
                              <p:cond delay="7500"/>
                            </p:stCondLst>
                            <p:childTnLst>
                              <p:par>
                                <p:cTn id="36" presetID="2" presetClass="entr" presetSubtype="8" fill="hold" grpId="0" nodeType="afterEffect">
                                  <p:stCondLst>
                                    <p:cond delay="0"/>
                                  </p:stCondLst>
                                  <p:childTnLst>
                                    <p:set>
                                      <p:cBhvr>
                                        <p:cTn id="37" dur="1" fill="hold">
                                          <p:stCondLst>
                                            <p:cond delay="0"/>
                                          </p:stCondLst>
                                        </p:cTn>
                                        <p:tgtEl>
                                          <p:spTgt spid="111628"/>
                                        </p:tgtEl>
                                        <p:attrNameLst>
                                          <p:attrName>style.visibility</p:attrName>
                                        </p:attrNameLst>
                                      </p:cBhvr>
                                      <p:to>
                                        <p:strVal val="visible"/>
                                      </p:to>
                                    </p:set>
                                    <p:anim calcmode="lin" valueType="num">
                                      <p:cBhvr additive="base">
                                        <p:cTn id="38" dur="500" fill="hold"/>
                                        <p:tgtEl>
                                          <p:spTgt spid="111628"/>
                                        </p:tgtEl>
                                        <p:attrNameLst>
                                          <p:attrName>ppt_x</p:attrName>
                                        </p:attrNameLst>
                                      </p:cBhvr>
                                      <p:tavLst>
                                        <p:tav tm="0">
                                          <p:val>
                                            <p:strVal val="0-#ppt_w/2"/>
                                          </p:val>
                                        </p:tav>
                                        <p:tav tm="100000">
                                          <p:val>
                                            <p:strVal val="#ppt_x"/>
                                          </p:val>
                                        </p:tav>
                                      </p:tavLst>
                                    </p:anim>
                                    <p:anim calcmode="lin" valueType="num">
                                      <p:cBhvr additive="base">
                                        <p:cTn id="39" dur="500" fill="hold"/>
                                        <p:tgtEl>
                                          <p:spTgt spid="1116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4" name="WHOOSH.WAV"/>
                                        </p:tgtEl>
                                      </p:cMediaNode>
                                    </p:audio>
                                  </p:subTnLst>
                                </p:cTn>
                              </p:par>
                            </p:childTnLst>
                          </p:cTn>
                        </p:par>
                        <p:par>
                          <p:cTn id="40" fill="hold">
                            <p:stCondLst>
                              <p:cond delay="8000"/>
                            </p:stCondLst>
                            <p:childTnLst>
                              <p:par>
                                <p:cTn id="41" presetID="4" presetClass="entr" presetSubtype="32" fill="hold" grpId="0" nodeType="afterEffect">
                                  <p:stCondLst>
                                    <p:cond delay="1000"/>
                                  </p:stCondLst>
                                  <p:childTnLst>
                                    <p:set>
                                      <p:cBhvr>
                                        <p:cTn id="42" dur="1" fill="hold">
                                          <p:stCondLst>
                                            <p:cond delay="0"/>
                                          </p:stCondLst>
                                        </p:cTn>
                                        <p:tgtEl>
                                          <p:spTgt spid="111624">
                                            <p:txEl>
                                              <p:pRg st="0" end="0"/>
                                            </p:txEl>
                                          </p:spTgt>
                                        </p:tgtEl>
                                        <p:attrNameLst>
                                          <p:attrName>style.visibility</p:attrName>
                                        </p:attrNameLst>
                                      </p:cBhvr>
                                      <p:to>
                                        <p:strVal val="visible"/>
                                      </p:to>
                                    </p:set>
                                    <p:animEffect transition="in" filter="box(out)">
                                      <p:cBhvr>
                                        <p:cTn id="43" dur="500"/>
                                        <p:tgtEl>
                                          <p:spTgt spid="111624">
                                            <p:txEl>
                                              <p:pRg st="0" end="0"/>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3" name="CAMERA.WAV"/>
                                        </p:tgtEl>
                                      </p:cMediaNode>
                                    </p:audio>
                                  </p:subTnLst>
                                </p:cTn>
                              </p:par>
                            </p:childTnLst>
                          </p:cTn>
                        </p:par>
                        <p:par>
                          <p:cTn id="44" fill="hold">
                            <p:stCondLst>
                              <p:cond delay="9500"/>
                            </p:stCondLst>
                            <p:childTnLst>
                              <p:par>
                                <p:cTn id="45" presetID="2" presetClass="entr" presetSubtype="8" fill="hold" grpId="0" nodeType="afterEffect">
                                  <p:stCondLst>
                                    <p:cond delay="0"/>
                                  </p:stCondLst>
                                  <p:childTnLst>
                                    <p:set>
                                      <p:cBhvr>
                                        <p:cTn id="46" dur="1" fill="hold">
                                          <p:stCondLst>
                                            <p:cond delay="0"/>
                                          </p:stCondLst>
                                        </p:cTn>
                                        <p:tgtEl>
                                          <p:spTgt spid="111629"/>
                                        </p:tgtEl>
                                        <p:attrNameLst>
                                          <p:attrName>style.visibility</p:attrName>
                                        </p:attrNameLst>
                                      </p:cBhvr>
                                      <p:to>
                                        <p:strVal val="visible"/>
                                      </p:to>
                                    </p:set>
                                    <p:anim calcmode="lin" valueType="num">
                                      <p:cBhvr additive="base">
                                        <p:cTn id="47" dur="500" fill="hold"/>
                                        <p:tgtEl>
                                          <p:spTgt spid="111629"/>
                                        </p:tgtEl>
                                        <p:attrNameLst>
                                          <p:attrName>ppt_x</p:attrName>
                                        </p:attrNameLst>
                                      </p:cBhvr>
                                      <p:tavLst>
                                        <p:tav tm="0">
                                          <p:val>
                                            <p:strVal val="0-#ppt_w/2"/>
                                          </p:val>
                                        </p:tav>
                                        <p:tav tm="100000">
                                          <p:val>
                                            <p:strVal val="#ppt_x"/>
                                          </p:val>
                                        </p:tav>
                                      </p:tavLst>
                                    </p:anim>
                                    <p:anim calcmode="lin" valueType="num">
                                      <p:cBhvr additive="base">
                                        <p:cTn id="48" dur="500" fill="hold"/>
                                        <p:tgtEl>
                                          <p:spTgt spid="1116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11631"/>
                                        </p:tgtEl>
                                        <p:attrNameLst>
                                          <p:attrName>style.visibility</p:attrName>
                                        </p:attrNameLst>
                                      </p:cBhvr>
                                      <p:to>
                                        <p:strVal val="visible"/>
                                      </p:to>
                                    </p:set>
                                    <p:anim calcmode="lin" valueType="num">
                                      <p:cBhvr additive="base">
                                        <p:cTn id="53" dur="500" fill="hold"/>
                                        <p:tgtEl>
                                          <p:spTgt spid="111631"/>
                                        </p:tgtEl>
                                        <p:attrNameLst>
                                          <p:attrName>ppt_x</p:attrName>
                                        </p:attrNameLst>
                                      </p:cBhvr>
                                      <p:tavLst>
                                        <p:tav tm="0">
                                          <p:val>
                                            <p:strVal val="#ppt_x"/>
                                          </p:val>
                                        </p:tav>
                                        <p:tav tm="100000">
                                          <p:val>
                                            <p:strVal val="#ppt_x"/>
                                          </p:val>
                                        </p:tav>
                                      </p:tavLst>
                                    </p:anim>
                                    <p:anim calcmode="lin" valueType="num">
                                      <p:cBhvr additive="base">
                                        <p:cTn id="54" dur="500" fill="hold"/>
                                        <p:tgtEl>
                                          <p:spTgt spid="111631"/>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111632"/>
                                        </p:tgtEl>
                                        <p:attrNameLst>
                                          <p:attrName>style.visibility</p:attrName>
                                        </p:attrNameLst>
                                      </p:cBhvr>
                                      <p:to>
                                        <p:strVal val="visible"/>
                                      </p:to>
                                    </p:set>
                                    <p:anim calcmode="lin" valueType="num">
                                      <p:cBhvr additive="base">
                                        <p:cTn id="59" dur="500" fill="hold"/>
                                        <p:tgtEl>
                                          <p:spTgt spid="111632"/>
                                        </p:tgtEl>
                                        <p:attrNameLst>
                                          <p:attrName>ppt_x</p:attrName>
                                        </p:attrNameLst>
                                      </p:cBhvr>
                                      <p:tavLst>
                                        <p:tav tm="0">
                                          <p:val>
                                            <p:strVal val="#ppt_x"/>
                                          </p:val>
                                        </p:tav>
                                        <p:tav tm="100000">
                                          <p:val>
                                            <p:strVal val="#ppt_x"/>
                                          </p:val>
                                        </p:tav>
                                      </p:tavLst>
                                    </p:anim>
                                    <p:anim calcmode="lin" valueType="num">
                                      <p:cBhvr additive="base">
                                        <p:cTn id="60" dur="500" fill="hold"/>
                                        <p:tgtEl>
                                          <p:spTgt spid="111632"/>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111633"/>
                                        </p:tgtEl>
                                        <p:attrNameLst>
                                          <p:attrName>style.visibility</p:attrName>
                                        </p:attrNameLst>
                                      </p:cBhvr>
                                      <p:to>
                                        <p:strVal val="visible"/>
                                      </p:to>
                                    </p:set>
                                    <p:anim calcmode="lin" valueType="num">
                                      <p:cBhvr additive="base">
                                        <p:cTn id="65" dur="500" fill="hold"/>
                                        <p:tgtEl>
                                          <p:spTgt spid="111633"/>
                                        </p:tgtEl>
                                        <p:attrNameLst>
                                          <p:attrName>ppt_x</p:attrName>
                                        </p:attrNameLst>
                                      </p:cBhvr>
                                      <p:tavLst>
                                        <p:tav tm="0">
                                          <p:val>
                                            <p:strVal val="#ppt_x"/>
                                          </p:val>
                                        </p:tav>
                                        <p:tav tm="100000">
                                          <p:val>
                                            <p:strVal val="#ppt_x"/>
                                          </p:val>
                                        </p:tav>
                                      </p:tavLst>
                                    </p:anim>
                                    <p:anim calcmode="lin" valueType="num">
                                      <p:cBhvr additive="base">
                                        <p:cTn id="66" dur="500" fill="hold"/>
                                        <p:tgtEl>
                                          <p:spTgt spid="111633"/>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111634"/>
                                        </p:tgtEl>
                                        <p:attrNameLst>
                                          <p:attrName>style.visibility</p:attrName>
                                        </p:attrNameLst>
                                      </p:cBhvr>
                                      <p:to>
                                        <p:strVal val="visible"/>
                                      </p:to>
                                    </p:set>
                                    <p:anim calcmode="lin" valueType="num">
                                      <p:cBhvr additive="base">
                                        <p:cTn id="71" dur="500" fill="hold"/>
                                        <p:tgtEl>
                                          <p:spTgt spid="111634"/>
                                        </p:tgtEl>
                                        <p:attrNameLst>
                                          <p:attrName>ppt_x</p:attrName>
                                        </p:attrNameLst>
                                      </p:cBhvr>
                                      <p:tavLst>
                                        <p:tav tm="0">
                                          <p:val>
                                            <p:strVal val="#ppt_x"/>
                                          </p:val>
                                        </p:tav>
                                        <p:tav tm="100000">
                                          <p:val>
                                            <p:strVal val="#ppt_x"/>
                                          </p:val>
                                        </p:tav>
                                      </p:tavLst>
                                    </p:anim>
                                    <p:anim calcmode="lin" valueType="num">
                                      <p:cBhvr additive="base">
                                        <p:cTn id="72" dur="500" fill="hold"/>
                                        <p:tgtEl>
                                          <p:spTgt spid="111634"/>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grpId="0" nodeType="clickEffect">
                                  <p:stCondLst>
                                    <p:cond delay="0"/>
                                  </p:stCondLst>
                                  <p:childTnLst>
                                    <p:set>
                                      <p:cBhvr>
                                        <p:cTn id="76" dur="1" fill="hold">
                                          <p:stCondLst>
                                            <p:cond delay="0"/>
                                          </p:stCondLst>
                                        </p:cTn>
                                        <p:tgtEl>
                                          <p:spTgt spid="111635"/>
                                        </p:tgtEl>
                                        <p:attrNameLst>
                                          <p:attrName>style.visibility</p:attrName>
                                        </p:attrNameLst>
                                      </p:cBhvr>
                                      <p:to>
                                        <p:strVal val="visible"/>
                                      </p:to>
                                    </p:set>
                                    <p:anim calcmode="lin" valueType="num">
                                      <p:cBhvr additive="base">
                                        <p:cTn id="77" dur="500" fill="hold"/>
                                        <p:tgtEl>
                                          <p:spTgt spid="111635"/>
                                        </p:tgtEl>
                                        <p:attrNameLst>
                                          <p:attrName>ppt_x</p:attrName>
                                        </p:attrNameLst>
                                      </p:cBhvr>
                                      <p:tavLst>
                                        <p:tav tm="0">
                                          <p:val>
                                            <p:strVal val="#ppt_x"/>
                                          </p:val>
                                        </p:tav>
                                        <p:tav tm="100000">
                                          <p:val>
                                            <p:strVal val="#ppt_x"/>
                                          </p:val>
                                        </p:tav>
                                      </p:tavLst>
                                    </p:anim>
                                    <p:anim calcmode="lin" valueType="num">
                                      <p:cBhvr additive="base">
                                        <p:cTn id="78" dur="500" fill="hold"/>
                                        <p:tgtEl>
                                          <p:spTgt spid="1116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build="p" autoUpdateAnimBg="0" advAuto="1000"/>
      <p:bldP spid="111621" grpId="0" build="p" autoUpdateAnimBg="0" advAuto="1000"/>
      <p:bldP spid="111622" grpId="0" build="p" autoUpdateAnimBg="0" advAuto="1000"/>
      <p:bldP spid="111623" grpId="0" build="p" autoUpdateAnimBg="0" advAuto="1000"/>
      <p:bldP spid="111624" grpId="0" build="p" autoUpdateAnimBg="0" advAuto="1000"/>
      <p:bldP spid="111625" grpId="0" animBg="1"/>
      <p:bldP spid="111626" grpId="0" animBg="1"/>
      <p:bldP spid="111627" grpId="0" animBg="1"/>
      <p:bldP spid="111628" grpId="0" animBg="1"/>
      <p:bldP spid="111629" grpId="0" animBg="1"/>
      <p:bldP spid="111631" grpId="0" animBg="1"/>
      <p:bldP spid="111632" grpId="0" animBg="1"/>
      <p:bldP spid="111633" grpId="0" animBg="1"/>
      <p:bldP spid="111634" grpId="0" animBg="1"/>
      <p:bldP spid="11163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zövegdoboz 1"/>
          <p:cNvSpPr txBox="1"/>
          <p:nvPr/>
        </p:nvSpPr>
        <p:spPr>
          <a:xfrm>
            <a:off x="755576" y="2132856"/>
            <a:ext cx="7704856" cy="584775"/>
          </a:xfrm>
          <a:prstGeom prst="rect">
            <a:avLst/>
          </a:prstGeom>
          <a:solidFill>
            <a:srgbClr val="FFC000"/>
          </a:solidFill>
        </p:spPr>
        <p:txBody>
          <a:bodyPr wrap="square" rtlCol="0">
            <a:spAutoFit/>
          </a:bodyPr>
          <a:lstStyle/>
          <a:p>
            <a:pPr algn="ctr"/>
            <a:r>
              <a:rPr lang="hu-HU" sz="3200" b="1" dirty="0" smtClean="0"/>
              <a:t>Robbanékony erő</a:t>
            </a:r>
            <a:endParaRPr lang="en-US" sz="32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539750" y="304800"/>
            <a:ext cx="5761038" cy="457200"/>
          </a:xfrm>
          <a:prstGeom prst="rect">
            <a:avLst/>
          </a:prstGeom>
          <a:noFill/>
          <a:ln w="9525">
            <a:noFill/>
            <a:miter lim="800000"/>
            <a:headEnd/>
            <a:tailEnd/>
          </a:ln>
        </p:spPr>
        <p:txBody>
          <a:bodyPr>
            <a:spAutoFit/>
          </a:bodyPr>
          <a:lstStyle/>
          <a:p>
            <a:pPr algn="ctr">
              <a:spcBef>
                <a:spcPct val="50000"/>
              </a:spcBef>
            </a:pPr>
            <a:r>
              <a:rPr lang="hu-HU" sz="2400" b="1">
                <a:latin typeface="Times New Roman" pitchFamily="18" charset="0"/>
                <a:cs typeface="Times New Roman" pitchFamily="18" charset="0"/>
              </a:rPr>
              <a:t>Izometriás nyomaték – idő görbe</a:t>
            </a:r>
            <a:endParaRPr lang="en-GB" sz="2400" b="1">
              <a:latin typeface="Times New Roman" pitchFamily="18" charset="0"/>
              <a:cs typeface="Times New Roman" pitchFamily="18" charset="0"/>
            </a:endParaRPr>
          </a:p>
        </p:txBody>
      </p:sp>
      <p:graphicFrame>
        <p:nvGraphicFramePr>
          <p:cNvPr id="43011" name="Object 3"/>
          <p:cNvGraphicFramePr>
            <a:graphicFrameLocks noChangeAspect="1"/>
          </p:cNvGraphicFramePr>
          <p:nvPr/>
        </p:nvGraphicFramePr>
        <p:xfrm>
          <a:off x="1295400" y="1066800"/>
          <a:ext cx="6667500" cy="5189538"/>
        </p:xfrm>
        <a:graphic>
          <a:graphicData uri="http://schemas.openxmlformats.org/presentationml/2006/ole">
            <mc:AlternateContent xmlns:mc="http://schemas.openxmlformats.org/markup-compatibility/2006">
              <mc:Choice xmlns:v="urn:schemas-microsoft-com:vml" Requires="v">
                <p:oleObj spid="_x0000_s10275" name="Chart" r:id="rId10" imgW="4366440" imgH="3406680" progId="Excel.Sheet.8">
                  <p:embed/>
                </p:oleObj>
              </mc:Choice>
              <mc:Fallback>
                <p:oleObj name="Chart" r:id="rId10" imgW="4366440" imgH="3406680" progId="Excel.Sheet.8">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1066800"/>
                        <a:ext cx="6667500" cy="518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2" name="Rectangle 4"/>
          <p:cNvSpPr>
            <a:spLocks noChangeArrowheads="1"/>
          </p:cNvSpPr>
          <p:nvPr/>
        </p:nvSpPr>
        <p:spPr bwMode="auto">
          <a:xfrm>
            <a:off x="4648200" y="2606675"/>
            <a:ext cx="573088" cy="457200"/>
          </a:xfrm>
          <a:prstGeom prst="rect">
            <a:avLst/>
          </a:prstGeom>
          <a:noFill/>
          <a:ln w="9525">
            <a:noFill/>
            <a:miter lim="800000"/>
            <a:headEnd/>
            <a:tailEnd/>
          </a:ln>
        </p:spPr>
        <p:txBody>
          <a:bodyPr wrap="none" lIns="92075" tIns="46038" rIns="92075" bIns="46038">
            <a:spAutoFit/>
          </a:bodyPr>
          <a:lstStyle/>
          <a:p>
            <a:pPr eaLnBrk="0" hangingPunct="0"/>
            <a:r>
              <a:rPr lang="hu-HU" sz="2400" b="1">
                <a:solidFill>
                  <a:srgbClr val="000000"/>
                </a:solidFill>
                <a:latin typeface="Times New Roman" pitchFamily="18" charset="0"/>
              </a:rPr>
              <a:t>M</a:t>
            </a:r>
            <a:r>
              <a:rPr lang="hu-HU" sz="2400" b="1" baseline="-25000">
                <a:solidFill>
                  <a:srgbClr val="000000"/>
                </a:solidFill>
                <a:latin typeface="Times New Roman" pitchFamily="18" charset="0"/>
              </a:rPr>
              <a:t>0</a:t>
            </a:r>
            <a:endParaRPr lang="en-GB" sz="2400" b="1" baseline="-25000">
              <a:solidFill>
                <a:srgbClr val="000000"/>
              </a:solidFill>
              <a:latin typeface="Times New Roman" pitchFamily="18" charset="0"/>
            </a:endParaRPr>
          </a:p>
        </p:txBody>
      </p:sp>
      <p:sp>
        <p:nvSpPr>
          <p:cNvPr id="43014" name="Rectangle 6"/>
          <p:cNvSpPr>
            <a:spLocks noChangeArrowheads="1"/>
          </p:cNvSpPr>
          <p:nvPr/>
        </p:nvSpPr>
        <p:spPr bwMode="auto">
          <a:xfrm>
            <a:off x="2524125" y="1306513"/>
            <a:ext cx="828675" cy="457200"/>
          </a:xfrm>
          <a:prstGeom prst="rect">
            <a:avLst/>
          </a:prstGeom>
          <a:noFill/>
          <a:ln w="9525">
            <a:noFill/>
            <a:miter lim="800000"/>
            <a:headEnd/>
            <a:tailEnd/>
          </a:ln>
        </p:spPr>
        <p:txBody>
          <a:bodyPr wrap="none" lIns="92075" tIns="46038" rIns="92075" bIns="46038">
            <a:spAutoFit/>
          </a:bodyPr>
          <a:lstStyle/>
          <a:p>
            <a:pPr eaLnBrk="0" hangingPunct="0"/>
            <a:r>
              <a:rPr lang="en-GB" sz="2400" b="1">
                <a:solidFill>
                  <a:srgbClr val="000080"/>
                </a:solidFill>
                <a:latin typeface="Times New Roman" pitchFamily="18" charset="0"/>
              </a:rPr>
              <a:t>RTD</a:t>
            </a:r>
          </a:p>
        </p:txBody>
      </p:sp>
      <p:sp>
        <p:nvSpPr>
          <p:cNvPr id="43015" name="Freeform 7"/>
          <p:cNvSpPr>
            <a:spLocks/>
          </p:cNvSpPr>
          <p:nvPr/>
        </p:nvSpPr>
        <p:spPr bwMode="auto">
          <a:xfrm>
            <a:off x="2797175" y="3597275"/>
            <a:ext cx="174625" cy="517525"/>
          </a:xfrm>
          <a:custGeom>
            <a:avLst/>
            <a:gdLst>
              <a:gd name="T0" fmla="*/ 0 w 206"/>
              <a:gd name="T1" fmla="*/ 2147483647 h 326"/>
              <a:gd name="T2" fmla="*/ 2147483647 w 206"/>
              <a:gd name="T3" fmla="*/ 2147483647 h 326"/>
              <a:gd name="T4" fmla="*/ 2147483647 w 206"/>
              <a:gd name="T5" fmla="*/ 0 h 326"/>
              <a:gd name="T6" fmla="*/ 2147483647 w 206"/>
              <a:gd name="T7" fmla="*/ 0 h 326"/>
              <a:gd name="T8" fmla="*/ 0 60000 65536"/>
              <a:gd name="T9" fmla="*/ 0 60000 65536"/>
              <a:gd name="T10" fmla="*/ 0 60000 65536"/>
              <a:gd name="T11" fmla="*/ 0 60000 65536"/>
              <a:gd name="T12" fmla="*/ 0 w 206"/>
              <a:gd name="T13" fmla="*/ 0 h 326"/>
              <a:gd name="T14" fmla="*/ 206 w 206"/>
              <a:gd name="T15" fmla="*/ 326 h 326"/>
            </a:gdLst>
            <a:ahLst/>
            <a:cxnLst>
              <a:cxn ang="T8">
                <a:pos x="T0" y="T1"/>
              </a:cxn>
              <a:cxn ang="T9">
                <a:pos x="T2" y="T3"/>
              </a:cxn>
              <a:cxn ang="T10">
                <a:pos x="T4" y="T5"/>
              </a:cxn>
              <a:cxn ang="T11">
                <a:pos x="T6" y="T7"/>
              </a:cxn>
            </a:cxnLst>
            <a:rect l="T12" t="T13" r="T14" b="T15"/>
            <a:pathLst>
              <a:path w="206" h="326">
                <a:moveTo>
                  <a:pt x="0" y="325"/>
                </a:moveTo>
                <a:lnTo>
                  <a:pt x="205" y="325"/>
                </a:lnTo>
                <a:lnTo>
                  <a:pt x="205" y="0"/>
                </a:lnTo>
              </a:path>
            </a:pathLst>
          </a:custGeom>
          <a:noFill/>
          <a:ln w="12700" cap="rnd">
            <a:solidFill>
              <a:srgbClr val="000000"/>
            </a:solidFill>
            <a:round/>
            <a:headEnd type="none" w="sm" len="sm"/>
            <a:tailEnd type="none" w="sm" len="sm"/>
          </a:ln>
        </p:spPr>
        <p:txBody>
          <a:bodyPr/>
          <a:lstStyle/>
          <a:p>
            <a:endParaRPr lang="hu-HU"/>
          </a:p>
        </p:txBody>
      </p:sp>
      <p:sp>
        <p:nvSpPr>
          <p:cNvPr id="43016" name="Rectangle 8"/>
          <p:cNvSpPr>
            <a:spLocks noChangeArrowheads="1"/>
          </p:cNvSpPr>
          <p:nvPr/>
        </p:nvSpPr>
        <p:spPr bwMode="auto">
          <a:xfrm>
            <a:off x="3048000" y="3671888"/>
            <a:ext cx="450850" cy="366712"/>
          </a:xfrm>
          <a:prstGeom prst="rect">
            <a:avLst/>
          </a:prstGeom>
          <a:noFill/>
          <a:ln w="9525">
            <a:noFill/>
            <a:miter lim="800000"/>
            <a:headEnd/>
            <a:tailEnd/>
          </a:ln>
        </p:spPr>
        <p:txBody>
          <a:bodyPr wrap="none" lIns="92075" tIns="46038" rIns="92075" bIns="46038">
            <a:spAutoFit/>
          </a:bodyPr>
          <a:lstStyle/>
          <a:p>
            <a:pPr eaLnBrk="0" hangingPunct="0"/>
            <a:r>
              <a:rPr lang="en-GB" b="1">
                <a:solidFill>
                  <a:srgbClr val="000000"/>
                </a:solidFill>
                <a:latin typeface="Times New Roman" pitchFamily="18" charset="0"/>
              </a:rPr>
              <a:t>dF</a:t>
            </a:r>
            <a:endParaRPr lang="en-GB" b="1" baseline="-25000">
              <a:solidFill>
                <a:srgbClr val="000000"/>
              </a:solidFill>
              <a:latin typeface="Times New Roman" pitchFamily="18" charset="0"/>
            </a:endParaRPr>
          </a:p>
        </p:txBody>
      </p:sp>
      <p:sp>
        <p:nvSpPr>
          <p:cNvPr id="43017" name="Rectangle 9"/>
          <p:cNvSpPr>
            <a:spLocks noChangeArrowheads="1"/>
          </p:cNvSpPr>
          <p:nvPr/>
        </p:nvSpPr>
        <p:spPr bwMode="auto">
          <a:xfrm>
            <a:off x="2668588" y="4114800"/>
            <a:ext cx="409575" cy="396875"/>
          </a:xfrm>
          <a:prstGeom prst="rect">
            <a:avLst/>
          </a:prstGeom>
          <a:noFill/>
          <a:ln w="9525">
            <a:noFill/>
            <a:miter lim="800000"/>
            <a:headEnd/>
            <a:tailEnd/>
          </a:ln>
        </p:spPr>
        <p:txBody>
          <a:bodyPr wrap="none" lIns="92075" tIns="46038" rIns="92075" bIns="46038">
            <a:spAutoFit/>
          </a:bodyPr>
          <a:lstStyle/>
          <a:p>
            <a:pPr eaLnBrk="0" hangingPunct="0"/>
            <a:r>
              <a:rPr lang="en-GB" sz="2000" b="1">
                <a:solidFill>
                  <a:srgbClr val="000000"/>
                </a:solidFill>
                <a:latin typeface="Times New Roman" pitchFamily="18" charset="0"/>
              </a:rPr>
              <a:t>dt</a:t>
            </a:r>
            <a:endParaRPr lang="en-GB" sz="2000" b="1" baseline="-25000">
              <a:solidFill>
                <a:srgbClr val="000000"/>
              </a:solidFill>
              <a:latin typeface="Times New Roman" pitchFamily="18" charset="0"/>
            </a:endParaRPr>
          </a:p>
        </p:txBody>
      </p:sp>
      <p:sp>
        <p:nvSpPr>
          <p:cNvPr id="43018" name="Rectangle 10"/>
          <p:cNvSpPr>
            <a:spLocks noChangeArrowheads="1"/>
          </p:cNvSpPr>
          <p:nvPr/>
        </p:nvSpPr>
        <p:spPr bwMode="auto">
          <a:xfrm>
            <a:off x="3200400" y="1295400"/>
            <a:ext cx="1981200"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GB" sz="2400" b="1">
                <a:solidFill>
                  <a:srgbClr val="000080"/>
                </a:solidFill>
                <a:latin typeface="Times New Roman" pitchFamily="18" charset="0"/>
              </a:rPr>
              <a:t>= d</a:t>
            </a:r>
            <a:r>
              <a:rPr lang="hu-HU" sz="2400" b="1">
                <a:solidFill>
                  <a:srgbClr val="000080"/>
                </a:solidFill>
                <a:latin typeface="Times New Roman" pitchFamily="18" charset="0"/>
              </a:rPr>
              <a:t>M</a:t>
            </a:r>
            <a:r>
              <a:rPr lang="en-GB" sz="2400" b="1">
                <a:solidFill>
                  <a:srgbClr val="000080"/>
                </a:solidFill>
                <a:latin typeface="Times New Roman" pitchFamily="18" charset="0"/>
              </a:rPr>
              <a:t> / dt</a:t>
            </a:r>
            <a:endParaRPr lang="en-GB" sz="2400" b="1" baseline="-25000">
              <a:solidFill>
                <a:srgbClr val="000080"/>
              </a:solidFill>
              <a:latin typeface="Times New Roman" pitchFamily="18" charset="0"/>
            </a:endParaRPr>
          </a:p>
        </p:txBody>
      </p:sp>
      <p:sp>
        <p:nvSpPr>
          <p:cNvPr id="43019" name="Rectangle 11"/>
          <p:cNvSpPr>
            <a:spLocks noChangeArrowheads="1"/>
          </p:cNvSpPr>
          <p:nvPr/>
        </p:nvSpPr>
        <p:spPr bwMode="auto">
          <a:xfrm>
            <a:off x="6019800" y="2420938"/>
            <a:ext cx="2055813" cy="396875"/>
          </a:xfrm>
          <a:prstGeom prst="rect">
            <a:avLst/>
          </a:prstGeom>
          <a:noFill/>
          <a:ln w="9525">
            <a:noFill/>
            <a:miter lim="800000"/>
            <a:headEnd/>
            <a:tailEnd/>
          </a:ln>
        </p:spPr>
        <p:txBody>
          <a:bodyPr wrap="none" lIns="92075" tIns="46038" rIns="92075" bIns="46038">
            <a:spAutoFit/>
          </a:bodyPr>
          <a:lstStyle/>
          <a:p>
            <a:pPr eaLnBrk="0" hangingPunct="0"/>
            <a:r>
              <a:rPr lang="en-GB" sz="2000" b="1">
                <a:solidFill>
                  <a:srgbClr val="000080"/>
                </a:solidFill>
                <a:latin typeface="Times New Roman" pitchFamily="18" charset="0"/>
              </a:rPr>
              <a:t>R</a:t>
            </a:r>
            <a:r>
              <a:rPr lang="hu-HU" sz="2000" b="1">
                <a:solidFill>
                  <a:srgbClr val="000080"/>
                </a:solidFill>
                <a:latin typeface="Times New Roman" pitchFamily="18" charset="0"/>
              </a:rPr>
              <a:t>TDr</a:t>
            </a:r>
            <a:r>
              <a:rPr lang="en-GB" sz="2000" b="1">
                <a:solidFill>
                  <a:srgbClr val="000080"/>
                </a:solidFill>
                <a:latin typeface="Times New Roman" pitchFamily="18" charset="0"/>
              </a:rPr>
              <a:t> = d</a:t>
            </a:r>
            <a:r>
              <a:rPr lang="hu-HU" sz="2000" b="1">
                <a:solidFill>
                  <a:srgbClr val="000080"/>
                </a:solidFill>
                <a:latin typeface="Times New Roman" pitchFamily="18" charset="0"/>
              </a:rPr>
              <a:t>M</a:t>
            </a:r>
            <a:r>
              <a:rPr lang="en-GB" sz="2000" b="1" baseline="-25000">
                <a:solidFill>
                  <a:srgbClr val="000080"/>
                </a:solidFill>
                <a:latin typeface="Times New Roman" pitchFamily="18" charset="0"/>
              </a:rPr>
              <a:t>r</a:t>
            </a:r>
            <a:r>
              <a:rPr lang="en-GB" sz="2000" b="1">
                <a:solidFill>
                  <a:srgbClr val="000080"/>
                </a:solidFill>
                <a:latin typeface="Times New Roman" pitchFamily="18" charset="0"/>
              </a:rPr>
              <a:t> / dt</a:t>
            </a:r>
            <a:r>
              <a:rPr lang="en-GB" sz="2000" b="1" baseline="-25000">
                <a:solidFill>
                  <a:srgbClr val="000080"/>
                </a:solidFill>
                <a:latin typeface="Times New Roman" pitchFamily="18" charset="0"/>
              </a:rPr>
              <a:t>r</a:t>
            </a:r>
          </a:p>
        </p:txBody>
      </p:sp>
      <p:sp>
        <p:nvSpPr>
          <p:cNvPr id="43020" name="Line 12"/>
          <p:cNvSpPr>
            <a:spLocks noChangeShapeType="1"/>
          </p:cNvSpPr>
          <p:nvPr/>
        </p:nvSpPr>
        <p:spPr bwMode="auto">
          <a:xfrm>
            <a:off x="5867400" y="2133600"/>
            <a:ext cx="0" cy="3048000"/>
          </a:xfrm>
          <a:prstGeom prst="line">
            <a:avLst/>
          </a:prstGeom>
          <a:noFill/>
          <a:ln w="9525">
            <a:solidFill>
              <a:srgbClr val="FF3300"/>
            </a:solidFill>
            <a:round/>
            <a:headEnd/>
            <a:tailEnd/>
          </a:ln>
        </p:spPr>
        <p:txBody>
          <a:bodyPr wrap="none"/>
          <a:lstStyle/>
          <a:p>
            <a:endParaRPr lang="en-US"/>
          </a:p>
        </p:txBody>
      </p:sp>
      <p:sp>
        <p:nvSpPr>
          <p:cNvPr id="43021" name="Line 13"/>
          <p:cNvSpPr>
            <a:spLocks noChangeShapeType="1"/>
          </p:cNvSpPr>
          <p:nvPr/>
        </p:nvSpPr>
        <p:spPr bwMode="auto">
          <a:xfrm flipV="1">
            <a:off x="2667000" y="2438400"/>
            <a:ext cx="609600" cy="2057400"/>
          </a:xfrm>
          <a:prstGeom prst="line">
            <a:avLst/>
          </a:prstGeom>
          <a:noFill/>
          <a:ln w="9525">
            <a:solidFill>
              <a:srgbClr val="FF3300"/>
            </a:solidFill>
            <a:round/>
            <a:headEnd/>
            <a:tailEnd/>
          </a:ln>
        </p:spPr>
        <p:txBody>
          <a:bodyPr wrap="none"/>
          <a:lstStyle/>
          <a:p>
            <a:endParaRPr lang="en-US"/>
          </a:p>
        </p:txBody>
      </p:sp>
      <p:sp>
        <p:nvSpPr>
          <p:cNvPr id="43022" name="Line 14"/>
          <p:cNvSpPr>
            <a:spLocks noChangeShapeType="1"/>
          </p:cNvSpPr>
          <p:nvPr/>
        </p:nvSpPr>
        <p:spPr bwMode="auto">
          <a:xfrm>
            <a:off x="5867400" y="1828800"/>
            <a:ext cx="533400" cy="2819400"/>
          </a:xfrm>
          <a:prstGeom prst="line">
            <a:avLst/>
          </a:prstGeom>
          <a:noFill/>
          <a:ln w="9525">
            <a:solidFill>
              <a:srgbClr val="FF3300"/>
            </a:solidFill>
            <a:round/>
            <a:headEnd/>
            <a:tailEnd/>
          </a:ln>
        </p:spPr>
        <p:txBody>
          <a:bodyPr wrap="none"/>
          <a:lstStyle/>
          <a:p>
            <a:endParaRPr lang="en-US"/>
          </a:p>
        </p:txBody>
      </p:sp>
      <p:pic>
        <p:nvPicPr>
          <p:cNvPr id="16" name="isometric.mpg">
            <a:hlinkClick r:id="" action="ppaction://media"/>
          </p:cNvPr>
          <p:cNvPicPr>
            <a:picLocks noRot="1" noChangeAspect="1"/>
          </p:cNvPicPr>
          <p:nvPr>
            <a:videoFile r:link="rId2"/>
          </p:nvPr>
        </p:nvPicPr>
        <p:blipFill>
          <a:blip r:embed="rId12" cstate="print"/>
          <a:stretch>
            <a:fillRect/>
          </a:stretch>
        </p:blipFill>
        <p:spPr>
          <a:xfrm>
            <a:off x="6228184" y="0"/>
            <a:ext cx="2915816" cy="21551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201" fill="hold"/>
                                        <p:tgtEl>
                                          <p:spTgt spid="16"/>
                                        </p:tgtEl>
                                      </p:cBhvr>
                                    </p:cmd>
                                  </p:childTnLst>
                                </p:cTn>
                              </p:par>
                            </p:childTnLst>
                          </p:cTn>
                        </p:par>
                        <p:par>
                          <p:cTn id="10" fill="hold">
                            <p:stCondLst>
                              <p:cond delay="31201"/>
                            </p:stCondLst>
                            <p:childTnLst>
                              <p:par>
                                <p:cTn id="11" presetID="4" presetClass="entr" presetSubtype="32" fill="hold" grpId="0" nodeType="afterEffect">
                                  <p:stCondLst>
                                    <p:cond delay="0"/>
                                  </p:stCondLst>
                                  <p:childTnLst>
                                    <p:set>
                                      <p:cBhvr>
                                        <p:cTn id="12" dur="1" fill="hold">
                                          <p:stCondLst>
                                            <p:cond delay="0"/>
                                          </p:stCondLst>
                                        </p:cTn>
                                        <p:tgtEl>
                                          <p:spTgt spid="43011"/>
                                        </p:tgtEl>
                                        <p:attrNameLst>
                                          <p:attrName>style.visibility</p:attrName>
                                        </p:attrNameLst>
                                      </p:cBhvr>
                                      <p:to>
                                        <p:strVal val="visible"/>
                                      </p:to>
                                    </p:set>
                                    <p:animEffect transition="in" filter="box(out)">
                                      <p:cBhvr>
                                        <p:cTn id="13" dur="500"/>
                                        <p:tgtEl>
                                          <p:spTgt spid="43011"/>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3020"/>
                                        </p:tgtEl>
                                        <p:attrNameLst>
                                          <p:attrName>style.visibility</p:attrName>
                                        </p:attrNameLst>
                                      </p:cBhvr>
                                      <p:to>
                                        <p:strVal val="visible"/>
                                      </p:to>
                                    </p:set>
                                    <p:anim calcmode="lin" valueType="num">
                                      <p:cBhvr additive="base">
                                        <p:cTn id="18" dur="500" fill="hold"/>
                                        <p:tgtEl>
                                          <p:spTgt spid="43020"/>
                                        </p:tgtEl>
                                        <p:attrNameLst>
                                          <p:attrName>ppt_x</p:attrName>
                                        </p:attrNameLst>
                                      </p:cBhvr>
                                      <p:tavLst>
                                        <p:tav tm="0">
                                          <p:val>
                                            <p:strVal val="0-#ppt_w/2"/>
                                          </p:val>
                                        </p:tav>
                                        <p:tav tm="100000">
                                          <p:val>
                                            <p:strVal val="#ppt_x"/>
                                          </p:val>
                                        </p:tav>
                                      </p:tavLst>
                                    </p:anim>
                                    <p:anim calcmode="lin" valueType="num">
                                      <p:cBhvr additive="base">
                                        <p:cTn id="19" dur="500" fill="hold"/>
                                        <p:tgtEl>
                                          <p:spTgt spid="430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WHOOSH.WAV"/>
                                        </p:tgtEl>
                                      </p:cMediaNode>
                                    </p:audio>
                                  </p:subTnLst>
                                </p:cTn>
                              </p:par>
                            </p:childTnLst>
                          </p:cTn>
                        </p:par>
                        <p:par>
                          <p:cTn id="20" fill="hold">
                            <p:stCondLst>
                              <p:cond delay="500"/>
                            </p:stCondLst>
                            <p:childTnLst>
                              <p:par>
                                <p:cTn id="21" presetID="22" presetClass="entr" presetSubtype="1" fill="hold" grpId="0" nodeType="afterEffect">
                                  <p:stCondLst>
                                    <p:cond delay="0"/>
                                  </p:stCondLst>
                                  <p:iterate type="lt">
                                    <p:tmPct val="100000"/>
                                  </p:iterate>
                                  <p:childTnLst>
                                    <p:set>
                                      <p:cBhvr>
                                        <p:cTn id="22" dur="1" fill="hold">
                                          <p:stCondLst>
                                            <p:cond delay="0"/>
                                          </p:stCondLst>
                                        </p:cTn>
                                        <p:tgtEl>
                                          <p:spTgt spid="43012">
                                            <p:txEl>
                                              <p:pRg st="0" end="0"/>
                                            </p:txEl>
                                          </p:spTgt>
                                        </p:tgtEl>
                                        <p:attrNameLst>
                                          <p:attrName>style.visibility</p:attrName>
                                        </p:attrNameLst>
                                      </p:cBhvr>
                                      <p:to>
                                        <p:strVal val="visible"/>
                                      </p:to>
                                    </p:set>
                                    <p:animEffect transition="in" filter="wipe(up)">
                                      <p:cBhvr>
                                        <p:cTn id="23" dur="75"/>
                                        <p:tgtEl>
                                          <p:spTgt spid="43012">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6" name="TYPE.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3021"/>
                                        </p:tgtEl>
                                        <p:attrNameLst>
                                          <p:attrName>style.visibility</p:attrName>
                                        </p:attrNameLst>
                                      </p:cBhvr>
                                      <p:to>
                                        <p:strVal val="visible"/>
                                      </p:to>
                                    </p:set>
                                    <p:anim calcmode="lin" valueType="num">
                                      <p:cBhvr additive="base">
                                        <p:cTn id="28" dur="500" fill="hold"/>
                                        <p:tgtEl>
                                          <p:spTgt spid="43021"/>
                                        </p:tgtEl>
                                        <p:attrNameLst>
                                          <p:attrName>ppt_x</p:attrName>
                                        </p:attrNameLst>
                                      </p:cBhvr>
                                      <p:tavLst>
                                        <p:tav tm="0">
                                          <p:val>
                                            <p:strVal val="0-#ppt_w/2"/>
                                          </p:val>
                                        </p:tav>
                                        <p:tav tm="100000">
                                          <p:val>
                                            <p:strVal val="#ppt_x"/>
                                          </p:val>
                                        </p:tav>
                                      </p:tavLst>
                                    </p:anim>
                                    <p:anim calcmode="lin" valueType="num">
                                      <p:cBhvr additive="base">
                                        <p:cTn id="29" dur="500" fill="hold"/>
                                        <p:tgtEl>
                                          <p:spTgt spid="430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WHOOSH.WAV"/>
                                        </p:tgtEl>
                                      </p:cMediaNode>
                                    </p:audio>
                                  </p:subTnLst>
                                </p:cTn>
                              </p:par>
                            </p:childTnLst>
                          </p:cTn>
                        </p:par>
                        <p:par>
                          <p:cTn id="30" fill="hold">
                            <p:stCondLst>
                              <p:cond delay="500"/>
                            </p:stCondLst>
                            <p:childTnLst>
                              <p:par>
                                <p:cTn id="31" presetID="2" presetClass="entr" presetSubtype="2" fill="hold" grpId="0" nodeType="afterEffect">
                                  <p:stCondLst>
                                    <p:cond delay="0"/>
                                  </p:stCondLst>
                                  <p:childTnLst>
                                    <p:set>
                                      <p:cBhvr>
                                        <p:cTn id="32" dur="1" fill="hold">
                                          <p:stCondLst>
                                            <p:cond delay="0"/>
                                          </p:stCondLst>
                                        </p:cTn>
                                        <p:tgtEl>
                                          <p:spTgt spid="43015"/>
                                        </p:tgtEl>
                                        <p:attrNameLst>
                                          <p:attrName>style.visibility</p:attrName>
                                        </p:attrNameLst>
                                      </p:cBhvr>
                                      <p:to>
                                        <p:strVal val="visible"/>
                                      </p:to>
                                    </p:set>
                                    <p:anim calcmode="lin" valueType="num">
                                      <p:cBhvr additive="base">
                                        <p:cTn id="33" dur="500" fill="hold"/>
                                        <p:tgtEl>
                                          <p:spTgt spid="43015"/>
                                        </p:tgtEl>
                                        <p:attrNameLst>
                                          <p:attrName>ppt_x</p:attrName>
                                        </p:attrNameLst>
                                      </p:cBhvr>
                                      <p:tavLst>
                                        <p:tav tm="0">
                                          <p:val>
                                            <p:strVal val="1+#ppt_w/2"/>
                                          </p:val>
                                        </p:tav>
                                        <p:tav tm="100000">
                                          <p:val>
                                            <p:strVal val="#ppt_x"/>
                                          </p:val>
                                        </p:tav>
                                      </p:tavLst>
                                    </p:anim>
                                    <p:anim calcmode="lin" valueType="num">
                                      <p:cBhvr additive="base">
                                        <p:cTn id="34" dur="500" fill="hold"/>
                                        <p:tgtEl>
                                          <p:spTgt spid="430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Screeching Brakes"/>
                                        </p:tgtEl>
                                      </p:cMediaNode>
                                    </p:audio>
                                  </p:subTnLst>
                                </p:cTn>
                              </p:par>
                            </p:childTnLst>
                          </p:cTn>
                        </p:par>
                        <p:par>
                          <p:cTn id="35" fill="hold">
                            <p:stCondLst>
                              <p:cond delay="1000"/>
                            </p:stCondLst>
                            <p:childTnLst>
                              <p:par>
                                <p:cTn id="36" presetID="2" presetClass="entr" presetSubtype="3" fill="hold" grpId="0" nodeType="afterEffect">
                                  <p:stCondLst>
                                    <p:cond delay="0"/>
                                  </p:stCondLst>
                                  <p:iterate type="lt">
                                    <p:tmPct val="100000"/>
                                  </p:iterate>
                                  <p:childTnLst>
                                    <p:set>
                                      <p:cBhvr>
                                        <p:cTn id="37" dur="1" fill="hold">
                                          <p:stCondLst>
                                            <p:cond delay="0"/>
                                          </p:stCondLst>
                                        </p:cTn>
                                        <p:tgtEl>
                                          <p:spTgt spid="43016">
                                            <p:txEl>
                                              <p:pRg st="0" end="0"/>
                                            </p:txEl>
                                          </p:spTgt>
                                        </p:tgtEl>
                                        <p:attrNameLst>
                                          <p:attrName>style.visibility</p:attrName>
                                        </p:attrNameLst>
                                      </p:cBhvr>
                                      <p:to>
                                        <p:strVal val="visible"/>
                                      </p:to>
                                    </p:set>
                                    <p:anim calcmode="lin" valueType="num">
                                      <p:cBhvr additive="base">
                                        <p:cTn id="38" dur="75" fill="hold"/>
                                        <p:tgtEl>
                                          <p:spTgt spid="43016">
                                            <p:txEl>
                                              <p:pRg st="0" end="0"/>
                                            </p:txEl>
                                          </p:spTgt>
                                        </p:tgtEl>
                                        <p:attrNameLst>
                                          <p:attrName>ppt_x</p:attrName>
                                        </p:attrNameLst>
                                      </p:cBhvr>
                                      <p:tavLst>
                                        <p:tav tm="0">
                                          <p:val>
                                            <p:strVal val="1+#ppt_w/2"/>
                                          </p:val>
                                        </p:tav>
                                        <p:tav tm="100000">
                                          <p:val>
                                            <p:strVal val="#ppt_x"/>
                                          </p:val>
                                        </p:tav>
                                      </p:tavLst>
                                    </p:anim>
                                    <p:anim calcmode="lin" valueType="num">
                                      <p:cBhvr additive="base">
                                        <p:cTn id="39" dur="75" fill="hold"/>
                                        <p:tgtEl>
                                          <p:spTgt spid="4301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8" name="Laser"/>
                                        </p:tgtEl>
                                      </p:cMediaNode>
                                    </p:audio>
                                  </p:subTnLst>
                                </p:cTn>
                              </p:par>
                            </p:childTnLst>
                          </p:cTn>
                        </p:par>
                        <p:par>
                          <p:cTn id="40" fill="hold">
                            <p:stCondLst>
                              <p:cond delay="1150"/>
                            </p:stCondLst>
                            <p:childTnLst>
                              <p:par>
                                <p:cTn id="41" presetID="2" presetClass="entr" presetSubtype="3" fill="hold" grpId="0" nodeType="afterEffect">
                                  <p:stCondLst>
                                    <p:cond delay="0"/>
                                  </p:stCondLst>
                                  <p:iterate type="lt">
                                    <p:tmPct val="100000"/>
                                  </p:iterate>
                                  <p:childTnLst>
                                    <p:set>
                                      <p:cBhvr>
                                        <p:cTn id="42" dur="1" fill="hold">
                                          <p:stCondLst>
                                            <p:cond delay="0"/>
                                          </p:stCondLst>
                                        </p:cTn>
                                        <p:tgtEl>
                                          <p:spTgt spid="43017">
                                            <p:txEl>
                                              <p:pRg st="0" end="0"/>
                                            </p:txEl>
                                          </p:spTgt>
                                        </p:tgtEl>
                                        <p:attrNameLst>
                                          <p:attrName>style.visibility</p:attrName>
                                        </p:attrNameLst>
                                      </p:cBhvr>
                                      <p:to>
                                        <p:strVal val="visible"/>
                                      </p:to>
                                    </p:set>
                                    <p:anim calcmode="lin" valueType="num">
                                      <p:cBhvr additive="base">
                                        <p:cTn id="43" dur="75" fill="hold"/>
                                        <p:tgtEl>
                                          <p:spTgt spid="43017">
                                            <p:txEl>
                                              <p:pRg st="0" end="0"/>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4301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8" name="Laser"/>
                                        </p:tgtEl>
                                      </p:cMediaNode>
                                    </p:audio>
                                  </p:subTnLst>
                                </p:cTn>
                              </p:par>
                            </p:childTnLst>
                          </p:cTn>
                        </p:par>
                        <p:par>
                          <p:cTn id="45" fill="hold">
                            <p:stCondLst>
                              <p:cond delay="1300"/>
                            </p:stCondLst>
                            <p:childTnLst>
                              <p:par>
                                <p:cTn id="46" presetID="22" presetClass="entr" presetSubtype="1" fill="hold" grpId="0" nodeType="afterEffect">
                                  <p:stCondLst>
                                    <p:cond delay="0"/>
                                  </p:stCondLst>
                                  <p:iterate type="lt">
                                    <p:tmPct val="100000"/>
                                  </p:iterate>
                                  <p:childTnLst>
                                    <p:set>
                                      <p:cBhvr>
                                        <p:cTn id="47" dur="1" fill="hold">
                                          <p:stCondLst>
                                            <p:cond delay="0"/>
                                          </p:stCondLst>
                                        </p:cTn>
                                        <p:tgtEl>
                                          <p:spTgt spid="43014">
                                            <p:txEl>
                                              <p:pRg st="0" end="0"/>
                                            </p:txEl>
                                          </p:spTgt>
                                        </p:tgtEl>
                                        <p:attrNameLst>
                                          <p:attrName>style.visibility</p:attrName>
                                        </p:attrNameLst>
                                      </p:cBhvr>
                                      <p:to>
                                        <p:strVal val="visible"/>
                                      </p:to>
                                    </p:set>
                                    <p:animEffect transition="in" filter="wipe(up)">
                                      <p:cBhvr>
                                        <p:cTn id="48" dur="75"/>
                                        <p:tgtEl>
                                          <p:spTgt spid="43014">
                                            <p:txEl>
                                              <p:pRg st="0" end="0"/>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6" name="TYPE.WAV"/>
                                        </p:tgtEl>
                                      </p:cMediaNode>
                                    </p:audio>
                                  </p:subTnLst>
                                </p:cTn>
                              </p:par>
                            </p:childTnLst>
                          </p:cTn>
                        </p:par>
                        <p:par>
                          <p:cTn id="49" fill="hold">
                            <p:stCondLst>
                              <p:cond delay="1525"/>
                            </p:stCondLst>
                            <p:childTnLst>
                              <p:par>
                                <p:cTn id="50" presetID="22" presetClass="entr" presetSubtype="1" fill="hold" grpId="0" nodeType="afterEffect">
                                  <p:stCondLst>
                                    <p:cond delay="0"/>
                                  </p:stCondLst>
                                  <p:iterate type="lt">
                                    <p:tmPct val="100000"/>
                                  </p:iterate>
                                  <p:childTnLst>
                                    <p:set>
                                      <p:cBhvr>
                                        <p:cTn id="51" dur="1" fill="hold">
                                          <p:stCondLst>
                                            <p:cond delay="0"/>
                                          </p:stCondLst>
                                        </p:cTn>
                                        <p:tgtEl>
                                          <p:spTgt spid="43018">
                                            <p:txEl>
                                              <p:pRg st="0" end="0"/>
                                            </p:txEl>
                                          </p:spTgt>
                                        </p:tgtEl>
                                        <p:attrNameLst>
                                          <p:attrName>style.visibility</p:attrName>
                                        </p:attrNameLst>
                                      </p:cBhvr>
                                      <p:to>
                                        <p:strVal val="visible"/>
                                      </p:to>
                                    </p:set>
                                    <p:animEffect transition="in" filter="wipe(up)">
                                      <p:cBhvr>
                                        <p:cTn id="52" dur="75"/>
                                        <p:tgtEl>
                                          <p:spTgt spid="43018">
                                            <p:txEl>
                                              <p:pRg st="0" end="0"/>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6" name="TYPE.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3022"/>
                                        </p:tgtEl>
                                        <p:attrNameLst>
                                          <p:attrName>style.visibility</p:attrName>
                                        </p:attrNameLst>
                                      </p:cBhvr>
                                      <p:to>
                                        <p:strVal val="visible"/>
                                      </p:to>
                                    </p:set>
                                    <p:anim calcmode="lin" valueType="num">
                                      <p:cBhvr additive="base">
                                        <p:cTn id="57" dur="500" fill="hold"/>
                                        <p:tgtEl>
                                          <p:spTgt spid="43022"/>
                                        </p:tgtEl>
                                        <p:attrNameLst>
                                          <p:attrName>ppt_x</p:attrName>
                                        </p:attrNameLst>
                                      </p:cBhvr>
                                      <p:tavLst>
                                        <p:tav tm="0">
                                          <p:val>
                                            <p:strVal val="0-#ppt_w/2"/>
                                          </p:val>
                                        </p:tav>
                                        <p:tav tm="100000">
                                          <p:val>
                                            <p:strVal val="#ppt_x"/>
                                          </p:val>
                                        </p:tav>
                                      </p:tavLst>
                                    </p:anim>
                                    <p:anim calcmode="lin" valueType="num">
                                      <p:cBhvr additive="base">
                                        <p:cTn id="58" dur="500" fill="hold"/>
                                        <p:tgtEl>
                                          <p:spTgt spid="430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5" name="WHOOSH.WAV"/>
                                        </p:tgtEl>
                                      </p:cMediaNode>
                                    </p:audio>
                                  </p:subTnLst>
                                </p:cTn>
                              </p:par>
                            </p:childTnLst>
                          </p:cTn>
                        </p:par>
                        <p:par>
                          <p:cTn id="59" fill="hold">
                            <p:stCondLst>
                              <p:cond delay="500"/>
                            </p:stCondLst>
                            <p:childTnLst>
                              <p:par>
                                <p:cTn id="60" presetID="22" presetClass="entr" presetSubtype="1" fill="hold" grpId="0" nodeType="afterEffect">
                                  <p:stCondLst>
                                    <p:cond delay="0"/>
                                  </p:stCondLst>
                                  <p:iterate type="lt">
                                    <p:tmPct val="100000"/>
                                  </p:iterate>
                                  <p:childTnLst>
                                    <p:set>
                                      <p:cBhvr>
                                        <p:cTn id="61" dur="1" fill="hold">
                                          <p:stCondLst>
                                            <p:cond delay="0"/>
                                          </p:stCondLst>
                                        </p:cTn>
                                        <p:tgtEl>
                                          <p:spTgt spid="43019">
                                            <p:txEl>
                                              <p:pRg st="0" end="0"/>
                                            </p:txEl>
                                          </p:spTgt>
                                        </p:tgtEl>
                                        <p:attrNameLst>
                                          <p:attrName>style.visibility</p:attrName>
                                        </p:attrNameLst>
                                      </p:cBhvr>
                                      <p:to>
                                        <p:strVal val="visible"/>
                                      </p:to>
                                    </p:set>
                                    <p:animEffect transition="in" filter="wipe(up)">
                                      <p:cBhvr>
                                        <p:cTn id="62" dur="75"/>
                                        <p:tgtEl>
                                          <p:spTgt spid="43019">
                                            <p:txEl>
                                              <p:pRg st="0" end="0"/>
                                            </p:txEl>
                                          </p:spTgt>
                                        </p:tgtEl>
                                      </p:cBhvr>
                                    </p:animEffect>
                                  </p:childTnLst>
                                  <p:subTnLst>
                                    <p:audio>
                                      <p:cMediaNode>
                                        <p:cTn display="0" masterRel="sameClick">
                                          <p:stCondLst>
                                            <p:cond evt="begin" delay="0">
                                              <p:tn val="60"/>
                                            </p:cond>
                                          </p:stCondLst>
                                          <p:endCondLst>
                                            <p:cond evt="onStopAudio" delay="0">
                                              <p:tgtEl>
                                                <p:sldTgt/>
                                              </p:tgtEl>
                                            </p:cond>
                                          </p:endCondLst>
                                        </p:cTn>
                                        <p:tgtEl>
                                          <p:sndTgt r:embed="rId9" name="Typewriter"/>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p:cTn id="63" fill="hold" display="0">
                  <p:stCondLst>
                    <p:cond delay="indefinite"/>
                  </p:stCondLst>
                  <p:endCondLst>
                    <p:cond evt="onNext" delay="0">
                      <p:tgtEl>
                        <p:sldTgt/>
                      </p:tgtEl>
                    </p:cond>
                    <p:cond evt="onPrev" delay="0">
                      <p:tgtEl>
                        <p:sldTgt/>
                      </p:tgtEl>
                    </p:cond>
                  </p:endCondLst>
                </p:cTn>
                <p:tgtEl>
                  <p:spTgt spid="16"/>
                </p:tgtEl>
              </p:cMediaNode>
            </p:video>
            <p:seq concurrent="1" nextAc="seek">
              <p:cTn id="64" restart="whenNotActive" fill="hold" evtFilter="cancelBubble" nodeType="interactiveSeq">
                <p:stCondLst>
                  <p:cond evt="onClick" delay="0">
                    <p:tgtEl>
                      <p:spTgt spid="16"/>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16"/>
                                        </p:tgtEl>
                                      </p:cBhvr>
                                    </p:cmd>
                                  </p:childTnLst>
                                </p:cTn>
                              </p:par>
                            </p:childTnLst>
                          </p:cTn>
                        </p:par>
                      </p:childTnLst>
                    </p:cTn>
                  </p:par>
                </p:childTnLst>
              </p:cTn>
              <p:nextCondLst>
                <p:cond evt="onClick" delay="0">
                  <p:tgtEl>
                    <p:spTgt spid="16"/>
                  </p:tgtEl>
                </p:cond>
              </p:nextCondLst>
            </p:seq>
          </p:childTnLst>
        </p:cTn>
      </p:par>
    </p:tnLst>
    <p:bldLst>
      <p:bldOleChart spid="43011" grpId="0" animBg="0"/>
      <p:bldP spid="43012" grpId="0" build="p" autoUpdateAnimBg="0" advAuto="0"/>
      <p:bldP spid="43014" grpId="0" build="p" autoUpdateAnimBg="0" advAuto="0"/>
      <p:bldP spid="43015" grpId="0" animBg="1"/>
      <p:bldP spid="43016" grpId="0" build="p" autoUpdateAnimBg="0" advAuto="0"/>
      <p:bldP spid="43017" grpId="0" build="p" autoUpdateAnimBg="0" advAuto="0"/>
      <p:bldP spid="43018" grpId="0" build="p" autoUpdateAnimBg="0" advAuto="0"/>
      <p:bldP spid="43019" grpId="0" build="p" autoUpdateAnimBg="0" advAuto="0"/>
      <p:bldP spid="43020" grpId="0" animBg="1"/>
      <p:bldP spid="43021" grpId="0" animBg="1"/>
      <p:bldP spid="430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940586" y="260648"/>
            <a:ext cx="5643602" cy="954107"/>
          </a:xfrm>
          <a:prstGeom prst="rect">
            <a:avLst/>
          </a:prstGeom>
          <a:solidFill>
            <a:srgbClr val="FFC000"/>
          </a:solidFill>
          <a:ln>
            <a:solidFill>
              <a:schemeClr val="bg1"/>
            </a:solid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sz="2800" b="1" dirty="0" smtClean="0"/>
              <a:t>A függőleges felugrás, mint erőnlét meghatározója</a:t>
            </a:r>
            <a:endParaRPr lang="en-US" sz="2800" b="1" dirty="0"/>
          </a:p>
        </p:txBody>
      </p:sp>
      <p:pic>
        <p:nvPicPr>
          <p:cNvPr id="3" name="Picture 6" descr="Dr. Dudley Allen Sargent"/>
          <p:cNvPicPr>
            <a:picLocks noChangeAspect="1" noChangeArrowheads="1"/>
          </p:cNvPicPr>
          <p:nvPr/>
        </p:nvPicPr>
        <p:blipFill>
          <a:blip r:embed="rId2" cstate="print"/>
          <a:srcRect/>
          <a:stretch>
            <a:fillRect/>
          </a:stretch>
        </p:blipFill>
        <p:spPr bwMode="auto">
          <a:xfrm>
            <a:off x="538144" y="1381124"/>
            <a:ext cx="1390650" cy="1905000"/>
          </a:xfrm>
          <a:prstGeom prst="rect">
            <a:avLst/>
          </a:prstGeom>
          <a:noFill/>
        </p:spPr>
      </p:pic>
      <p:sp>
        <p:nvSpPr>
          <p:cNvPr id="4" name="Szövegdoboz 3"/>
          <p:cNvSpPr txBox="1"/>
          <p:nvPr/>
        </p:nvSpPr>
        <p:spPr>
          <a:xfrm>
            <a:off x="2500298" y="2000240"/>
            <a:ext cx="4663990" cy="461665"/>
          </a:xfrm>
          <a:prstGeom prst="rect">
            <a:avLst/>
          </a:prstGeom>
          <a:noFill/>
        </p:spPr>
        <p:txBody>
          <a:bodyPr wrap="square" rtlCol="0">
            <a:spAutoFit/>
          </a:bodyPr>
          <a:lstStyle/>
          <a:p>
            <a:r>
              <a:rPr lang="hu-HU" sz="2400" dirty="0" err="1" smtClean="0"/>
              <a:t>Dudley</a:t>
            </a:r>
            <a:r>
              <a:rPr lang="hu-HU" sz="2400" dirty="0" smtClean="0"/>
              <a:t> </a:t>
            </a:r>
            <a:r>
              <a:rPr lang="hu-HU" sz="2400" dirty="0" err="1" smtClean="0"/>
              <a:t>Sargent</a:t>
            </a:r>
            <a:r>
              <a:rPr lang="hu-HU" sz="2400" dirty="0" smtClean="0"/>
              <a:t> (1849-1924)</a:t>
            </a:r>
            <a:endParaRPr lang="en-US" sz="2400" dirty="0"/>
          </a:p>
        </p:txBody>
      </p:sp>
      <p:sp>
        <p:nvSpPr>
          <p:cNvPr id="5" name="Téglalap 4"/>
          <p:cNvSpPr/>
          <p:nvPr/>
        </p:nvSpPr>
        <p:spPr>
          <a:xfrm>
            <a:off x="2285999" y="2958043"/>
            <a:ext cx="6318449" cy="830997"/>
          </a:xfrm>
          <a:prstGeom prst="rect">
            <a:avLst/>
          </a:prstGeom>
        </p:spPr>
        <p:txBody>
          <a:bodyPr wrap="square">
            <a:spAutoFit/>
          </a:bodyPr>
          <a:lstStyle/>
          <a:p>
            <a:r>
              <a:rPr lang="en-US" sz="2400" dirty="0" err="1" smtClean="0"/>
              <a:t>Sargent</a:t>
            </a:r>
            <a:r>
              <a:rPr lang="en-US" sz="2400" dirty="0" smtClean="0"/>
              <a:t>, D.A. (1921). The Physical Test of a</a:t>
            </a:r>
            <a:r>
              <a:rPr lang="hu-HU" sz="2400" dirty="0" smtClean="0"/>
              <a:t> </a:t>
            </a:r>
            <a:r>
              <a:rPr lang="en-US" sz="2400" dirty="0" smtClean="0"/>
              <a:t>Man. American Physical Education</a:t>
            </a:r>
            <a:r>
              <a:rPr lang="hu-HU" sz="2400" dirty="0" smtClean="0"/>
              <a:t> </a:t>
            </a:r>
            <a:r>
              <a:rPr lang="en-US" sz="2400" dirty="0" smtClean="0"/>
              <a:t>Review, 26,188-194</a:t>
            </a:r>
            <a:endParaRPr lang="en-US"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500298" y="571480"/>
            <a:ext cx="4286280" cy="523220"/>
          </a:xfrm>
          <a:prstGeom prst="rect">
            <a:avLst/>
          </a:prstGeom>
          <a:noFill/>
        </p:spPr>
        <p:txBody>
          <a:bodyPr wrap="square" rtlCol="0">
            <a:spAutoFit/>
          </a:bodyPr>
          <a:lstStyle/>
          <a:p>
            <a:pPr algn="ctr"/>
            <a:r>
              <a:rPr lang="hu-HU" sz="2800" b="1" i="1" dirty="0" err="1" smtClean="0"/>
              <a:t>Sargent</a:t>
            </a:r>
            <a:r>
              <a:rPr lang="hu-HU" sz="2800" b="1" i="1" dirty="0" smtClean="0"/>
              <a:t> (érintéses) módszer </a:t>
            </a:r>
            <a:endParaRPr lang="en-US" sz="2800" b="1" i="1" dirty="0"/>
          </a:p>
        </p:txBody>
      </p:sp>
      <p:sp>
        <p:nvSpPr>
          <p:cNvPr id="3" name="Szövegdoboz 2"/>
          <p:cNvSpPr txBox="1"/>
          <p:nvPr/>
        </p:nvSpPr>
        <p:spPr>
          <a:xfrm>
            <a:off x="1857356" y="1214422"/>
            <a:ext cx="5429288" cy="523220"/>
          </a:xfrm>
          <a:prstGeom prst="rect">
            <a:avLst/>
          </a:prstGeom>
          <a:noFill/>
        </p:spPr>
        <p:txBody>
          <a:bodyPr wrap="square" rtlCol="0">
            <a:spAutoFit/>
          </a:bodyPr>
          <a:lstStyle/>
          <a:p>
            <a:pPr algn="ctr"/>
            <a:r>
              <a:rPr lang="hu-HU" sz="2800" b="1" i="1" dirty="0" err="1" smtClean="0"/>
              <a:t>Abalakov</a:t>
            </a:r>
            <a:r>
              <a:rPr lang="hu-HU" sz="2800" b="1" i="1" dirty="0" smtClean="0"/>
              <a:t> (mérőszalagos) módszer </a:t>
            </a:r>
            <a:endParaRPr lang="en-US" sz="2800" b="1" i="1" dirty="0"/>
          </a:p>
        </p:txBody>
      </p:sp>
      <p:sp>
        <p:nvSpPr>
          <p:cNvPr id="4" name="Szövegdoboz 3"/>
          <p:cNvSpPr txBox="1"/>
          <p:nvPr/>
        </p:nvSpPr>
        <p:spPr>
          <a:xfrm>
            <a:off x="2411760" y="2636912"/>
            <a:ext cx="4286280" cy="523220"/>
          </a:xfrm>
          <a:prstGeom prst="rect">
            <a:avLst/>
          </a:prstGeom>
          <a:noFill/>
        </p:spPr>
        <p:txBody>
          <a:bodyPr wrap="square" rtlCol="0">
            <a:spAutoFit/>
          </a:bodyPr>
          <a:lstStyle/>
          <a:p>
            <a:pPr algn="ctr"/>
            <a:r>
              <a:rPr lang="hu-HU" sz="2800" b="1" i="1" dirty="0" smtClean="0"/>
              <a:t>Kontakt szőnyeges módszer </a:t>
            </a:r>
            <a:endParaRPr lang="en-US" sz="2800" b="1" i="1" dirty="0"/>
          </a:p>
        </p:txBody>
      </p:sp>
      <p:sp>
        <p:nvSpPr>
          <p:cNvPr id="5" name="Szövegdoboz 4"/>
          <p:cNvSpPr txBox="1"/>
          <p:nvPr/>
        </p:nvSpPr>
        <p:spPr>
          <a:xfrm>
            <a:off x="2428860" y="3357562"/>
            <a:ext cx="4286280" cy="523220"/>
          </a:xfrm>
          <a:prstGeom prst="rect">
            <a:avLst/>
          </a:prstGeom>
          <a:noFill/>
        </p:spPr>
        <p:txBody>
          <a:bodyPr wrap="square" rtlCol="0">
            <a:spAutoFit/>
          </a:bodyPr>
          <a:lstStyle/>
          <a:p>
            <a:pPr algn="ctr"/>
            <a:r>
              <a:rPr lang="hu-HU" sz="2800" b="1" i="1" dirty="0" smtClean="0"/>
              <a:t>Lézersugaras módszer </a:t>
            </a:r>
            <a:endParaRPr lang="en-US" sz="2800" b="1" i="1" dirty="0"/>
          </a:p>
        </p:txBody>
      </p:sp>
      <p:sp>
        <p:nvSpPr>
          <p:cNvPr id="6" name="Szövegdoboz 5"/>
          <p:cNvSpPr txBox="1"/>
          <p:nvPr/>
        </p:nvSpPr>
        <p:spPr>
          <a:xfrm>
            <a:off x="2428860" y="4048788"/>
            <a:ext cx="4286280" cy="523220"/>
          </a:xfrm>
          <a:prstGeom prst="rect">
            <a:avLst/>
          </a:prstGeom>
          <a:noFill/>
        </p:spPr>
        <p:txBody>
          <a:bodyPr wrap="square" rtlCol="0">
            <a:spAutoFit/>
          </a:bodyPr>
          <a:lstStyle/>
          <a:p>
            <a:pPr algn="ctr"/>
            <a:r>
              <a:rPr lang="hu-HU" sz="2800" b="1" i="1" dirty="0" smtClean="0"/>
              <a:t>Erőplatós módszer </a:t>
            </a:r>
            <a:endParaRPr lang="en-US" sz="2800" b="1" i="1" dirty="0"/>
          </a:p>
        </p:txBody>
      </p:sp>
      <p:sp>
        <p:nvSpPr>
          <p:cNvPr id="7" name="Szövegdoboz 6"/>
          <p:cNvSpPr txBox="1"/>
          <p:nvPr/>
        </p:nvSpPr>
        <p:spPr>
          <a:xfrm>
            <a:off x="2428860" y="4977482"/>
            <a:ext cx="4286280" cy="1384995"/>
          </a:xfrm>
          <a:prstGeom prst="rect">
            <a:avLst/>
          </a:prstGeom>
          <a:noFill/>
        </p:spPr>
        <p:txBody>
          <a:bodyPr wrap="square" rtlCol="0">
            <a:spAutoFit/>
          </a:bodyPr>
          <a:lstStyle/>
          <a:p>
            <a:pPr algn="ctr"/>
            <a:r>
              <a:rPr lang="hu-HU" sz="2800" b="1" i="1" dirty="0" smtClean="0"/>
              <a:t>Mozgáselemző módszer (video, infravörös, ultrahang) </a:t>
            </a:r>
            <a:endParaRPr lang="en-US" sz="2800" b="1" i="1" dirty="0"/>
          </a:p>
        </p:txBody>
      </p:sp>
      <p:sp>
        <p:nvSpPr>
          <p:cNvPr id="8" name="Szövegdoboz 7"/>
          <p:cNvSpPr txBox="1"/>
          <p:nvPr/>
        </p:nvSpPr>
        <p:spPr>
          <a:xfrm>
            <a:off x="2428860" y="1834210"/>
            <a:ext cx="5023460" cy="523220"/>
          </a:xfrm>
          <a:prstGeom prst="rect">
            <a:avLst/>
          </a:prstGeom>
          <a:noFill/>
        </p:spPr>
        <p:txBody>
          <a:bodyPr wrap="square" rtlCol="0">
            <a:spAutoFit/>
          </a:bodyPr>
          <a:lstStyle/>
          <a:p>
            <a:pPr algn="ctr"/>
            <a:r>
              <a:rPr lang="hu-HU" sz="2800" b="1" i="1" dirty="0" err="1" smtClean="0"/>
              <a:t>Enkoderes</a:t>
            </a:r>
            <a:r>
              <a:rPr lang="hu-HU" sz="2800" b="1" i="1" dirty="0" smtClean="0"/>
              <a:t> módszer (</a:t>
            </a:r>
            <a:r>
              <a:rPr lang="hu-HU" sz="2800" b="1" i="1" dirty="0" err="1" smtClean="0"/>
              <a:t>muscleLab</a:t>
            </a:r>
            <a:r>
              <a:rPr lang="hu-HU" sz="2800" b="1" i="1" dirty="0" smtClean="0"/>
              <a:t>) </a:t>
            </a:r>
            <a:endParaRPr lang="en-US" sz="2800" b="1"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rtical Jump Equipment">
            <a:hlinkClick r:id="rId2"/>
          </p:cNvPr>
          <p:cNvPicPr>
            <a:picLocks noChangeAspect="1" noChangeArrowheads="1"/>
          </p:cNvPicPr>
          <p:nvPr/>
        </p:nvPicPr>
        <p:blipFill>
          <a:blip r:embed="rId3" cstate="print"/>
          <a:srcRect/>
          <a:stretch>
            <a:fillRect/>
          </a:stretch>
        </p:blipFill>
        <p:spPr bwMode="auto">
          <a:xfrm>
            <a:off x="1142976" y="1428736"/>
            <a:ext cx="1357322" cy="3257573"/>
          </a:xfrm>
          <a:prstGeom prst="rect">
            <a:avLst/>
          </a:prstGeom>
          <a:noFill/>
        </p:spPr>
      </p:pic>
      <p:sp>
        <p:nvSpPr>
          <p:cNvPr id="7" name="Szövegdoboz 6"/>
          <p:cNvSpPr txBox="1"/>
          <p:nvPr/>
        </p:nvSpPr>
        <p:spPr>
          <a:xfrm>
            <a:off x="2500298" y="571480"/>
            <a:ext cx="4286280" cy="523220"/>
          </a:xfrm>
          <a:prstGeom prst="rect">
            <a:avLst/>
          </a:prstGeom>
          <a:noFill/>
        </p:spPr>
        <p:txBody>
          <a:bodyPr wrap="square" rtlCol="0">
            <a:spAutoFit/>
          </a:bodyPr>
          <a:lstStyle/>
          <a:p>
            <a:pPr algn="ctr"/>
            <a:r>
              <a:rPr lang="hu-HU" sz="2800" b="1" i="1" dirty="0" smtClean="0"/>
              <a:t>Érintéses módszer </a:t>
            </a:r>
            <a:endParaRPr lang="en-US" sz="2800" b="1" i="1" dirty="0"/>
          </a:p>
        </p:txBody>
      </p:sp>
      <p:sp>
        <p:nvSpPr>
          <p:cNvPr id="8" name="Szövegdoboz 7"/>
          <p:cNvSpPr txBox="1"/>
          <p:nvPr/>
        </p:nvSpPr>
        <p:spPr>
          <a:xfrm>
            <a:off x="3143240" y="3345420"/>
            <a:ext cx="2000264" cy="369332"/>
          </a:xfrm>
          <a:prstGeom prst="rect">
            <a:avLst/>
          </a:prstGeom>
          <a:noFill/>
        </p:spPr>
        <p:txBody>
          <a:bodyPr wrap="square" rtlCol="0">
            <a:spAutoFit/>
          </a:bodyPr>
          <a:lstStyle/>
          <a:p>
            <a:pPr algn="ctr"/>
            <a:r>
              <a:rPr lang="hu-HU" b="1" i="1" dirty="0" smtClean="0"/>
              <a:t>Végrehajtás</a:t>
            </a:r>
            <a:endParaRPr lang="en-US" b="1" i="1" dirty="0"/>
          </a:p>
        </p:txBody>
      </p:sp>
      <p:sp>
        <p:nvSpPr>
          <p:cNvPr id="9" name="Szövegdoboz 8"/>
          <p:cNvSpPr txBox="1"/>
          <p:nvPr/>
        </p:nvSpPr>
        <p:spPr>
          <a:xfrm>
            <a:off x="3143240" y="1845222"/>
            <a:ext cx="2000264" cy="369332"/>
          </a:xfrm>
          <a:prstGeom prst="rect">
            <a:avLst/>
          </a:prstGeom>
          <a:noFill/>
        </p:spPr>
        <p:txBody>
          <a:bodyPr wrap="square" rtlCol="0">
            <a:spAutoFit/>
          </a:bodyPr>
          <a:lstStyle/>
          <a:p>
            <a:pPr algn="ctr"/>
            <a:r>
              <a:rPr lang="hu-HU" b="1" i="1" dirty="0" smtClean="0"/>
              <a:t>Előkészület</a:t>
            </a:r>
            <a:endParaRPr lang="en-US" b="1" i="1" dirty="0"/>
          </a:p>
        </p:txBody>
      </p:sp>
      <p:sp>
        <p:nvSpPr>
          <p:cNvPr id="11" name="Szövegdoboz 10"/>
          <p:cNvSpPr txBox="1"/>
          <p:nvPr/>
        </p:nvSpPr>
        <p:spPr>
          <a:xfrm>
            <a:off x="3143240" y="4202676"/>
            <a:ext cx="2000264" cy="369332"/>
          </a:xfrm>
          <a:prstGeom prst="rect">
            <a:avLst/>
          </a:prstGeom>
          <a:noFill/>
        </p:spPr>
        <p:txBody>
          <a:bodyPr wrap="square" rtlCol="0">
            <a:spAutoFit/>
          </a:bodyPr>
          <a:lstStyle/>
          <a:p>
            <a:pPr algn="ctr"/>
            <a:r>
              <a:rPr lang="hu-HU" b="1" i="1" dirty="0" smtClean="0"/>
              <a:t>Kiértékelés</a:t>
            </a:r>
            <a:endParaRPr lang="en-US" b="1" i="1" dirty="0"/>
          </a:p>
        </p:txBody>
      </p:sp>
      <p:sp>
        <p:nvSpPr>
          <p:cNvPr id="12" name="Szövegdoboz 11"/>
          <p:cNvSpPr txBox="1"/>
          <p:nvPr/>
        </p:nvSpPr>
        <p:spPr>
          <a:xfrm>
            <a:off x="3143240" y="2428868"/>
            <a:ext cx="2214578" cy="369332"/>
          </a:xfrm>
          <a:prstGeom prst="rect">
            <a:avLst/>
          </a:prstGeom>
          <a:noFill/>
        </p:spPr>
        <p:txBody>
          <a:bodyPr wrap="square" rtlCol="0">
            <a:spAutoFit/>
          </a:bodyPr>
          <a:lstStyle/>
          <a:p>
            <a:pPr algn="ctr"/>
            <a:r>
              <a:rPr lang="hu-HU" b="1" i="1" dirty="0" smtClean="0"/>
              <a:t>Eszköz (fal, állvány)</a:t>
            </a:r>
            <a:endParaRPr lang="en-US"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619672" y="1484784"/>
            <a:ext cx="5904656" cy="707886"/>
          </a:xfrm>
          <a:prstGeom prst="rect">
            <a:avLst/>
          </a:prstGeom>
          <a:solidFill>
            <a:srgbClr val="FFC000"/>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hu-HU" sz="4000" b="1" dirty="0" smtClean="0">
                <a:latin typeface="Times New Roman" pitchFamily="18" charset="0"/>
                <a:cs typeface="Times New Roman" pitchFamily="18" charset="0"/>
              </a:rPr>
              <a:t>Maximális erő</a:t>
            </a:r>
            <a:endParaRPr lang="en-US" sz="4000" b="1" dirty="0">
              <a:latin typeface="Times New Roman" pitchFamily="18" charset="0"/>
              <a:cs typeface="Times New Roman" pitchFamily="18" charset="0"/>
            </a:endParaRPr>
          </a:p>
        </p:txBody>
      </p:sp>
      <p:pic>
        <p:nvPicPr>
          <p:cNvPr id="154626" name="Picture 2" descr="http://www.treehugger.com/arnold-schwarzenegger-body-building.jpg"/>
          <p:cNvPicPr>
            <a:picLocks noChangeAspect="1" noChangeArrowheads="1"/>
          </p:cNvPicPr>
          <p:nvPr/>
        </p:nvPicPr>
        <p:blipFill>
          <a:blip r:embed="rId2" cstate="print"/>
          <a:srcRect/>
          <a:stretch>
            <a:fillRect/>
          </a:stretch>
        </p:blipFill>
        <p:spPr bwMode="auto">
          <a:xfrm>
            <a:off x="467544" y="2708920"/>
            <a:ext cx="4381500" cy="2857500"/>
          </a:xfrm>
          <a:prstGeom prst="rect">
            <a:avLst/>
          </a:prstGeom>
          <a:noFill/>
        </p:spPr>
      </p:pic>
      <p:pic>
        <p:nvPicPr>
          <p:cNvPr id="154628" name="Picture 4" descr="http://t2.gstatic.com/images?q=tbn:ANd9GcQHAbSoqMy8F2DRO5BfW9WDLNifKhCUNWGvivzzZuhzeMMlw0E&amp;t=1&amp;usg=__k92ARzMVBn9RCCbYldVYauKQMF4="/>
          <p:cNvPicPr>
            <a:picLocks noChangeAspect="1" noChangeArrowheads="1"/>
          </p:cNvPicPr>
          <p:nvPr/>
        </p:nvPicPr>
        <p:blipFill>
          <a:blip r:embed="rId3" cstate="print"/>
          <a:srcRect/>
          <a:stretch>
            <a:fillRect/>
          </a:stretch>
        </p:blipFill>
        <p:spPr bwMode="auto">
          <a:xfrm>
            <a:off x="5004048" y="2636912"/>
            <a:ext cx="2520280" cy="33647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2000"/>
                                        <p:tgtEl>
                                          <p:spTgt spid="15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1689609613"/>
              </p:ext>
            </p:extLst>
          </p:nvPr>
        </p:nvGraphicFramePr>
        <p:xfrm>
          <a:off x="2122588" y="1196752"/>
          <a:ext cx="5184575" cy="5256582"/>
        </p:xfrm>
        <a:graphic>
          <a:graphicData uri="http://schemas.openxmlformats.org/drawingml/2006/table">
            <a:tbl>
              <a:tblPr/>
              <a:tblGrid>
                <a:gridCol w="1923310"/>
                <a:gridCol w="1672444"/>
                <a:gridCol w="1588821"/>
              </a:tblGrid>
              <a:tr h="938721">
                <a:tc>
                  <a:txBody>
                    <a:bodyPr/>
                    <a:lstStyle/>
                    <a:p>
                      <a:endParaRPr lang="hu-HU" dirty="0"/>
                    </a:p>
                  </a:txBody>
                  <a:tcPr anchor="ctr">
                    <a:lnL>
                      <a:noFill/>
                    </a:lnL>
                    <a:lnR>
                      <a:noFill/>
                    </a:lnR>
                    <a:lnT>
                      <a:noFill/>
                    </a:lnT>
                    <a:lnB>
                      <a:noFill/>
                    </a:lnB>
                  </a:tcPr>
                </a:tc>
                <a:tc>
                  <a:txBody>
                    <a:bodyPr/>
                    <a:lstStyle/>
                    <a:p>
                      <a:r>
                        <a:rPr lang="hu-HU" dirty="0" smtClean="0"/>
                        <a:t>férfiak </a:t>
                      </a:r>
                      <a:r>
                        <a:rPr lang="hu-HU" dirty="0"/>
                        <a:t/>
                      </a:r>
                      <a:br>
                        <a:rPr lang="hu-HU" dirty="0"/>
                      </a:br>
                      <a:r>
                        <a:rPr lang="hu-HU" dirty="0"/>
                        <a:t>(cm) </a:t>
                      </a:r>
                    </a:p>
                  </a:txBody>
                  <a:tcPr anchor="ctr">
                    <a:lnL>
                      <a:noFill/>
                    </a:lnL>
                    <a:lnR>
                      <a:noFill/>
                    </a:lnR>
                    <a:lnT>
                      <a:noFill/>
                    </a:lnT>
                    <a:lnB>
                      <a:noFill/>
                    </a:lnB>
                  </a:tcPr>
                </a:tc>
                <a:tc>
                  <a:txBody>
                    <a:bodyPr/>
                    <a:lstStyle/>
                    <a:p>
                      <a:r>
                        <a:rPr lang="hu-HU" dirty="0" smtClean="0"/>
                        <a:t>nők </a:t>
                      </a:r>
                      <a:r>
                        <a:rPr lang="hu-HU" dirty="0"/>
                        <a:t/>
                      </a:r>
                      <a:br>
                        <a:rPr lang="hu-HU" dirty="0"/>
                      </a:br>
                      <a:r>
                        <a:rPr lang="hu-HU" dirty="0"/>
                        <a:t>(cm) </a:t>
                      </a:r>
                    </a:p>
                  </a:txBody>
                  <a:tcPr anchor="ctr">
                    <a:lnL>
                      <a:noFill/>
                    </a:lnL>
                    <a:lnR>
                      <a:noFill/>
                    </a:lnR>
                    <a:lnT>
                      <a:noFill/>
                    </a:lnT>
                    <a:lnB>
                      <a:noFill/>
                    </a:lnB>
                  </a:tcPr>
                </a:tc>
              </a:tr>
              <a:tr h="536411">
                <a:tc>
                  <a:txBody>
                    <a:bodyPr/>
                    <a:lstStyle/>
                    <a:p>
                      <a:r>
                        <a:rPr lang="hu-HU" dirty="0" smtClean="0"/>
                        <a:t>kiváló</a:t>
                      </a:r>
                      <a:endParaRPr lang="hu-HU" dirty="0"/>
                    </a:p>
                  </a:txBody>
                  <a:tcPr anchor="ctr">
                    <a:lnL>
                      <a:noFill/>
                    </a:lnL>
                    <a:lnR>
                      <a:noFill/>
                    </a:lnR>
                    <a:lnT>
                      <a:noFill/>
                    </a:lnT>
                    <a:lnB>
                      <a:noFill/>
                    </a:lnB>
                  </a:tcPr>
                </a:tc>
                <a:tc>
                  <a:txBody>
                    <a:bodyPr/>
                    <a:lstStyle/>
                    <a:p>
                      <a:r>
                        <a:rPr lang="hu-HU"/>
                        <a:t>&gt; 70 </a:t>
                      </a:r>
                    </a:p>
                  </a:txBody>
                  <a:tcPr anchor="ctr">
                    <a:lnL>
                      <a:noFill/>
                    </a:lnL>
                    <a:lnR>
                      <a:noFill/>
                    </a:lnR>
                    <a:lnT>
                      <a:noFill/>
                    </a:lnT>
                    <a:lnB>
                      <a:noFill/>
                    </a:lnB>
                  </a:tcPr>
                </a:tc>
                <a:tc>
                  <a:txBody>
                    <a:bodyPr/>
                    <a:lstStyle/>
                    <a:p>
                      <a:r>
                        <a:rPr lang="hu-HU"/>
                        <a:t>&gt; 60 </a:t>
                      </a:r>
                    </a:p>
                  </a:txBody>
                  <a:tcPr anchor="ctr">
                    <a:lnL>
                      <a:noFill/>
                    </a:lnL>
                    <a:lnR>
                      <a:noFill/>
                    </a:lnR>
                    <a:lnT>
                      <a:noFill/>
                    </a:lnT>
                    <a:lnB>
                      <a:noFill/>
                    </a:lnB>
                  </a:tcPr>
                </a:tc>
              </a:tr>
              <a:tr h="536411">
                <a:tc>
                  <a:txBody>
                    <a:bodyPr/>
                    <a:lstStyle/>
                    <a:p>
                      <a:r>
                        <a:rPr lang="hu-HU" baseline="0" dirty="0" smtClean="0"/>
                        <a:t>nagyon jó</a:t>
                      </a:r>
                      <a:r>
                        <a:rPr lang="hu-HU" dirty="0" smtClean="0"/>
                        <a:t> </a:t>
                      </a:r>
                      <a:endParaRPr lang="hu-HU" dirty="0"/>
                    </a:p>
                  </a:txBody>
                  <a:tcPr anchor="ctr">
                    <a:lnL>
                      <a:noFill/>
                    </a:lnL>
                    <a:lnR>
                      <a:noFill/>
                    </a:lnR>
                    <a:lnT>
                      <a:noFill/>
                    </a:lnT>
                    <a:lnB>
                      <a:noFill/>
                    </a:lnB>
                  </a:tcPr>
                </a:tc>
                <a:tc>
                  <a:txBody>
                    <a:bodyPr/>
                    <a:lstStyle/>
                    <a:p>
                      <a:r>
                        <a:rPr lang="hu-HU" dirty="0"/>
                        <a:t>61-70 </a:t>
                      </a:r>
                    </a:p>
                  </a:txBody>
                  <a:tcPr anchor="ctr">
                    <a:lnL>
                      <a:noFill/>
                    </a:lnL>
                    <a:lnR>
                      <a:noFill/>
                    </a:lnR>
                    <a:lnT>
                      <a:noFill/>
                    </a:lnT>
                    <a:lnB>
                      <a:noFill/>
                    </a:lnB>
                  </a:tcPr>
                </a:tc>
                <a:tc>
                  <a:txBody>
                    <a:bodyPr/>
                    <a:lstStyle/>
                    <a:p>
                      <a:r>
                        <a:rPr lang="hu-HU"/>
                        <a:t>51-60 </a:t>
                      </a:r>
                    </a:p>
                  </a:txBody>
                  <a:tcPr anchor="ctr">
                    <a:lnL>
                      <a:noFill/>
                    </a:lnL>
                    <a:lnR>
                      <a:noFill/>
                    </a:lnR>
                    <a:lnT>
                      <a:noFill/>
                    </a:lnT>
                    <a:lnB>
                      <a:noFill/>
                    </a:lnB>
                  </a:tcPr>
                </a:tc>
              </a:tr>
              <a:tr h="616748">
                <a:tc>
                  <a:txBody>
                    <a:bodyPr/>
                    <a:lstStyle/>
                    <a:p>
                      <a:r>
                        <a:rPr lang="hu-HU" dirty="0" smtClean="0"/>
                        <a:t>átlag</a:t>
                      </a:r>
                      <a:r>
                        <a:rPr lang="hu-HU" baseline="0" dirty="0" smtClean="0"/>
                        <a:t> feletti</a:t>
                      </a:r>
                      <a:endParaRPr lang="hu-HU" dirty="0"/>
                    </a:p>
                  </a:txBody>
                  <a:tcPr anchor="ctr">
                    <a:lnL>
                      <a:noFill/>
                    </a:lnL>
                    <a:lnR>
                      <a:noFill/>
                    </a:lnR>
                    <a:lnT>
                      <a:noFill/>
                    </a:lnT>
                    <a:lnB>
                      <a:noFill/>
                    </a:lnB>
                  </a:tcPr>
                </a:tc>
                <a:tc>
                  <a:txBody>
                    <a:bodyPr/>
                    <a:lstStyle/>
                    <a:p>
                      <a:r>
                        <a:rPr lang="hu-HU"/>
                        <a:t>51-60 </a:t>
                      </a:r>
                    </a:p>
                  </a:txBody>
                  <a:tcPr anchor="ctr">
                    <a:lnL>
                      <a:noFill/>
                    </a:lnL>
                    <a:lnR>
                      <a:noFill/>
                    </a:lnR>
                    <a:lnT>
                      <a:noFill/>
                    </a:lnT>
                    <a:lnB>
                      <a:noFill/>
                    </a:lnB>
                  </a:tcPr>
                </a:tc>
                <a:tc>
                  <a:txBody>
                    <a:bodyPr/>
                    <a:lstStyle/>
                    <a:p>
                      <a:r>
                        <a:rPr lang="hu-HU"/>
                        <a:t>41-50 </a:t>
                      </a:r>
                    </a:p>
                  </a:txBody>
                  <a:tcPr anchor="ctr">
                    <a:lnL>
                      <a:noFill/>
                    </a:lnL>
                    <a:lnR>
                      <a:noFill/>
                    </a:lnR>
                    <a:lnT>
                      <a:noFill/>
                    </a:lnT>
                    <a:lnB>
                      <a:noFill/>
                    </a:lnB>
                  </a:tcPr>
                </a:tc>
              </a:tr>
              <a:tr h="536411">
                <a:tc>
                  <a:txBody>
                    <a:bodyPr/>
                    <a:lstStyle/>
                    <a:p>
                      <a:r>
                        <a:rPr lang="hu-HU" dirty="0" smtClean="0"/>
                        <a:t>átlagos </a:t>
                      </a:r>
                      <a:endParaRPr lang="hu-HU" dirty="0"/>
                    </a:p>
                  </a:txBody>
                  <a:tcPr anchor="ctr">
                    <a:lnL>
                      <a:noFill/>
                    </a:lnL>
                    <a:lnR>
                      <a:noFill/>
                    </a:lnR>
                    <a:lnT>
                      <a:noFill/>
                    </a:lnT>
                    <a:lnB>
                      <a:noFill/>
                    </a:lnB>
                  </a:tcPr>
                </a:tc>
                <a:tc>
                  <a:txBody>
                    <a:bodyPr/>
                    <a:lstStyle/>
                    <a:p>
                      <a:r>
                        <a:rPr lang="hu-HU"/>
                        <a:t>41-50 </a:t>
                      </a:r>
                    </a:p>
                  </a:txBody>
                  <a:tcPr anchor="ctr">
                    <a:lnL>
                      <a:noFill/>
                    </a:lnL>
                    <a:lnR>
                      <a:noFill/>
                    </a:lnR>
                    <a:lnT>
                      <a:noFill/>
                    </a:lnT>
                    <a:lnB>
                      <a:noFill/>
                    </a:lnB>
                  </a:tcPr>
                </a:tc>
                <a:tc>
                  <a:txBody>
                    <a:bodyPr/>
                    <a:lstStyle/>
                    <a:p>
                      <a:r>
                        <a:rPr lang="hu-HU"/>
                        <a:t>31-40 </a:t>
                      </a:r>
                    </a:p>
                  </a:txBody>
                  <a:tcPr anchor="ctr">
                    <a:lnL>
                      <a:noFill/>
                    </a:lnL>
                    <a:lnR>
                      <a:noFill/>
                    </a:lnR>
                    <a:lnT>
                      <a:noFill/>
                    </a:lnT>
                    <a:lnB>
                      <a:noFill/>
                    </a:lnB>
                  </a:tcPr>
                </a:tc>
              </a:tr>
              <a:tr h="616748">
                <a:tc>
                  <a:txBody>
                    <a:bodyPr/>
                    <a:lstStyle/>
                    <a:p>
                      <a:r>
                        <a:rPr lang="hu-HU" dirty="0" smtClean="0"/>
                        <a:t>átlag</a:t>
                      </a:r>
                      <a:r>
                        <a:rPr lang="hu-HU" baseline="0" dirty="0" smtClean="0"/>
                        <a:t> alatti</a:t>
                      </a:r>
                      <a:r>
                        <a:rPr lang="hu-HU" dirty="0" smtClean="0"/>
                        <a:t> </a:t>
                      </a:r>
                      <a:endParaRPr lang="hu-HU" dirty="0"/>
                    </a:p>
                  </a:txBody>
                  <a:tcPr anchor="ctr">
                    <a:lnL>
                      <a:noFill/>
                    </a:lnL>
                    <a:lnR>
                      <a:noFill/>
                    </a:lnR>
                    <a:lnT>
                      <a:noFill/>
                    </a:lnT>
                    <a:lnB>
                      <a:noFill/>
                    </a:lnB>
                  </a:tcPr>
                </a:tc>
                <a:tc>
                  <a:txBody>
                    <a:bodyPr/>
                    <a:lstStyle/>
                    <a:p>
                      <a:r>
                        <a:rPr lang="hu-HU"/>
                        <a:t>31-40 </a:t>
                      </a:r>
                    </a:p>
                  </a:txBody>
                  <a:tcPr anchor="ctr">
                    <a:lnL>
                      <a:noFill/>
                    </a:lnL>
                    <a:lnR>
                      <a:noFill/>
                    </a:lnR>
                    <a:lnT>
                      <a:noFill/>
                    </a:lnT>
                    <a:lnB>
                      <a:noFill/>
                    </a:lnB>
                  </a:tcPr>
                </a:tc>
                <a:tc>
                  <a:txBody>
                    <a:bodyPr/>
                    <a:lstStyle/>
                    <a:p>
                      <a:r>
                        <a:rPr lang="hu-HU"/>
                        <a:t>21-30 </a:t>
                      </a:r>
                    </a:p>
                  </a:txBody>
                  <a:tcPr anchor="ctr">
                    <a:lnL>
                      <a:noFill/>
                    </a:lnL>
                    <a:lnR>
                      <a:noFill/>
                    </a:lnR>
                    <a:lnT>
                      <a:noFill/>
                    </a:lnT>
                    <a:lnB>
                      <a:noFill/>
                    </a:lnB>
                  </a:tcPr>
                </a:tc>
              </a:tr>
              <a:tr h="536411">
                <a:tc>
                  <a:txBody>
                    <a:bodyPr/>
                    <a:lstStyle/>
                    <a:p>
                      <a:r>
                        <a:rPr lang="hu-HU" dirty="0" smtClean="0"/>
                        <a:t>gyenge </a:t>
                      </a:r>
                      <a:endParaRPr lang="hu-HU" dirty="0"/>
                    </a:p>
                  </a:txBody>
                  <a:tcPr anchor="ctr">
                    <a:lnL>
                      <a:noFill/>
                    </a:lnL>
                    <a:lnR>
                      <a:noFill/>
                    </a:lnR>
                    <a:lnT>
                      <a:noFill/>
                    </a:lnT>
                    <a:lnB>
                      <a:noFill/>
                    </a:lnB>
                  </a:tcPr>
                </a:tc>
                <a:tc>
                  <a:txBody>
                    <a:bodyPr/>
                    <a:lstStyle/>
                    <a:p>
                      <a:r>
                        <a:rPr lang="hu-HU"/>
                        <a:t>21-30 </a:t>
                      </a:r>
                    </a:p>
                  </a:txBody>
                  <a:tcPr anchor="ctr">
                    <a:lnL>
                      <a:noFill/>
                    </a:lnL>
                    <a:lnR>
                      <a:noFill/>
                    </a:lnR>
                    <a:lnT>
                      <a:noFill/>
                    </a:lnT>
                    <a:lnB>
                      <a:noFill/>
                    </a:lnB>
                  </a:tcPr>
                </a:tc>
                <a:tc>
                  <a:txBody>
                    <a:bodyPr/>
                    <a:lstStyle/>
                    <a:p>
                      <a:r>
                        <a:rPr lang="hu-HU"/>
                        <a:t>11-20 </a:t>
                      </a:r>
                    </a:p>
                  </a:txBody>
                  <a:tcPr anchor="ctr">
                    <a:lnL>
                      <a:noFill/>
                    </a:lnL>
                    <a:lnR>
                      <a:noFill/>
                    </a:lnR>
                    <a:lnT>
                      <a:noFill/>
                    </a:lnT>
                    <a:lnB>
                      <a:noFill/>
                    </a:lnB>
                  </a:tcPr>
                </a:tc>
              </a:tr>
              <a:tr h="938721">
                <a:tc>
                  <a:txBody>
                    <a:bodyPr/>
                    <a:lstStyle/>
                    <a:p>
                      <a:r>
                        <a:rPr lang="hu-HU" dirty="0" smtClean="0"/>
                        <a:t>Nagyon</a:t>
                      </a:r>
                      <a:r>
                        <a:rPr lang="hu-HU" baseline="0" dirty="0" smtClean="0"/>
                        <a:t> gyenge</a:t>
                      </a:r>
                      <a:r>
                        <a:rPr lang="hu-HU" dirty="0" smtClean="0"/>
                        <a:t> </a:t>
                      </a:r>
                      <a:endParaRPr lang="hu-HU" dirty="0"/>
                    </a:p>
                  </a:txBody>
                  <a:tcPr anchor="ctr">
                    <a:lnL>
                      <a:noFill/>
                    </a:lnL>
                    <a:lnR>
                      <a:noFill/>
                    </a:lnR>
                    <a:lnT>
                      <a:noFill/>
                    </a:lnT>
                    <a:lnB>
                      <a:noFill/>
                    </a:lnB>
                  </a:tcPr>
                </a:tc>
                <a:tc>
                  <a:txBody>
                    <a:bodyPr/>
                    <a:lstStyle/>
                    <a:p>
                      <a:r>
                        <a:rPr lang="hu-HU"/>
                        <a:t>&lt; 21 </a:t>
                      </a:r>
                    </a:p>
                  </a:txBody>
                  <a:tcPr anchor="ctr">
                    <a:lnL>
                      <a:noFill/>
                    </a:lnL>
                    <a:lnR>
                      <a:noFill/>
                    </a:lnR>
                    <a:lnT>
                      <a:noFill/>
                    </a:lnT>
                    <a:lnB>
                      <a:noFill/>
                    </a:lnB>
                  </a:tcPr>
                </a:tc>
                <a:tc>
                  <a:txBody>
                    <a:bodyPr/>
                    <a:lstStyle/>
                    <a:p>
                      <a:r>
                        <a:rPr lang="hu-HU" dirty="0"/>
                        <a:t>&lt; 11 </a:t>
                      </a:r>
                    </a:p>
                  </a:txBody>
                  <a:tcPr anchor="ctr">
                    <a:lnL>
                      <a:noFill/>
                    </a:lnL>
                    <a:lnR>
                      <a:noFill/>
                    </a:lnR>
                    <a:lnT>
                      <a:noFill/>
                    </a:lnT>
                    <a:lnB>
                      <a:noFill/>
                    </a:lnB>
                  </a:tcPr>
                </a:tc>
              </a:tr>
            </a:tbl>
          </a:graphicData>
        </a:graphic>
      </p:graphicFrame>
      <p:sp>
        <p:nvSpPr>
          <p:cNvPr id="3" name="Szövegdoboz 2"/>
          <p:cNvSpPr txBox="1"/>
          <p:nvPr/>
        </p:nvSpPr>
        <p:spPr>
          <a:xfrm>
            <a:off x="1643042" y="571480"/>
            <a:ext cx="6143668" cy="400110"/>
          </a:xfrm>
          <a:prstGeom prst="rect">
            <a:avLst/>
          </a:prstGeom>
          <a:noFill/>
        </p:spPr>
        <p:txBody>
          <a:bodyPr wrap="square" rtlCol="0">
            <a:spAutoFit/>
          </a:bodyPr>
          <a:lstStyle/>
          <a:p>
            <a:pPr algn="ctr"/>
            <a:r>
              <a:rPr lang="hu-HU" sz="2000" b="1" i="1" dirty="0" smtClean="0"/>
              <a:t>Normatív adatok  (fiatal felnőtt sportolok)</a:t>
            </a:r>
            <a:endParaRPr lang="en-US" sz="2000" b="1"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enasco.com/prod/images/products/67/AC081576.jpg"/>
          <p:cNvPicPr>
            <a:picLocks noChangeAspect="1" noChangeArrowheads="1"/>
          </p:cNvPicPr>
          <p:nvPr/>
        </p:nvPicPr>
        <p:blipFill>
          <a:blip r:embed="rId2" cstate="print"/>
          <a:srcRect/>
          <a:stretch>
            <a:fillRect/>
          </a:stretch>
        </p:blipFill>
        <p:spPr bwMode="auto">
          <a:xfrm>
            <a:off x="-396552" y="1857364"/>
            <a:ext cx="3754106" cy="3754106"/>
          </a:xfrm>
          <a:prstGeom prst="rect">
            <a:avLst/>
          </a:prstGeom>
          <a:noFill/>
        </p:spPr>
      </p:pic>
      <p:sp>
        <p:nvSpPr>
          <p:cNvPr id="4" name="Szövegdoboz 3"/>
          <p:cNvSpPr txBox="1"/>
          <p:nvPr/>
        </p:nvSpPr>
        <p:spPr>
          <a:xfrm>
            <a:off x="2428860" y="500042"/>
            <a:ext cx="4286280" cy="523220"/>
          </a:xfrm>
          <a:prstGeom prst="rect">
            <a:avLst/>
          </a:prstGeom>
          <a:noFill/>
        </p:spPr>
        <p:txBody>
          <a:bodyPr wrap="square" rtlCol="0">
            <a:spAutoFit/>
          </a:bodyPr>
          <a:lstStyle/>
          <a:p>
            <a:pPr algn="ctr"/>
            <a:r>
              <a:rPr lang="hu-HU" sz="2800" b="1" i="1" dirty="0" err="1" smtClean="0"/>
              <a:t>Abalakov</a:t>
            </a:r>
            <a:r>
              <a:rPr lang="hu-HU" sz="2800" b="1" i="1" dirty="0" smtClean="0"/>
              <a:t> módszer </a:t>
            </a:r>
            <a:endParaRPr lang="en-US" sz="2800" b="1" i="1" dirty="0"/>
          </a:p>
        </p:txBody>
      </p:sp>
      <p:pic>
        <p:nvPicPr>
          <p:cNvPr id="2" name="Picture 4" descr="Gill Athletics Vertical Jump Test Mat">
            <a:hlinkClick r:id="rId3"/>
          </p:cNvPr>
          <p:cNvPicPr>
            <a:picLocks noChangeAspect="1" noChangeArrowheads="1"/>
          </p:cNvPicPr>
          <p:nvPr/>
        </p:nvPicPr>
        <p:blipFill>
          <a:blip r:embed="rId4" cstate="print"/>
          <a:srcRect/>
          <a:stretch>
            <a:fillRect/>
          </a:stretch>
        </p:blipFill>
        <p:spPr bwMode="auto">
          <a:xfrm>
            <a:off x="2571736" y="1857363"/>
            <a:ext cx="2000264" cy="3784285"/>
          </a:xfrm>
          <a:prstGeom prst="rect">
            <a:avLst/>
          </a:prstGeom>
          <a:noFill/>
        </p:spPr>
      </p:pic>
      <p:sp>
        <p:nvSpPr>
          <p:cNvPr id="5" name="Szövegdoboz 4"/>
          <p:cNvSpPr txBox="1"/>
          <p:nvPr/>
        </p:nvSpPr>
        <p:spPr>
          <a:xfrm>
            <a:off x="5072066" y="3345420"/>
            <a:ext cx="2000264" cy="369332"/>
          </a:xfrm>
          <a:prstGeom prst="rect">
            <a:avLst/>
          </a:prstGeom>
          <a:noFill/>
        </p:spPr>
        <p:txBody>
          <a:bodyPr wrap="square" rtlCol="0">
            <a:spAutoFit/>
          </a:bodyPr>
          <a:lstStyle/>
          <a:p>
            <a:pPr algn="ctr"/>
            <a:r>
              <a:rPr lang="hu-HU" b="1" i="1" dirty="0" smtClean="0"/>
              <a:t>Végrehajtás</a:t>
            </a:r>
            <a:endParaRPr lang="en-US" b="1" i="1" dirty="0"/>
          </a:p>
        </p:txBody>
      </p:sp>
      <p:sp>
        <p:nvSpPr>
          <p:cNvPr id="6" name="Szövegdoboz 5"/>
          <p:cNvSpPr txBox="1"/>
          <p:nvPr/>
        </p:nvSpPr>
        <p:spPr>
          <a:xfrm>
            <a:off x="5072066" y="1845222"/>
            <a:ext cx="2000264" cy="369332"/>
          </a:xfrm>
          <a:prstGeom prst="rect">
            <a:avLst/>
          </a:prstGeom>
          <a:noFill/>
        </p:spPr>
        <p:txBody>
          <a:bodyPr wrap="square" rtlCol="0">
            <a:spAutoFit/>
          </a:bodyPr>
          <a:lstStyle/>
          <a:p>
            <a:pPr algn="ctr"/>
            <a:r>
              <a:rPr lang="hu-HU" b="1" i="1" dirty="0" smtClean="0"/>
              <a:t>Előkészület</a:t>
            </a:r>
            <a:endParaRPr lang="en-US" b="1" i="1" dirty="0"/>
          </a:p>
        </p:txBody>
      </p:sp>
      <p:sp>
        <p:nvSpPr>
          <p:cNvPr id="7" name="Szövegdoboz 6"/>
          <p:cNvSpPr txBox="1"/>
          <p:nvPr/>
        </p:nvSpPr>
        <p:spPr>
          <a:xfrm>
            <a:off x="5072066" y="4202676"/>
            <a:ext cx="2000264" cy="369332"/>
          </a:xfrm>
          <a:prstGeom prst="rect">
            <a:avLst/>
          </a:prstGeom>
          <a:noFill/>
        </p:spPr>
        <p:txBody>
          <a:bodyPr wrap="square" rtlCol="0">
            <a:spAutoFit/>
          </a:bodyPr>
          <a:lstStyle/>
          <a:p>
            <a:pPr algn="ctr"/>
            <a:r>
              <a:rPr lang="hu-HU" b="1" i="1" dirty="0" smtClean="0"/>
              <a:t>Kiértékelés</a:t>
            </a:r>
            <a:endParaRPr lang="en-US" b="1" i="1" dirty="0"/>
          </a:p>
        </p:txBody>
      </p:sp>
      <p:sp>
        <p:nvSpPr>
          <p:cNvPr id="8" name="Szövegdoboz 7"/>
          <p:cNvSpPr txBox="1"/>
          <p:nvPr/>
        </p:nvSpPr>
        <p:spPr>
          <a:xfrm>
            <a:off x="5072066" y="2428868"/>
            <a:ext cx="2214578" cy="369332"/>
          </a:xfrm>
          <a:prstGeom prst="rect">
            <a:avLst/>
          </a:prstGeom>
          <a:noFill/>
        </p:spPr>
        <p:txBody>
          <a:bodyPr wrap="square" rtlCol="0">
            <a:spAutoFit/>
          </a:bodyPr>
          <a:lstStyle/>
          <a:p>
            <a:pPr algn="ctr"/>
            <a:r>
              <a:rPr lang="hu-HU" b="1" i="1" dirty="0" smtClean="0"/>
              <a:t>Eszköz (fal, állvány)</a:t>
            </a:r>
            <a:endParaRPr lang="en-US" b="1"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428860" y="1071546"/>
            <a:ext cx="4286280" cy="523220"/>
          </a:xfrm>
          <a:prstGeom prst="rect">
            <a:avLst/>
          </a:prstGeom>
          <a:noFill/>
        </p:spPr>
        <p:txBody>
          <a:bodyPr wrap="square" rtlCol="0">
            <a:spAutoFit/>
          </a:bodyPr>
          <a:lstStyle/>
          <a:p>
            <a:pPr algn="ctr"/>
            <a:r>
              <a:rPr lang="hu-HU" sz="2800" b="1" i="1" dirty="0" err="1" smtClean="0"/>
              <a:t>Enkoderes</a:t>
            </a:r>
            <a:r>
              <a:rPr lang="hu-HU" sz="2800" b="1" i="1" dirty="0" smtClean="0"/>
              <a:t> módszer </a:t>
            </a:r>
            <a:endParaRPr lang="en-US" sz="2800" b="1" i="1" dirty="0"/>
          </a:p>
        </p:txBody>
      </p:sp>
      <p:pic>
        <p:nvPicPr>
          <p:cNvPr id="4" name="Bosco.mpg">
            <a:hlinkClick r:id="" action="ppaction://media"/>
          </p:cNvPr>
          <p:cNvPicPr>
            <a:picLocks noRot="1" noChangeAspect="1"/>
          </p:cNvPicPr>
          <p:nvPr>
            <a:videoFile r:link="rId1"/>
          </p:nvPr>
        </p:nvPicPr>
        <p:blipFill>
          <a:blip r:embed="rId4" cstate="print"/>
          <a:stretch>
            <a:fillRect/>
          </a:stretch>
        </p:blipFill>
        <p:spPr>
          <a:xfrm>
            <a:off x="1000100" y="2133600"/>
            <a:ext cx="3505200" cy="2590800"/>
          </a:xfrm>
          <a:prstGeom prst="rect">
            <a:avLst/>
          </a:prstGeom>
        </p:spPr>
      </p:pic>
      <p:pic>
        <p:nvPicPr>
          <p:cNvPr id="5" name="7.wmv">
            <a:hlinkClick r:id="" action="ppaction://media"/>
          </p:cNvPr>
          <p:cNvPicPr>
            <a:picLocks noRot="1" noChangeAspect="1"/>
          </p:cNvPicPr>
          <p:nvPr>
            <a:videoFile r:link="rId2"/>
          </p:nvPr>
        </p:nvPicPr>
        <p:blipFill>
          <a:blip r:embed="rId5" cstate="print"/>
          <a:stretch>
            <a:fillRect/>
          </a:stretch>
        </p:blipFill>
        <p:spPr>
          <a:xfrm>
            <a:off x="971600" y="836712"/>
            <a:ext cx="6858000" cy="5486400"/>
          </a:xfrm>
          <a:prstGeom prst="rect">
            <a:avLst/>
          </a:prstGeom>
        </p:spPr>
      </p:pic>
      <p:sp>
        <p:nvSpPr>
          <p:cNvPr id="3" name="Szövegdoboz 2"/>
          <p:cNvSpPr txBox="1"/>
          <p:nvPr/>
        </p:nvSpPr>
        <p:spPr>
          <a:xfrm>
            <a:off x="2404099" y="146675"/>
            <a:ext cx="4231351" cy="461665"/>
          </a:xfrm>
          <a:prstGeom prst="rect">
            <a:avLst/>
          </a:prstGeom>
          <a:noFill/>
        </p:spPr>
        <p:txBody>
          <a:bodyPr wrap="none" rtlCol="0">
            <a:spAutoFit/>
          </a:bodyPr>
          <a:lstStyle/>
          <a:p>
            <a:r>
              <a:rPr lang="hu-HU" sz="2400" b="1" i="1" dirty="0" err="1" smtClean="0"/>
              <a:t>Enkoderes</a:t>
            </a:r>
            <a:r>
              <a:rPr lang="hu-HU" sz="2400" b="1" i="1" dirty="0" smtClean="0"/>
              <a:t> módszer (</a:t>
            </a:r>
            <a:r>
              <a:rPr lang="hu-HU" sz="2400" b="1" i="1" dirty="0" err="1" smtClean="0"/>
              <a:t>Musclelab</a:t>
            </a:r>
            <a:r>
              <a:rPr lang="hu-HU" sz="2400" b="1" i="1" dirty="0" smtClean="0"/>
              <a:t>)</a:t>
            </a:r>
            <a:endParaRPr lang="hu-HU" sz="2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5E-6 -1.96532E-6 L 0.47257 0.18867 " pathEditMode="relative" rAng="0" ptsTypes="AA">
                                      <p:cBhvr>
                                        <p:cTn id="10" dur="2000" fill="hold"/>
                                        <p:tgtEl>
                                          <p:spTgt spid="4"/>
                                        </p:tgtEl>
                                        <p:attrNameLst>
                                          <p:attrName>ppt_x</p:attrName>
                                          <p:attrName>ppt_y</p:attrName>
                                        </p:attrNameLst>
                                      </p:cBhvr>
                                      <p:rCtr x="23600" y="9400"/>
                                    </p:animMotion>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2000"/>
                            </p:stCondLst>
                            <p:childTnLst>
                              <p:par>
                                <p:cTn id="15" presetID="1" presetClass="mediacall" presetSubtype="0" fill="hold" nodeType="afterEffect">
                                  <p:stCondLst>
                                    <p:cond delay="0"/>
                                  </p:stCondLst>
                                  <p:childTnLst>
                                    <p:cmd type="call" cmd="playFrom(0.0)">
                                      <p:cBhvr>
                                        <p:cTn id="16" dur="14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p:cTn id="23" fill="hold" display="0">
                  <p:stCondLst>
                    <p:cond delay="indefinite"/>
                  </p:stCondLst>
                  <p:endCondLst>
                    <p:cond evt="onNext" delay="0">
                      <p:tgtEl>
                        <p:sldTgt/>
                      </p:tgtEl>
                    </p:cond>
                    <p:cond evt="onPrev" delay="0">
                      <p:tgtEl>
                        <p:sldTgt/>
                      </p:tgtEl>
                    </p:cond>
                  </p:endCondLst>
                </p:cTn>
                <p:tgtEl>
                  <p:spTgt spid="5"/>
                </p:tgtEl>
              </p:cMediaNode>
            </p:video>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428860" y="691202"/>
            <a:ext cx="4286280" cy="523220"/>
          </a:xfrm>
          <a:prstGeom prst="rect">
            <a:avLst/>
          </a:prstGeom>
          <a:noFill/>
        </p:spPr>
        <p:txBody>
          <a:bodyPr wrap="square" rtlCol="0">
            <a:spAutoFit/>
          </a:bodyPr>
          <a:lstStyle/>
          <a:p>
            <a:pPr algn="ctr"/>
            <a:r>
              <a:rPr lang="hu-HU" sz="2800" b="1" i="1" dirty="0" smtClean="0"/>
              <a:t>Kontakt szőnyeges módszer </a:t>
            </a:r>
            <a:endParaRPr lang="en-US" sz="2800" b="1" i="1" dirty="0"/>
          </a:p>
        </p:txBody>
      </p:sp>
      <p:grpSp>
        <p:nvGrpSpPr>
          <p:cNvPr id="3" name="Csoportba foglalás 56"/>
          <p:cNvGrpSpPr/>
          <p:nvPr/>
        </p:nvGrpSpPr>
        <p:grpSpPr>
          <a:xfrm>
            <a:off x="3929058" y="2708275"/>
            <a:ext cx="1962150" cy="3313113"/>
            <a:chOff x="3929058" y="2708275"/>
            <a:chExt cx="1962150" cy="3313113"/>
          </a:xfrm>
        </p:grpSpPr>
        <p:grpSp>
          <p:nvGrpSpPr>
            <p:cNvPr id="4" name="Group 2"/>
            <p:cNvGrpSpPr>
              <a:grpSpLocks/>
            </p:cNvGrpSpPr>
            <p:nvPr/>
          </p:nvGrpSpPr>
          <p:grpSpPr bwMode="auto">
            <a:xfrm>
              <a:off x="3929058" y="3165475"/>
              <a:ext cx="925513" cy="2855913"/>
              <a:chOff x="1156" y="1994"/>
              <a:chExt cx="583" cy="1799"/>
            </a:xfrm>
          </p:grpSpPr>
          <p:pic>
            <p:nvPicPr>
              <p:cNvPr id="5" name="Picture 3" descr="Export Wizard-3"/>
              <p:cNvPicPr>
                <a:picLocks noChangeAspect="1" noChangeArrowheads="1"/>
              </p:cNvPicPr>
              <p:nvPr/>
            </p:nvPicPr>
            <p:blipFill>
              <a:blip r:embed="rId4" cstate="print"/>
              <a:srcRect/>
              <a:stretch>
                <a:fillRect/>
              </a:stretch>
            </p:blipFill>
            <p:spPr bwMode="auto">
              <a:xfrm>
                <a:off x="1156" y="1994"/>
                <a:ext cx="583" cy="1799"/>
              </a:xfrm>
              <a:prstGeom prst="rect">
                <a:avLst/>
              </a:prstGeom>
              <a:noFill/>
              <a:ln w="9525">
                <a:noFill/>
                <a:miter lim="800000"/>
                <a:headEnd/>
                <a:tailEnd/>
              </a:ln>
            </p:spPr>
          </p:pic>
          <p:sp>
            <p:nvSpPr>
              <p:cNvPr id="6" name="Oval 4"/>
              <p:cNvSpPr>
                <a:spLocks noChangeArrowheads="1"/>
              </p:cNvSpPr>
              <p:nvPr/>
            </p:nvSpPr>
            <p:spPr bwMode="auto">
              <a:xfrm>
                <a:off x="1429" y="2795"/>
                <a:ext cx="91" cy="91"/>
              </a:xfrm>
              <a:prstGeom prst="ellipse">
                <a:avLst/>
              </a:prstGeom>
              <a:solidFill>
                <a:srgbClr val="FF0000"/>
              </a:solidFill>
              <a:ln w="9525">
                <a:solidFill>
                  <a:schemeClr val="tx1"/>
                </a:solidFill>
                <a:round/>
                <a:headEnd/>
                <a:tailEnd/>
              </a:ln>
            </p:spPr>
            <p:txBody>
              <a:bodyPr wrap="none" anchor="ctr"/>
              <a:lstStyle/>
              <a:p>
                <a:endParaRPr lang="hu-HU"/>
              </a:p>
            </p:txBody>
          </p:sp>
        </p:grpSp>
        <p:grpSp>
          <p:nvGrpSpPr>
            <p:cNvPr id="7" name="Group 5"/>
            <p:cNvGrpSpPr>
              <a:grpSpLocks/>
            </p:cNvGrpSpPr>
            <p:nvPr/>
          </p:nvGrpSpPr>
          <p:grpSpPr bwMode="auto">
            <a:xfrm>
              <a:off x="4865683" y="2708275"/>
              <a:ext cx="1025525" cy="3168650"/>
              <a:chOff x="2018" y="1706"/>
              <a:chExt cx="646" cy="1996"/>
            </a:xfrm>
          </p:grpSpPr>
          <p:pic>
            <p:nvPicPr>
              <p:cNvPr id="8" name="Picture 6" descr="Export Wizard-1"/>
              <p:cNvPicPr>
                <a:picLocks noChangeAspect="1" noChangeArrowheads="1"/>
              </p:cNvPicPr>
              <p:nvPr/>
            </p:nvPicPr>
            <p:blipFill>
              <a:blip r:embed="rId5" cstate="print"/>
              <a:srcRect/>
              <a:stretch>
                <a:fillRect/>
              </a:stretch>
            </p:blipFill>
            <p:spPr bwMode="auto">
              <a:xfrm>
                <a:off x="2018" y="1706"/>
                <a:ext cx="646" cy="1996"/>
              </a:xfrm>
              <a:prstGeom prst="rect">
                <a:avLst/>
              </a:prstGeom>
              <a:noFill/>
              <a:ln w="9525">
                <a:noFill/>
                <a:miter lim="800000"/>
                <a:headEnd/>
                <a:tailEnd/>
              </a:ln>
            </p:spPr>
          </p:pic>
          <p:sp>
            <p:nvSpPr>
              <p:cNvPr id="9" name="Oval 7"/>
              <p:cNvSpPr>
                <a:spLocks noChangeArrowheads="1"/>
              </p:cNvSpPr>
              <p:nvPr/>
            </p:nvSpPr>
            <p:spPr bwMode="auto">
              <a:xfrm>
                <a:off x="2290" y="2432"/>
                <a:ext cx="91" cy="91"/>
              </a:xfrm>
              <a:prstGeom prst="ellipse">
                <a:avLst/>
              </a:prstGeom>
              <a:solidFill>
                <a:srgbClr val="FF0000"/>
              </a:solidFill>
              <a:ln w="9525">
                <a:solidFill>
                  <a:schemeClr val="tx1"/>
                </a:solidFill>
                <a:round/>
                <a:headEnd/>
                <a:tailEnd/>
              </a:ln>
            </p:spPr>
            <p:txBody>
              <a:bodyPr wrap="none" anchor="ctr"/>
              <a:lstStyle/>
              <a:p>
                <a:endParaRPr lang="hu-HU"/>
              </a:p>
            </p:txBody>
          </p:sp>
        </p:grpSp>
        <p:grpSp>
          <p:nvGrpSpPr>
            <p:cNvPr id="10" name="Csoportba foglalás 30"/>
            <p:cNvGrpSpPr/>
            <p:nvPr/>
          </p:nvGrpSpPr>
          <p:grpSpPr>
            <a:xfrm>
              <a:off x="4143372" y="5643578"/>
              <a:ext cx="1509714" cy="144464"/>
              <a:chOff x="4357686" y="5643578"/>
              <a:chExt cx="1509714" cy="144464"/>
            </a:xfrm>
          </p:grpSpPr>
          <p:cxnSp>
            <p:nvCxnSpPr>
              <p:cNvPr id="17" name="Egyenes összekötő 16"/>
              <p:cNvCxnSpPr/>
              <p:nvPr/>
            </p:nvCxnSpPr>
            <p:spPr>
              <a:xfrm>
                <a:off x="4357686" y="5643578"/>
                <a:ext cx="15097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Egyenes összekötő 18"/>
              <p:cNvCxnSpPr/>
              <p:nvPr/>
            </p:nvCxnSpPr>
            <p:spPr>
              <a:xfrm>
                <a:off x="4429124" y="5786454"/>
                <a:ext cx="1438276"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 name="Ellipszis 19"/>
              <p:cNvSpPr/>
              <p:nvPr/>
            </p:nvSpPr>
            <p:spPr>
              <a:xfrm>
                <a:off x="47863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zis 20"/>
              <p:cNvSpPr/>
              <p:nvPr/>
            </p:nvSpPr>
            <p:spPr>
              <a:xfrm>
                <a:off x="49387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zis 21"/>
              <p:cNvSpPr/>
              <p:nvPr/>
            </p:nvSpPr>
            <p:spPr>
              <a:xfrm>
                <a:off x="50911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lipszis 22"/>
              <p:cNvSpPr/>
              <p:nvPr/>
            </p:nvSpPr>
            <p:spPr>
              <a:xfrm>
                <a:off x="52435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llipszis 23"/>
              <p:cNvSpPr/>
              <p:nvPr/>
            </p:nvSpPr>
            <p:spPr>
              <a:xfrm>
                <a:off x="53959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zis 24"/>
              <p:cNvSpPr/>
              <p:nvPr/>
            </p:nvSpPr>
            <p:spPr>
              <a:xfrm>
                <a:off x="55483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zis 25"/>
              <p:cNvSpPr/>
              <p:nvPr/>
            </p:nvSpPr>
            <p:spPr>
              <a:xfrm>
                <a:off x="57007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zis 26"/>
              <p:cNvSpPr/>
              <p:nvPr/>
            </p:nvSpPr>
            <p:spPr>
              <a:xfrm>
                <a:off x="4500562"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llipszis 27"/>
              <p:cNvSpPr/>
              <p:nvPr/>
            </p:nvSpPr>
            <p:spPr>
              <a:xfrm>
                <a:off x="4652962"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Csoportba foglalás 58"/>
          <p:cNvGrpSpPr/>
          <p:nvPr/>
        </p:nvGrpSpPr>
        <p:grpSpPr>
          <a:xfrm>
            <a:off x="7277128" y="2714620"/>
            <a:ext cx="1509714" cy="3168650"/>
            <a:chOff x="7277128" y="2714620"/>
            <a:chExt cx="1509714" cy="3168650"/>
          </a:xfrm>
        </p:grpSpPr>
        <p:grpSp>
          <p:nvGrpSpPr>
            <p:cNvPr id="16" name="Group 5"/>
            <p:cNvGrpSpPr>
              <a:grpSpLocks/>
            </p:cNvGrpSpPr>
            <p:nvPr/>
          </p:nvGrpSpPr>
          <p:grpSpPr bwMode="auto">
            <a:xfrm>
              <a:off x="7332689" y="2714620"/>
              <a:ext cx="1025525" cy="3168650"/>
              <a:chOff x="2018" y="1706"/>
              <a:chExt cx="646" cy="1996"/>
            </a:xfrm>
          </p:grpSpPr>
          <p:pic>
            <p:nvPicPr>
              <p:cNvPr id="14" name="Picture 6" descr="Export Wizard-1"/>
              <p:cNvPicPr>
                <a:picLocks noChangeAspect="1" noChangeArrowheads="1"/>
              </p:cNvPicPr>
              <p:nvPr/>
            </p:nvPicPr>
            <p:blipFill>
              <a:blip r:embed="rId5" cstate="print"/>
              <a:srcRect/>
              <a:stretch>
                <a:fillRect/>
              </a:stretch>
            </p:blipFill>
            <p:spPr bwMode="auto">
              <a:xfrm>
                <a:off x="2018" y="1706"/>
                <a:ext cx="646" cy="1996"/>
              </a:xfrm>
              <a:prstGeom prst="rect">
                <a:avLst/>
              </a:prstGeom>
              <a:noFill/>
              <a:ln w="9525">
                <a:noFill/>
                <a:miter lim="800000"/>
                <a:headEnd/>
                <a:tailEnd/>
              </a:ln>
            </p:spPr>
          </p:pic>
          <p:sp>
            <p:nvSpPr>
              <p:cNvPr id="15" name="Oval 7"/>
              <p:cNvSpPr>
                <a:spLocks noChangeArrowheads="1"/>
              </p:cNvSpPr>
              <p:nvPr/>
            </p:nvSpPr>
            <p:spPr bwMode="auto">
              <a:xfrm>
                <a:off x="2290" y="2432"/>
                <a:ext cx="91" cy="91"/>
              </a:xfrm>
              <a:prstGeom prst="ellipse">
                <a:avLst/>
              </a:prstGeom>
              <a:solidFill>
                <a:srgbClr val="FF0000"/>
              </a:solidFill>
              <a:ln w="9525">
                <a:solidFill>
                  <a:schemeClr val="tx1"/>
                </a:solidFill>
                <a:round/>
                <a:headEnd/>
                <a:tailEnd/>
              </a:ln>
            </p:spPr>
            <p:txBody>
              <a:bodyPr wrap="none" anchor="ctr"/>
              <a:lstStyle/>
              <a:p>
                <a:endParaRPr lang="hu-HU"/>
              </a:p>
            </p:txBody>
          </p:sp>
        </p:grpSp>
        <p:grpSp>
          <p:nvGrpSpPr>
            <p:cNvPr id="18" name="Csoportba foglalás 31"/>
            <p:cNvGrpSpPr/>
            <p:nvPr/>
          </p:nvGrpSpPr>
          <p:grpSpPr>
            <a:xfrm>
              <a:off x="7277128" y="5643578"/>
              <a:ext cx="1509714" cy="144464"/>
              <a:chOff x="4357686" y="5643578"/>
              <a:chExt cx="1509714" cy="144464"/>
            </a:xfrm>
          </p:grpSpPr>
          <p:cxnSp>
            <p:nvCxnSpPr>
              <p:cNvPr id="33" name="Egyenes összekötő 32"/>
              <p:cNvCxnSpPr/>
              <p:nvPr/>
            </p:nvCxnSpPr>
            <p:spPr>
              <a:xfrm>
                <a:off x="4357686" y="5643578"/>
                <a:ext cx="15097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Egyenes összekötő 33"/>
              <p:cNvCxnSpPr/>
              <p:nvPr/>
            </p:nvCxnSpPr>
            <p:spPr>
              <a:xfrm>
                <a:off x="4429124" y="5786454"/>
                <a:ext cx="1438276" cy="1588"/>
              </a:xfrm>
              <a:prstGeom prst="line">
                <a:avLst/>
              </a:prstGeom>
            </p:spPr>
            <p:style>
              <a:lnRef idx="1">
                <a:schemeClr val="accent1"/>
              </a:lnRef>
              <a:fillRef idx="0">
                <a:schemeClr val="accent1"/>
              </a:fillRef>
              <a:effectRef idx="0">
                <a:schemeClr val="accent1"/>
              </a:effectRef>
              <a:fontRef idx="minor">
                <a:schemeClr val="tx1"/>
              </a:fontRef>
            </p:style>
          </p:cxnSp>
          <p:sp>
            <p:nvSpPr>
              <p:cNvPr id="35" name="Ellipszis 34"/>
              <p:cNvSpPr/>
              <p:nvPr/>
            </p:nvSpPr>
            <p:spPr>
              <a:xfrm>
                <a:off x="47863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llipszis 35"/>
              <p:cNvSpPr/>
              <p:nvPr/>
            </p:nvSpPr>
            <p:spPr>
              <a:xfrm>
                <a:off x="49387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llipszis 36"/>
              <p:cNvSpPr/>
              <p:nvPr/>
            </p:nvSpPr>
            <p:spPr>
              <a:xfrm>
                <a:off x="50911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lipszis 37"/>
              <p:cNvSpPr/>
              <p:nvPr/>
            </p:nvSpPr>
            <p:spPr>
              <a:xfrm>
                <a:off x="52435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lipszis 38"/>
              <p:cNvSpPr/>
              <p:nvPr/>
            </p:nvSpPr>
            <p:spPr>
              <a:xfrm>
                <a:off x="53959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llipszis 39"/>
              <p:cNvSpPr/>
              <p:nvPr/>
            </p:nvSpPr>
            <p:spPr>
              <a:xfrm>
                <a:off x="55483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llipszis 40"/>
              <p:cNvSpPr/>
              <p:nvPr/>
            </p:nvSpPr>
            <p:spPr>
              <a:xfrm>
                <a:off x="5700714"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llipszis 41"/>
              <p:cNvSpPr/>
              <p:nvPr/>
            </p:nvSpPr>
            <p:spPr>
              <a:xfrm>
                <a:off x="4500562"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lipszis 42"/>
              <p:cNvSpPr/>
              <p:nvPr/>
            </p:nvSpPr>
            <p:spPr>
              <a:xfrm>
                <a:off x="4652962"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Csoportba foglalás 57"/>
          <p:cNvGrpSpPr/>
          <p:nvPr/>
        </p:nvGrpSpPr>
        <p:grpSpPr>
          <a:xfrm>
            <a:off x="5705492" y="1989138"/>
            <a:ext cx="1552555" cy="3798904"/>
            <a:chOff x="5705492" y="1989138"/>
            <a:chExt cx="1552555" cy="3798904"/>
          </a:xfrm>
        </p:grpSpPr>
        <p:grpSp>
          <p:nvGrpSpPr>
            <p:cNvPr id="30" name="Group 8"/>
            <p:cNvGrpSpPr>
              <a:grpSpLocks/>
            </p:cNvGrpSpPr>
            <p:nvPr/>
          </p:nvGrpSpPr>
          <p:grpSpPr bwMode="auto">
            <a:xfrm>
              <a:off x="6232522" y="1989138"/>
              <a:ext cx="1025525" cy="3168650"/>
              <a:chOff x="3243" y="1343"/>
              <a:chExt cx="646" cy="1996"/>
            </a:xfrm>
          </p:grpSpPr>
          <p:pic>
            <p:nvPicPr>
              <p:cNvPr id="11" name="Picture 9" descr="Export Wizard-1"/>
              <p:cNvPicPr>
                <a:picLocks noChangeAspect="1" noChangeArrowheads="1"/>
              </p:cNvPicPr>
              <p:nvPr/>
            </p:nvPicPr>
            <p:blipFill>
              <a:blip r:embed="rId5" cstate="print"/>
              <a:srcRect/>
              <a:stretch>
                <a:fillRect/>
              </a:stretch>
            </p:blipFill>
            <p:spPr bwMode="auto">
              <a:xfrm>
                <a:off x="3243" y="1343"/>
                <a:ext cx="646" cy="1996"/>
              </a:xfrm>
              <a:prstGeom prst="rect">
                <a:avLst/>
              </a:prstGeom>
              <a:noFill/>
              <a:ln w="9525">
                <a:noFill/>
                <a:miter lim="800000"/>
                <a:headEnd/>
                <a:tailEnd/>
              </a:ln>
            </p:spPr>
          </p:pic>
          <p:sp>
            <p:nvSpPr>
              <p:cNvPr id="12" name="Oval 10"/>
              <p:cNvSpPr>
                <a:spLocks noChangeArrowheads="1"/>
              </p:cNvSpPr>
              <p:nvPr/>
            </p:nvSpPr>
            <p:spPr bwMode="auto">
              <a:xfrm>
                <a:off x="3515" y="2069"/>
                <a:ext cx="91" cy="91"/>
              </a:xfrm>
              <a:prstGeom prst="ellipse">
                <a:avLst/>
              </a:prstGeom>
              <a:solidFill>
                <a:srgbClr val="FF0000"/>
              </a:solidFill>
              <a:ln w="9525">
                <a:solidFill>
                  <a:schemeClr val="tx1"/>
                </a:solidFill>
                <a:round/>
                <a:headEnd/>
                <a:tailEnd/>
              </a:ln>
            </p:spPr>
            <p:txBody>
              <a:bodyPr wrap="none" anchor="ctr"/>
              <a:lstStyle/>
              <a:p>
                <a:endParaRPr lang="hu-HU"/>
              </a:p>
            </p:txBody>
          </p:sp>
        </p:grpSp>
        <p:grpSp>
          <p:nvGrpSpPr>
            <p:cNvPr id="31" name="Csoportba foglalás 55"/>
            <p:cNvGrpSpPr/>
            <p:nvPr/>
          </p:nvGrpSpPr>
          <p:grpSpPr>
            <a:xfrm>
              <a:off x="5705492" y="5572140"/>
              <a:ext cx="1509714" cy="215902"/>
              <a:chOff x="5705492" y="5572140"/>
              <a:chExt cx="1509714" cy="215902"/>
            </a:xfrm>
          </p:grpSpPr>
          <p:cxnSp>
            <p:nvCxnSpPr>
              <p:cNvPr id="45" name="Egyenes összekötő 44"/>
              <p:cNvCxnSpPr/>
              <p:nvPr/>
            </p:nvCxnSpPr>
            <p:spPr>
              <a:xfrm>
                <a:off x="5705492" y="5572140"/>
                <a:ext cx="15097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a:off x="5776930" y="5786454"/>
                <a:ext cx="1438276" cy="1588"/>
              </a:xfrm>
              <a:prstGeom prst="line">
                <a:avLst/>
              </a:prstGeom>
            </p:spPr>
            <p:style>
              <a:lnRef idx="1">
                <a:schemeClr val="accent1"/>
              </a:lnRef>
              <a:fillRef idx="0">
                <a:schemeClr val="accent1"/>
              </a:fillRef>
              <a:effectRef idx="0">
                <a:schemeClr val="accent1"/>
              </a:effectRef>
              <a:fontRef idx="minor">
                <a:schemeClr val="tx1"/>
              </a:fontRef>
            </p:style>
          </p:cxnSp>
          <p:sp>
            <p:nvSpPr>
              <p:cNvPr id="47" name="Ellipszis 46"/>
              <p:cNvSpPr/>
              <p:nvPr/>
            </p:nvSpPr>
            <p:spPr>
              <a:xfrm>
                <a:off x="6134120"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llipszis 47"/>
              <p:cNvSpPr/>
              <p:nvPr/>
            </p:nvSpPr>
            <p:spPr>
              <a:xfrm>
                <a:off x="6286520"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llipszis 48"/>
              <p:cNvSpPr/>
              <p:nvPr/>
            </p:nvSpPr>
            <p:spPr>
              <a:xfrm>
                <a:off x="6438920"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lipszis 49"/>
              <p:cNvSpPr/>
              <p:nvPr/>
            </p:nvSpPr>
            <p:spPr>
              <a:xfrm>
                <a:off x="6591320"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llipszis 50"/>
              <p:cNvSpPr/>
              <p:nvPr/>
            </p:nvSpPr>
            <p:spPr>
              <a:xfrm>
                <a:off x="6743720"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llipszis 51"/>
              <p:cNvSpPr/>
              <p:nvPr/>
            </p:nvSpPr>
            <p:spPr>
              <a:xfrm>
                <a:off x="6896120"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llipszis 52"/>
              <p:cNvSpPr/>
              <p:nvPr/>
            </p:nvSpPr>
            <p:spPr>
              <a:xfrm>
                <a:off x="7048520"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llipszis 53"/>
              <p:cNvSpPr/>
              <p:nvPr/>
            </p:nvSpPr>
            <p:spPr>
              <a:xfrm>
                <a:off x="5848368"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llipszis 54"/>
              <p:cNvSpPr/>
              <p:nvPr/>
            </p:nvSpPr>
            <p:spPr>
              <a:xfrm>
                <a:off x="6000768" y="5643578"/>
                <a:ext cx="71438"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24629" name="Object 53"/>
          <p:cNvGraphicFramePr>
            <a:graphicFrameLocks noChangeAspect="1"/>
          </p:cNvGraphicFramePr>
          <p:nvPr>
            <p:extLst>
              <p:ext uri="{D42A27DB-BD31-4B8C-83A1-F6EECF244321}">
                <p14:modId xmlns:p14="http://schemas.microsoft.com/office/powerpoint/2010/main" val="1673289485"/>
              </p:ext>
            </p:extLst>
          </p:nvPr>
        </p:nvGraphicFramePr>
        <p:xfrm>
          <a:off x="827584" y="4160838"/>
          <a:ext cx="1349375" cy="841375"/>
        </p:xfrm>
        <a:graphic>
          <a:graphicData uri="http://schemas.openxmlformats.org/presentationml/2006/ole">
            <mc:AlternateContent xmlns:mc="http://schemas.openxmlformats.org/markup-compatibility/2006">
              <mc:Choice xmlns:v="urn:schemas-microsoft-com:vml" Requires="v">
                <p:oleObj spid="_x0000_s11368" name="Egyenlet" r:id="rId6" imgW="660113" imgH="406224" progId="Equation.3">
                  <p:embed/>
                </p:oleObj>
              </mc:Choice>
              <mc:Fallback>
                <p:oleObj name="Egyenlet" r:id="rId6" imgW="660113" imgH="406224" progId="Equation.3">
                  <p:embed/>
                  <p:pic>
                    <p:nvPicPr>
                      <p:cNvPr id="0" name="Object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4160838"/>
                        <a:ext cx="1349375"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31" name="Object 55"/>
          <p:cNvGraphicFramePr>
            <a:graphicFrameLocks noChangeAspect="1"/>
          </p:cNvGraphicFramePr>
          <p:nvPr/>
        </p:nvGraphicFramePr>
        <p:xfrm>
          <a:off x="2483768" y="4005064"/>
          <a:ext cx="1189037" cy="1017587"/>
        </p:xfrm>
        <a:graphic>
          <a:graphicData uri="http://schemas.openxmlformats.org/presentationml/2006/ole">
            <mc:AlternateContent xmlns:mc="http://schemas.openxmlformats.org/markup-compatibility/2006">
              <mc:Choice xmlns:v="urn:schemas-microsoft-com:vml" Requires="v">
                <p:oleObj spid="_x0000_s11369" name="Equation" r:id="rId8" imgW="533160" imgH="457200" progId="Equation.3">
                  <p:embed/>
                </p:oleObj>
              </mc:Choice>
              <mc:Fallback>
                <p:oleObj name="Equation" r:id="rId8" imgW="533160" imgH="457200" progId="Equation.3">
                  <p:embed/>
                  <p:pic>
                    <p:nvPicPr>
                      <p:cNvPr id="0" name="Object 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768" y="4005064"/>
                        <a:ext cx="1189037"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0" name="folyamatos felugrás súllyal.mpg">
            <a:hlinkClick r:id="" action="ppaction://media"/>
          </p:cNvPr>
          <p:cNvPicPr>
            <a:picLocks noRot="1" noChangeAspect="1"/>
          </p:cNvPicPr>
          <p:nvPr>
            <a:videoFile r:link="rId2"/>
          </p:nvPr>
        </p:nvPicPr>
        <p:blipFill>
          <a:blip r:embed="rId10"/>
          <a:stretch>
            <a:fillRect/>
          </a:stretch>
        </p:blipFill>
        <p:spPr>
          <a:xfrm>
            <a:off x="571472" y="1357298"/>
            <a:ext cx="3505200" cy="2590800"/>
          </a:xfrm>
          <a:prstGeom prst="rect">
            <a:avLst/>
          </a:prstGeom>
        </p:spPr>
      </p:pic>
      <p:sp>
        <p:nvSpPr>
          <p:cNvPr id="61" name="Szövegdoboz 60"/>
          <p:cNvSpPr txBox="1"/>
          <p:nvPr/>
        </p:nvSpPr>
        <p:spPr>
          <a:xfrm>
            <a:off x="7119958" y="976084"/>
            <a:ext cx="1656184" cy="923330"/>
          </a:xfrm>
          <a:prstGeom prst="rect">
            <a:avLst/>
          </a:prstGeom>
          <a:noFill/>
        </p:spPr>
        <p:txBody>
          <a:bodyPr wrap="square" rtlCol="0">
            <a:spAutoFit/>
          </a:bodyPr>
          <a:lstStyle/>
          <a:p>
            <a:r>
              <a:rPr lang="hu-HU" dirty="0" smtClean="0"/>
              <a:t>Példa: </a:t>
            </a:r>
          </a:p>
          <a:p>
            <a:r>
              <a:rPr lang="hu-HU" dirty="0" smtClean="0"/>
              <a:t>t=0,5 </a:t>
            </a:r>
            <a:r>
              <a:rPr lang="hu-HU" dirty="0" smtClean="0"/>
              <a:t>s</a:t>
            </a:r>
          </a:p>
          <a:p>
            <a:r>
              <a:rPr lang="hu-HU" dirty="0" smtClean="0"/>
              <a:t>S= </a:t>
            </a:r>
            <a:r>
              <a:rPr lang="en-US" dirty="0" smtClean="0"/>
              <a:t>0,3125</a:t>
            </a:r>
            <a:r>
              <a:rPr lang="hu-HU" dirty="0" smtClean="0"/>
              <a:t> m</a:t>
            </a:r>
            <a:endParaRPr lang="en-US" dirty="0"/>
          </a:p>
        </p:txBody>
      </p:sp>
      <p:graphicFrame>
        <p:nvGraphicFramePr>
          <p:cNvPr id="38916" name="Object 4"/>
          <p:cNvGraphicFramePr>
            <a:graphicFrameLocks noChangeAspect="1"/>
          </p:cNvGraphicFramePr>
          <p:nvPr/>
        </p:nvGraphicFramePr>
        <p:xfrm>
          <a:off x="1038225" y="5241925"/>
          <a:ext cx="2601913" cy="1198563"/>
        </p:xfrm>
        <a:graphic>
          <a:graphicData uri="http://schemas.openxmlformats.org/presentationml/2006/ole">
            <mc:AlternateContent xmlns:mc="http://schemas.openxmlformats.org/markup-compatibility/2006">
              <mc:Choice xmlns:v="urn:schemas-microsoft-com:vml" Requires="v">
                <p:oleObj spid="_x0000_s11370" name="Equation" r:id="rId11" imgW="1295280" imgH="596880" progId="Equation.3">
                  <p:embed/>
                </p:oleObj>
              </mc:Choice>
              <mc:Fallback>
                <p:oleObj name="Equation" r:id="rId11" imgW="1295280" imgH="596880"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8225" y="5241925"/>
                        <a:ext cx="2601913" cy="1198563"/>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ppt_x</p:attrName>
                                        </p:attrNameLst>
                                      </p:cBhvr>
                                      <p:tavLst>
                                        <p:tav tm="0">
                                          <p:val>
                                            <p:strVal val="#ppt_x-.2"/>
                                          </p:val>
                                        </p:tav>
                                        <p:tav tm="100000">
                                          <p:val>
                                            <p:strVal val="#ppt_x"/>
                                          </p:val>
                                        </p:tav>
                                      </p:tavLst>
                                    </p:anim>
                                    <p:anim calcmode="lin" valueType="num">
                                      <p:cBhvr>
                                        <p:cTn id="15"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4629"/>
                                        </p:tgtEl>
                                        <p:attrNameLst>
                                          <p:attrName>style.visibility</p:attrName>
                                        </p:attrNameLst>
                                      </p:cBhvr>
                                      <p:to>
                                        <p:strVal val="visible"/>
                                      </p:to>
                                    </p:set>
                                    <p:animEffect transition="in" filter="dissolve">
                                      <p:cBhvr>
                                        <p:cTn id="28" dur="500"/>
                                        <p:tgtEl>
                                          <p:spTgt spid="24629"/>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4631"/>
                                        </p:tgtEl>
                                        <p:attrNameLst>
                                          <p:attrName>style.visibility</p:attrName>
                                        </p:attrNameLst>
                                      </p:cBhvr>
                                      <p:to>
                                        <p:strVal val="visible"/>
                                      </p:to>
                                    </p:set>
                                    <p:animEffect transition="in" filter="dissolve">
                                      <p:cBhvr>
                                        <p:cTn id="32" dur="500"/>
                                        <p:tgtEl>
                                          <p:spTgt spid="246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916"/>
                                        </p:tgtEl>
                                        <p:attrNameLst>
                                          <p:attrName>style.visibility</p:attrName>
                                        </p:attrNameLst>
                                      </p:cBhvr>
                                      <p:to>
                                        <p:strVal val="visible"/>
                                      </p:to>
                                    </p:set>
                                    <p:animEffect transition="in" filter="fade">
                                      <p:cBhvr>
                                        <p:cTn id="37" dur="2000"/>
                                        <p:tgtEl>
                                          <p:spTgt spid="38916"/>
                                        </p:tgtEl>
                                      </p:cBhvr>
                                    </p:animEffect>
                                  </p:childTnLst>
                                </p:cTn>
                              </p:par>
                            </p:childTnLst>
                          </p:cTn>
                        </p:par>
                        <p:par>
                          <p:cTn id="38" fill="hold">
                            <p:stCondLst>
                              <p:cond delay="2000"/>
                            </p:stCondLst>
                            <p:childTnLst>
                              <p:par>
                                <p:cTn id="39" presetID="1" presetClass="mediacall" presetSubtype="0" fill="hold" nodeType="afterEffect">
                                  <p:stCondLst>
                                    <p:cond delay="0"/>
                                  </p:stCondLst>
                                  <p:childTnLst>
                                    <p:cmd type="call" cmd="playFrom(0.0)">
                                      <p:cBhvr>
                                        <p:cTn id="40" dur="29120"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41" fill="hold" display="0">
                  <p:stCondLst>
                    <p:cond delay="indefinite"/>
                  </p:stCondLst>
                </p:cTn>
                <p:tgtEl>
                  <p:spTgt spid="60"/>
                </p:tgtEl>
              </p:cMediaNode>
            </p:video>
            <p:seq concurrent="1" nextAc="seek">
              <p:cTn id="42" restart="whenNotActive" fill="hold" evtFilter="cancelBubble" nodeType="interactiveSeq">
                <p:stCondLst>
                  <p:cond evt="onClick" delay="0">
                    <p:tgtEl>
                      <p:spTgt spid="60"/>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60"/>
                                        </p:tgtEl>
                                      </p:cBhvr>
                                    </p:cmd>
                                  </p:childTnLst>
                                </p:cTn>
                              </p:par>
                            </p:childTnLst>
                          </p:cTn>
                        </p:par>
                      </p:childTnLst>
                    </p:cTn>
                  </p:par>
                </p:childTnLst>
              </p:cTn>
              <p:nextCondLst>
                <p:cond evt="onClick" delay="0">
                  <p:tgtEl>
                    <p:spTgt spid="60"/>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TIHANY~1\APPDATA\LOCAL\TEMP\76.jpg"/>
          <p:cNvPicPr>
            <a:picLocks noChangeAspect="1" noChangeArrowheads="1"/>
          </p:cNvPicPr>
          <p:nvPr/>
        </p:nvPicPr>
        <p:blipFill>
          <a:blip r:embed="rId2" cstate="print"/>
          <a:srcRect/>
          <a:stretch>
            <a:fillRect/>
          </a:stretch>
        </p:blipFill>
        <p:spPr bwMode="auto">
          <a:xfrm>
            <a:off x="1475656" y="1357298"/>
            <a:ext cx="5877296" cy="5523331"/>
          </a:xfrm>
          <a:prstGeom prst="rect">
            <a:avLst/>
          </a:prstGeom>
          <a:noFill/>
        </p:spPr>
      </p:pic>
      <p:sp>
        <p:nvSpPr>
          <p:cNvPr id="3" name="Szövegdoboz 2"/>
          <p:cNvSpPr txBox="1"/>
          <p:nvPr/>
        </p:nvSpPr>
        <p:spPr>
          <a:xfrm>
            <a:off x="1000100" y="428604"/>
            <a:ext cx="7358114" cy="830997"/>
          </a:xfrm>
          <a:prstGeom prst="rect">
            <a:avLst/>
          </a:prstGeom>
          <a:noFill/>
        </p:spPr>
        <p:txBody>
          <a:bodyPr wrap="square" rtlCol="0">
            <a:spAutoFit/>
          </a:bodyPr>
          <a:lstStyle/>
          <a:p>
            <a:pPr algn="ctr"/>
            <a:r>
              <a:rPr lang="hu-HU" sz="2400" dirty="0" smtClean="0"/>
              <a:t>Összefüggés az </a:t>
            </a:r>
            <a:r>
              <a:rPr lang="hu-HU" sz="2400" dirty="0" err="1" smtClean="0"/>
              <a:t>Abalakov</a:t>
            </a:r>
            <a:r>
              <a:rPr lang="hu-HU" sz="2400" dirty="0" smtClean="0"/>
              <a:t> és a kontakt szőnyeges módszerrel mért felugrási magasság között</a:t>
            </a:r>
            <a:endParaRPr lang="en-US" sz="24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descr="C:\USERS\TIHANY~1\APPDATA\LOCAL\TEMP\77.jpg"/>
          <p:cNvPicPr>
            <a:picLocks noChangeAspect="1" noChangeArrowheads="1"/>
          </p:cNvPicPr>
          <p:nvPr/>
        </p:nvPicPr>
        <p:blipFill>
          <a:blip r:embed="rId2" cstate="print"/>
          <a:srcRect/>
          <a:stretch>
            <a:fillRect/>
          </a:stretch>
        </p:blipFill>
        <p:spPr bwMode="auto">
          <a:xfrm>
            <a:off x="909637" y="1366837"/>
            <a:ext cx="7324725" cy="4124325"/>
          </a:xfrm>
          <a:prstGeom prst="rect">
            <a:avLst/>
          </a:prstGeom>
          <a:noFill/>
        </p:spPr>
      </p:pic>
      <p:sp>
        <p:nvSpPr>
          <p:cNvPr id="3" name="Szövegdoboz 2"/>
          <p:cNvSpPr txBox="1"/>
          <p:nvPr/>
        </p:nvSpPr>
        <p:spPr>
          <a:xfrm>
            <a:off x="1000100" y="428604"/>
            <a:ext cx="7358114" cy="646331"/>
          </a:xfrm>
          <a:prstGeom prst="rect">
            <a:avLst/>
          </a:prstGeom>
          <a:noFill/>
        </p:spPr>
        <p:txBody>
          <a:bodyPr wrap="square" rtlCol="0">
            <a:spAutoFit/>
          </a:bodyPr>
          <a:lstStyle/>
          <a:p>
            <a:pPr algn="ctr"/>
            <a:r>
              <a:rPr lang="hu-HU" dirty="0" smtClean="0"/>
              <a:t>Összefüggés az </a:t>
            </a:r>
            <a:r>
              <a:rPr lang="hu-HU" dirty="0" err="1" smtClean="0"/>
              <a:t>Abalakov</a:t>
            </a:r>
            <a:r>
              <a:rPr lang="hu-HU" dirty="0" smtClean="0"/>
              <a:t> és a kontakt szőnyeges módszerrel mért felugrási magasság között 8-13 éves fiúknál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descr="C:\USERS\TIHANY~1\APPDATA\LOCAL\TEMP\78.jpg"/>
          <p:cNvPicPr>
            <a:picLocks noChangeAspect="1" noChangeArrowheads="1"/>
          </p:cNvPicPr>
          <p:nvPr/>
        </p:nvPicPr>
        <p:blipFill>
          <a:blip r:embed="rId2" cstate="print"/>
          <a:srcRect/>
          <a:stretch>
            <a:fillRect/>
          </a:stretch>
        </p:blipFill>
        <p:spPr bwMode="auto">
          <a:xfrm>
            <a:off x="862012" y="1214437"/>
            <a:ext cx="7419975" cy="4429125"/>
          </a:xfrm>
          <a:prstGeom prst="rect">
            <a:avLst/>
          </a:prstGeom>
          <a:noFill/>
        </p:spPr>
      </p:pic>
      <p:sp>
        <p:nvSpPr>
          <p:cNvPr id="3" name="Szövegdoboz 2"/>
          <p:cNvSpPr txBox="1"/>
          <p:nvPr/>
        </p:nvSpPr>
        <p:spPr>
          <a:xfrm>
            <a:off x="1000100" y="428604"/>
            <a:ext cx="7358114" cy="646331"/>
          </a:xfrm>
          <a:prstGeom prst="rect">
            <a:avLst/>
          </a:prstGeom>
          <a:noFill/>
        </p:spPr>
        <p:txBody>
          <a:bodyPr wrap="square" rtlCol="0">
            <a:spAutoFit/>
          </a:bodyPr>
          <a:lstStyle/>
          <a:p>
            <a:pPr algn="ctr"/>
            <a:r>
              <a:rPr lang="hu-HU" dirty="0" smtClean="0"/>
              <a:t>Összefüggés az </a:t>
            </a:r>
            <a:r>
              <a:rPr lang="hu-HU" dirty="0" err="1" smtClean="0"/>
              <a:t>Abalakov</a:t>
            </a:r>
            <a:r>
              <a:rPr lang="hu-HU" dirty="0" smtClean="0"/>
              <a:t> és a </a:t>
            </a:r>
            <a:r>
              <a:rPr lang="hu-HU" dirty="0" err="1" smtClean="0"/>
              <a:t>kontak</a:t>
            </a:r>
            <a:r>
              <a:rPr lang="hu-HU" dirty="0" smtClean="0"/>
              <a:t> szőnyeges módszerrel mért felugrási magasság között 8-13 éves lányoknál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TIHANY~1\APPDATA\LOCAL\TEMP\80.jpg"/>
          <p:cNvPicPr>
            <a:picLocks noChangeAspect="1" noChangeArrowheads="1"/>
          </p:cNvPicPr>
          <p:nvPr/>
        </p:nvPicPr>
        <p:blipFill>
          <a:blip r:embed="rId2" cstate="print"/>
          <a:srcRect/>
          <a:stretch>
            <a:fillRect/>
          </a:stretch>
        </p:blipFill>
        <p:spPr bwMode="auto">
          <a:xfrm>
            <a:off x="842962" y="1281112"/>
            <a:ext cx="7458075" cy="4295775"/>
          </a:xfrm>
          <a:prstGeom prst="rect">
            <a:avLst/>
          </a:prstGeom>
          <a:noFill/>
        </p:spPr>
      </p:pic>
      <p:sp>
        <p:nvSpPr>
          <p:cNvPr id="3" name="Szövegdoboz 2"/>
          <p:cNvSpPr txBox="1"/>
          <p:nvPr/>
        </p:nvSpPr>
        <p:spPr>
          <a:xfrm>
            <a:off x="1000100" y="428604"/>
            <a:ext cx="7358114" cy="830997"/>
          </a:xfrm>
          <a:prstGeom prst="rect">
            <a:avLst/>
          </a:prstGeom>
          <a:noFill/>
        </p:spPr>
        <p:txBody>
          <a:bodyPr wrap="square" rtlCol="0">
            <a:spAutoFit/>
          </a:bodyPr>
          <a:lstStyle/>
          <a:p>
            <a:pPr algn="ctr"/>
            <a:r>
              <a:rPr lang="hu-HU" sz="2400" dirty="0" smtClean="0"/>
              <a:t>Összefüggés az alsó végtag maximális izometriás ereje és a felugrási magasság között</a:t>
            </a:r>
            <a:endParaRPr lang="en-US" sz="24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TIHANY~1\APPDATA\LOCAL\TEMP\75_1.jpg"/>
          <p:cNvPicPr>
            <a:picLocks noChangeAspect="1" noChangeArrowheads="1"/>
          </p:cNvPicPr>
          <p:nvPr/>
        </p:nvPicPr>
        <p:blipFill>
          <a:blip r:embed="rId2" cstate="print"/>
          <a:srcRect/>
          <a:stretch>
            <a:fillRect/>
          </a:stretch>
        </p:blipFill>
        <p:spPr bwMode="auto">
          <a:xfrm>
            <a:off x="881062" y="1290637"/>
            <a:ext cx="7381875" cy="4276725"/>
          </a:xfrm>
          <a:prstGeom prst="rect">
            <a:avLst/>
          </a:prstGeom>
          <a:noFill/>
        </p:spPr>
      </p:pic>
      <p:sp>
        <p:nvSpPr>
          <p:cNvPr id="3" name="Szövegdoboz 2"/>
          <p:cNvSpPr txBox="1"/>
          <p:nvPr/>
        </p:nvSpPr>
        <p:spPr>
          <a:xfrm>
            <a:off x="1000100" y="428604"/>
            <a:ext cx="7358114" cy="830997"/>
          </a:xfrm>
          <a:prstGeom prst="rect">
            <a:avLst/>
          </a:prstGeom>
          <a:noFill/>
        </p:spPr>
        <p:txBody>
          <a:bodyPr wrap="square" rtlCol="0">
            <a:spAutoFit/>
          </a:bodyPr>
          <a:lstStyle/>
          <a:p>
            <a:pPr algn="ctr"/>
            <a:r>
              <a:rPr lang="hu-HU" sz="2400" dirty="0" smtClean="0"/>
              <a:t>Összefüggés a 100 méteres síkfutás és a felugrási magasság között fiúknál</a:t>
            </a:r>
            <a:endParaRPr lang="en-US" sz="2400" dirty="0"/>
          </a:p>
        </p:txBody>
      </p:sp>
      <p:sp>
        <p:nvSpPr>
          <p:cNvPr id="4" name="Ív 3"/>
          <p:cNvSpPr/>
          <p:nvPr/>
        </p:nvSpPr>
        <p:spPr>
          <a:xfrm rot="11239665">
            <a:off x="3063103" y="606147"/>
            <a:ext cx="8354654" cy="4022337"/>
          </a:xfrm>
          <a:prstGeom prst="arc">
            <a:avLst>
              <a:gd name="adj1" fmla="val 16247849"/>
              <a:gd name="adj2" fmla="val 21587537"/>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TIHANY~1\APPDATA\LOCAL\TEMP\75_2.jpg"/>
          <p:cNvPicPr>
            <a:picLocks noChangeAspect="1" noChangeArrowheads="1"/>
          </p:cNvPicPr>
          <p:nvPr/>
        </p:nvPicPr>
        <p:blipFill>
          <a:blip r:embed="rId2" cstate="print"/>
          <a:srcRect/>
          <a:stretch>
            <a:fillRect/>
          </a:stretch>
        </p:blipFill>
        <p:spPr bwMode="auto">
          <a:xfrm>
            <a:off x="738187" y="909637"/>
            <a:ext cx="7667625" cy="5038725"/>
          </a:xfrm>
          <a:prstGeom prst="rect">
            <a:avLst/>
          </a:prstGeom>
          <a:noFill/>
        </p:spPr>
      </p:pic>
      <p:sp>
        <p:nvSpPr>
          <p:cNvPr id="3" name="Szövegdoboz 2"/>
          <p:cNvSpPr txBox="1"/>
          <p:nvPr/>
        </p:nvSpPr>
        <p:spPr>
          <a:xfrm>
            <a:off x="1000100" y="428604"/>
            <a:ext cx="7358114" cy="830997"/>
          </a:xfrm>
          <a:prstGeom prst="rect">
            <a:avLst/>
          </a:prstGeom>
          <a:noFill/>
        </p:spPr>
        <p:txBody>
          <a:bodyPr wrap="square" rtlCol="0">
            <a:spAutoFit/>
          </a:bodyPr>
          <a:lstStyle/>
          <a:p>
            <a:pPr algn="ctr"/>
            <a:r>
              <a:rPr lang="hu-HU" sz="2400" dirty="0" smtClean="0"/>
              <a:t>Összefüggés a 100 méteres síkfutás és a felugrási magasság között lányoknál</a:t>
            </a:r>
            <a:endParaRPr lang="en-US" sz="2400" dirty="0"/>
          </a:p>
        </p:txBody>
      </p:sp>
      <p:sp>
        <p:nvSpPr>
          <p:cNvPr id="4" name="Ív 3"/>
          <p:cNvSpPr/>
          <p:nvPr/>
        </p:nvSpPr>
        <p:spPr>
          <a:xfrm rot="11239665">
            <a:off x="3504610" y="12362"/>
            <a:ext cx="5383332" cy="3803287"/>
          </a:xfrm>
          <a:prstGeom prst="arc">
            <a:avLst>
              <a:gd name="adj1" fmla="val 15733367"/>
              <a:gd name="adj2" fmla="val 21195449"/>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968784" y="1557184"/>
            <a:ext cx="3016210" cy="523220"/>
          </a:xfrm>
          <a:prstGeom prst="rect">
            <a:avLst/>
          </a:prstGeom>
          <a:solidFill>
            <a:srgbClr val="FFC000"/>
          </a:solidFill>
        </p:spPr>
        <p:txBody>
          <a:bodyPr wrap="none" rtlCol="0">
            <a:spAutoFit/>
          </a:bodyPr>
          <a:lstStyle/>
          <a:p>
            <a:r>
              <a:rPr lang="hu-HU" sz="2800" dirty="0" smtClean="0"/>
              <a:t>Maximális izomerő:</a:t>
            </a:r>
            <a:endParaRPr lang="en-US" sz="2800" dirty="0"/>
          </a:p>
        </p:txBody>
      </p:sp>
      <p:sp>
        <p:nvSpPr>
          <p:cNvPr id="3" name="Téglalap 2"/>
          <p:cNvSpPr/>
          <p:nvPr/>
        </p:nvSpPr>
        <p:spPr>
          <a:xfrm>
            <a:off x="1259632" y="2828836"/>
            <a:ext cx="6624736" cy="1815882"/>
          </a:xfrm>
          <a:prstGeom prst="rect">
            <a:avLst/>
          </a:prstGeom>
        </p:spPr>
        <p:txBody>
          <a:bodyPr wrap="square">
            <a:spAutoFit/>
          </a:bodyPr>
          <a:lstStyle/>
          <a:p>
            <a:pPr algn="ctr"/>
            <a:r>
              <a:rPr lang="hu-HU" sz="2800" dirty="0">
                <a:latin typeface="Arial" charset="0"/>
              </a:rPr>
              <a:t>az az izomerő, amelyet az izomzat - az adott edzettségi fokon - maximális számú működési egység egyidejű aktiválódása révén képes kifejteni. </a:t>
            </a:r>
            <a:endParaRPr lang="en-US" sz="2800" dirty="0"/>
          </a:p>
        </p:txBody>
      </p:sp>
    </p:spTree>
    <p:extLst>
      <p:ext uri="{BB962C8B-B14F-4D97-AF65-F5344CB8AC3E}">
        <p14:creationId xmlns:p14="http://schemas.microsoft.com/office/powerpoint/2010/main" val="42423802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428860" y="1000108"/>
            <a:ext cx="4286280" cy="523220"/>
          </a:xfrm>
          <a:prstGeom prst="rect">
            <a:avLst/>
          </a:prstGeom>
          <a:noFill/>
        </p:spPr>
        <p:txBody>
          <a:bodyPr wrap="square" rtlCol="0">
            <a:spAutoFit/>
          </a:bodyPr>
          <a:lstStyle/>
          <a:p>
            <a:pPr algn="ctr"/>
            <a:r>
              <a:rPr lang="hu-HU" sz="2800" b="1" i="1" dirty="0" smtClean="0"/>
              <a:t>Lézersugaras módszer </a:t>
            </a:r>
            <a:endParaRPr lang="en-US" sz="2800" b="1" i="1" dirty="0"/>
          </a:p>
        </p:txBody>
      </p:sp>
      <p:pic>
        <p:nvPicPr>
          <p:cNvPr id="3" name="Kép 2" descr="vertical jump"/>
          <p:cNvPicPr/>
          <p:nvPr/>
        </p:nvPicPr>
        <p:blipFill>
          <a:blip r:embed="rId2" cstate="print"/>
          <a:srcRect/>
          <a:stretch>
            <a:fillRect/>
          </a:stretch>
        </p:blipFill>
        <p:spPr bwMode="auto">
          <a:xfrm>
            <a:off x="1714480" y="1984401"/>
            <a:ext cx="1077926" cy="2889197"/>
          </a:xfrm>
          <a:prstGeom prst="rect">
            <a:avLst/>
          </a:prstGeom>
          <a:noFill/>
          <a:ln w="9525">
            <a:noFill/>
            <a:miter lim="800000"/>
            <a:headEnd/>
            <a:tailEnd/>
          </a:ln>
        </p:spPr>
      </p:pic>
      <p:sp>
        <p:nvSpPr>
          <p:cNvPr id="4" name="Szövegdoboz 3"/>
          <p:cNvSpPr txBox="1"/>
          <p:nvPr/>
        </p:nvSpPr>
        <p:spPr>
          <a:xfrm>
            <a:off x="3857620" y="3559734"/>
            <a:ext cx="2000264" cy="369332"/>
          </a:xfrm>
          <a:prstGeom prst="rect">
            <a:avLst/>
          </a:prstGeom>
          <a:noFill/>
        </p:spPr>
        <p:txBody>
          <a:bodyPr wrap="square" rtlCol="0">
            <a:spAutoFit/>
          </a:bodyPr>
          <a:lstStyle/>
          <a:p>
            <a:pPr algn="ctr"/>
            <a:r>
              <a:rPr lang="hu-HU" b="1" i="1" dirty="0" smtClean="0"/>
              <a:t>Végrehajtás</a:t>
            </a:r>
            <a:endParaRPr lang="en-US" b="1" i="1" dirty="0"/>
          </a:p>
        </p:txBody>
      </p:sp>
      <p:sp>
        <p:nvSpPr>
          <p:cNvPr id="5" name="Szövegdoboz 4"/>
          <p:cNvSpPr txBox="1"/>
          <p:nvPr/>
        </p:nvSpPr>
        <p:spPr>
          <a:xfrm>
            <a:off x="3857620" y="2059536"/>
            <a:ext cx="2000264" cy="369332"/>
          </a:xfrm>
          <a:prstGeom prst="rect">
            <a:avLst/>
          </a:prstGeom>
          <a:noFill/>
        </p:spPr>
        <p:txBody>
          <a:bodyPr wrap="square" rtlCol="0">
            <a:spAutoFit/>
          </a:bodyPr>
          <a:lstStyle/>
          <a:p>
            <a:pPr algn="ctr"/>
            <a:r>
              <a:rPr lang="hu-HU" b="1" i="1" dirty="0" smtClean="0"/>
              <a:t>Előkészület</a:t>
            </a:r>
            <a:endParaRPr lang="en-US" b="1" i="1" dirty="0"/>
          </a:p>
        </p:txBody>
      </p:sp>
      <p:sp>
        <p:nvSpPr>
          <p:cNvPr id="6" name="Szövegdoboz 5"/>
          <p:cNvSpPr txBox="1"/>
          <p:nvPr/>
        </p:nvSpPr>
        <p:spPr>
          <a:xfrm>
            <a:off x="3857620" y="4416990"/>
            <a:ext cx="2000264" cy="369332"/>
          </a:xfrm>
          <a:prstGeom prst="rect">
            <a:avLst/>
          </a:prstGeom>
          <a:noFill/>
        </p:spPr>
        <p:txBody>
          <a:bodyPr wrap="square" rtlCol="0">
            <a:spAutoFit/>
          </a:bodyPr>
          <a:lstStyle/>
          <a:p>
            <a:pPr algn="ctr"/>
            <a:r>
              <a:rPr lang="hu-HU" b="1" i="1" dirty="0" smtClean="0"/>
              <a:t>Kiértékelés</a:t>
            </a:r>
            <a:endParaRPr lang="en-US" b="1" i="1" dirty="0"/>
          </a:p>
        </p:txBody>
      </p:sp>
      <p:sp>
        <p:nvSpPr>
          <p:cNvPr id="7" name="Szövegdoboz 6"/>
          <p:cNvSpPr txBox="1"/>
          <p:nvPr/>
        </p:nvSpPr>
        <p:spPr>
          <a:xfrm>
            <a:off x="3857620" y="2643182"/>
            <a:ext cx="2214578" cy="369332"/>
          </a:xfrm>
          <a:prstGeom prst="rect">
            <a:avLst/>
          </a:prstGeom>
          <a:noFill/>
        </p:spPr>
        <p:txBody>
          <a:bodyPr wrap="square" rtlCol="0">
            <a:spAutoFit/>
          </a:bodyPr>
          <a:lstStyle/>
          <a:p>
            <a:pPr algn="ctr"/>
            <a:r>
              <a:rPr lang="hu-HU" b="1" i="1" dirty="0" smtClean="0"/>
              <a:t>Eszköz (fal, állvány)</a:t>
            </a:r>
            <a:endParaRPr lang="en-US" b="1" i="1" dirty="0"/>
          </a:p>
        </p:txBody>
      </p:sp>
      <p:cxnSp>
        <p:nvCxnSpPr>
          <p:cNvPr id="9" name="Egyenes összekötő 8"/>
          <p:cNvCxnSpPr/>
          <p:nvPr/>
        </p:nvCxnSpPr>
        <p:spPr>
          <a:xfrm>
            <a:off x="1071538" y="4714884"/>
            <a:ext cx="20717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Egyenes összekötő 10"/>
          <p:cNvCxnSpPr/>
          <p:nvPr/>
        </p:nvCxnSpPr>
        <p:spPr>
          <a:xfrm>
            <a:off x="928662" y="2000240"/>
            <a:ext cx="214314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mj2p.mpg">
            <a:hlinkClick r:id="" action="ppaction://media"/>
          </p:cNvPr>
          <p:cNvPicPr>
            <a:picLocks noRot="1" noChangeAspect="1"/>
          </p:cNvPicPr>
          <p:nvPr>
            <a:videoFile r:link="rId2"/>
          </p:nvPr>
        </p:nvPicPr>
        <p:blipFill>
          <a:blip r:embed="rId4" cstate="print"/>
          <a:srcRect/>
          <a:stretch>
            <a:fillRect/>
          </a:stretch>
        </p:blipFill>
        <p:spPr bwMode="auto">
          <a:xfrm>
            <a:off x="598472" y="1357298"/>
            <a:ext cx="3660775" cy="2928938"/>
          </a:xfrm>
          <a:prstGeom prst="rect">
            <a:avLst/>
          </a:prstGeom>
          <a:noFill/>
          <a:ln w="9525">
            <a:noFill/>
            <a:miter lim="800000"/>
            <a:headEnd/>
            <a:tailEnd/>
          </a:ln>
        </p:spPr>
      </p:pic>
      <p:sp>
        <p:nvSpPr>
          <p:cNvPr id="3" name="Szövegdoboz 2"/>
          <p:cNvSpPr txBox="1"/>
          <p:nvPr/>
        </p:nvSpPr>
        <p:spPr>
          <a:xfrm>
            <a:off x="2428860" y="714356"/>
            <a:ext cx="4286280" cy="523220"/>
          </a:xfrm>
          <a:prstGeom prst="rect">
            <a:avLst/>
          </a:prstGeom>
          <a:noFill/>
        </p:spPr>
        <p:txBody>
          <a:bodyPr wrap="square" rtlCol="0">
            <a:spAutoFit/>
          </a:bodyPr>
          <a:lstStyle/>
          <a:p>
            <a:pPr algn="ctr"/>
            <a:r>
              <a:rPr lang="hu-HU" sz="2800" b="1" i="1" dirty="0" smtClean="0"/>
              <a:t>Erőplatós módszer </a:t>
            </a:r>
            <a:endParaRPr lang="en-US" sz="2800" b="1" i="1" dirty="0"/>
          </a:p>
        </p:txBody>
      </p:sp>
      <p:graphicFrame>
        <p:nvGraphicFramePr>
          <p:cNvPr id="4" name="Diagram 3"/>
          <p:cNvGraphicFramePr>
            <a:graphicFrameLocks/>
          </p:cNvGraphicFramePr>
          <p:nvPr>
            <p:extLst>
              <p:ext uri="{D42A27DB-BD31-4B8C-83A1-F6EECF244321}">
                <p14:modId xmlns:p14="http://schemas.microsoft.com/office/powerpoint/2010/main" val="1060710208"/>
              </p:ext>
            </p:extLst>
          </p:nvPr>
        </p:nvGraphicFramePr>
        <p:xfrm>
          <a:off x="4429140" y="1844824"/>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Egyenes összekötő nyíllal 4"/>
          <p:cNvSpPr/>
          <p:nvPr/>
        </p:nvSpPr>
        <p:spPr>
          <a:xfrm>
            <a:off x="7092280" y="4581128"/>
            <a:ext cx="1643062" cy="1588"/>
          </a:xfrm>
          <a:prstGeom prst="straightConnector1">
            <a:avLst/>
          </a:prstGeom>
          <a:ln w="1905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hu-HU"/>
          </a:p>
        </p:txBody>
      </p:sp>
      <p:sp>
        <p:nvSpPr>
          <p:cNvPr id="6" name="Szövegdoboz 5"/>
          <p:cNvSpPr txBox="1"/>
          <p:nvPr/>
        </p:nvSpPr>
        <p:spPr>
          <a:xfrm>
            <a:off x="7740352" y="4688166"/>
            <a:ext cx="785818" cy="400110"/>
          </a:xfrm>
          <a:prstGeom prst="rect">
            <a:avLst/>
          </a:prstGeom>
          <a:noFill/>
        </p:spPr>
        <p:txBody>
          <a:bodyPr wrap="square" rtlCol="0">
            <a:spAutoFit/>
          </a:bodyPr>
          <a:lstStyle/>
          <a:p>
            <a:r>
              <a:rPr lang="hu-HU" sz="2000" b="1" i="1" dirty="0" err="1" smtClean="0"/>
              <a:t>t</a:t>
            </a:r>
            <a:r>
              <a:rPr lang="hu-HU" sz="2000" b="1" i="1" baseline="-25000" dirty="0" err="1" smtClean="0"/>
              <a:t>lev</a:t>
            </a:r>
            <a:endParaRPr lang="en-US" sz="2000" b="1" i="1" baseline="-25000" dirty="0"/>
          </a:p>
        </p:txBody>
      </p:sp>
      <p:graphicFrame>
        <p:nvGraphicFramePr>
          <p:cNvPr id="7" name="Objektum 6"/>
          <p:cNvGraphicFramePr>
            <a:graphicFrameLocks noChangeAspect="1"/>
          </p:cNvGraphicFramePr>
          <p:nvPr>
            <p:extLst>
              <p:ext uri="{D42A27DB-BD31-4B8C-83A1-F6EECF244321}">
                <p14:modId xmlns:p14="http://schemas.microsoft.com/office/powerpoint/2010/main" val="49197848"/>
              </p:ext>
            </p:extLst>
          </p:nvPr>
        </p:nvGraphicFramePr>
        <p:xfrm>
          <a:off x="857224" y="4433651"/>
          <a:ext cx="1349375" cy="841375"/>
        </p:xfrm>
        <a:graphic>
          <a:graphicData uri="http://schemas.openxmlformats.org/presentationml/2006/ole">
            <mc:AlternateContent xmlns:mc="http://schemas.openxmlformats.org/markup-compatibility/2006">
              <mc:Choice xmlns:v="urn:schemas-microsoft-com:vml" Requires="v">
                <p:oleObj spid="_x0000_s12361" name="Egyenlet" r:id="rId6" imgW="660113" imgH="406224" progId="Equation.3">
                  <p:embed/>
                </p:oleObj>
              </mc:Choice>
              <mc:Fallback>
                <p:oleObj name="Egyenlet" r:id="rId6" imgW="660113" imgH="406224" progId="Equation.3">
                  <p:embed/>
                  <p:pic>
                    <p:nvPicPr>
                      <p:cNvPr id="0" name="Object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24" y="4433651"/>
                        <a:ext cx="1349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ktum 7"/>
          <p:cNvGraphicFramePr>
            <a:graphicFrameLocks noChangeAspect="1"/>
          </p:cNvGraphicFramePr>
          <p:nvPr>
            <p:extLst>
              <p:ext uri="{D42A27DB-BD31-4B8C-83A1-F6EECF244321}">
                <p14:modId xmlns:p14="http://schemas.microsoft.com/office/powerpoint/2010/main" val="3428485026"/>
              </p:ext>
            </p:extLst>
          </p:nvPr>
        </p:nvGraphicFramePr>
        <p:xfrm>
          <a:off x="2428860" y="4313263"/>
          <a:ext cx="1189037" cy="1017587"/>
        </p:xfrm>
        <a:graphic>
          <a:graphicData uri="http://schemas.openxmlformats.org/presentationml/2006/ole">
            <mc:AlternateContent xmlns:mc="http://schemas.openxmlformats.org/markup-compatibility/2006">
              <mc:Choice xmlns:v="urn:schemas-microsoft-com:vml" Requires="v">
                <p:oleObj spid="_x0000_s12362" name="Equation" r:id="rId8" imgW="533169" imgH="457002" progId="Equation.3">
                  <p:embed/>
                </p:oleObj>
              </mc:Choice>
              <mc:Fallback>
                <p:oleObj name="Equation" r:id="rId8" imgW="533169" imgH="457002" progId="Equation.3">
                  <p:embed/>
                  <p:pic>
                    <p:nvPicPr>
                      <p:cNvPr id="0" name="Object 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8860" y="4313263"/>
                        <a:ext cx="1189037" cy="1017587"/>
                      </a:xfrm>
                      <a:prstGeom prst="rect">
                        <a:avLst/>
                      </a:prstGeom>
                      <a:noFill/>
                      <a:ln>
                        <a:noFill/>
                      </a:ln>
                    </p:spPr>
                  </p:pic>
                </p:oleObj>
              </mc:Fallback>
            </mc:AlternateContent>
          </a:graphicData>
        </a:graphic>
      </p:graphicFrame>
      <p:graphicFrame>
        <p:nvGraphicFramePr>
          <p:cNvPr id="9" name="Objektum 8"/>
          <p:cNvGraphicFramePr>
            <a:graphicFrameLocks noChangeAspect="1"/>
          </p:cNvGraphicFramePr>
          <p:nvPr>
            <p:extLst>
              <p:ext uri="{D42A27DB-BD31-4B8C-83A1-F6EECF244321}">
                <p14:modId xmlns:p14="http://schemas.microsoft.com/office/powerpoint/2010/main" val="2980691310"/>
              </p:ext>
            </p:extLst>
          </p:nvPr>
        </p:nvGraphicFramePr>
        <p:xfrm>
          <a:off x="1127903" y="5429264"/>
          <a:ext cx="2601913" cy="1198563"/>
        </p:xfrm>
        <a:graphic>
          <a:graphicData uri="http://schemas.openxmlformats.org/presentationml/2006/ole">
            <mc:AlternateContent xmlns:mc="http://schemas.openxmlformats.org/markup-compatibility/2006">
              <mc:Choice xmlns:v="urn:schemas-microsoft-com:vml" Requires="v">
                <p:oleObj spid="_x0000_s12363" name="Equation" r:id="rId10" imgW="1295400" imgH="596900" progId="Equation.3">
                  <p:embed/>
                </p:oleObj>
              </mc:Choice>
              <mc:Fallback>
                <p:oleObj name="Equation" r:id="rId10" imgW="1295400" imgH="596900" progId="Equation.3">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903" y="5429264"/>
                        <a:ext cx="2601913" cy="1198563"/>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3000"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0"/>
                            </p:stCondLst>
                            <p:childTnLst>
                              <p:par>
                                <p:cTn id="21" presetID="0" presetClass="path" presetSubtype="0" accel="50000" decel="50000" fill="hold" grpId="1" nodeType="afterEffect">
                                  <p:stCondLst>
                                    <p:cond delay="0"/>
                                  </p:stCondLst>
                                  <p:childTnLst>
                                    <p:animMotion origin="layout" path="M 0 0 L 0 -0.13658 " pathEditMode="relative" ptsTypes="AA">
                                      <p:cBhvr>
                                        <p:cTn id="22" dur="2000" fill="hold"/>
                                        <p:tgtEl>
                                          <p:spTgt spid="5"/>
                                        </p:tgtEl>
                                        <p:attrNameLst>
                                          <p:attrName>ppt_x</p:attrName>
                                          <p:attrName>ppt_y</p:attrName>
                                        </p:attrNameLst>
                                      </p:cBhvr>
                                    </p:animMotion>
                                  </p:childTnLst>
                                </p:cTn>
                              </p:par>
                            </p:childTnLst>
                          </p:cTn>
                        </p:par>
                        <p:par>
                          <p:cTn id="23" fill="hold">
                            <p:stCondLst>
                              <p:cond delay="200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anim calcmode="discrete" valueType="clr">
                                      <p:cBhvr override="childStyle">
                                        <p:cTn id="2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gtEl>
                                        <p:attrNameLst>
                                          <p:attrName>fillcolor</p:attrName>
                                        </p:attrNameLst>
                                      </p:cBhvr>
                                      <p:tavLst>
                                        <p:tav tm="0">
                                          <p:val>
                                            <p:clrVal>
                                              <a:schemeClr val="accent2"/>
                                            </p:clrVal>
                                          </p:val>
                                        </p:tav>
                                        <p:tav tm="50000">
                                          <p:val>
                                            <p:clrVal>
                                              <a:schemeClr val="hlink"/>
                                            </p:clrVal>
                                          </p:val>
                                        </p:tav>
                                      </p:tavLst>
                                    </p:anim>
                                    <p:set>
                                      <p:cBhvr>
                                        <p:cTn id="28" dur="80"/>
                                        <p:tgtEl>
                                          <p:spTgt spid="6"/>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video>
              <p:cMediaNode>
                <p:cTn id="48" repeatCount="indefinite" fill="hold" display="0">
                  <p:stCondLst>
                    <p:cond delay="indefinite"/>
                  </p:stCondLst>
                  <p:endCondLst>
                    <p:cond evt="onNext" delay="0">
                      <p:tgtEl>
                        <p:sldTgt/>
                      </p:tgtEl>
                    </p:cond>
                    <p:cond evt="onPrev" delay="0">
                      <p:tgtEl>
                        <p:sldTgt/>
                      </p:tgtEl>
                    </p:cond>
                  </p:endCondLst>
                </p:cTn>
                <p:tgtEl>
                  <p:spTgt spid="2"/>
                </p:tgtEl>
              </p:cMediaNode>
            </p:video>
          </p:childTnLst>
        </p:cTn>
      </p:par>
    </p:tnLst>
    <p:bldLst>
      <p:bldP spid="5" grpId="0" animBg="1"/>
      <p:bldP spid="5" grpId="1" animBg="1"/>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539750" y="1268413"/>
          <a:ext cx="4286250" cy="2914650"/>
        </p:xfrm>
        <a:graphic>
          <a:graphicData uri="http://schemas.openxmlformats.org/presentationml/2006/ole">
            <mc:AlternateContent xmlns:mc="http://schemas.openxmlformats.org/markup-compatibility/2006">
              <mc:Choice xmlns:v="urn:schemas-microsoft-com:vml" Requires="v">
                <p:oleObj spid="_x0000_s13446" name="Chart" r:id="rId3" imgW="4286165" imgH="2914549" progId="Excel.Sheet.8">
                  <p:embed/>
                </p:oleObj>
              </mc:Choice>
              <mc:Fallback>
                <p:oleObj name="Chart" r:id="rId3" imgW="4286165" imgH="2914549"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268413"/>
                        <a:ext cx="42862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9" name="Line 3"/>
          <p:cNvSpPr>
            <a:spLocks noChangeShapeType="1"/>
          </p:cNvSpPr>
          <p:nvPr/>
        </p:nvSpPr>
        <p:spPr bwMode="auto">
          <a:xfrm>
            <a:off x="3708400" y="3573463"/>
            <a:ext cx="0" cy="935037"/>
          </a:xfrm>
          <a:prstGeom prst="line">
            <a:avLst/>
          </a:prstGeom>
          <a:noFill/>
          <a:ln w="9525">
            <a:solidFill>
              <a:schemeClr val="tx1"/>
            </a:solidFill>
            <a:prstDash val="dash"/>
            <a:round/>
            <a:headEnd/>
            <a:tailEnd/>
          </a:ln>
        </p:spPr>
        <p:txBody>
          <a:bodyPr/>
          <a:lstStyle/>
          <a:p>
            <a:endParaRPr lang="en-US"/>
          </a:p>
        </p:txBody>
      </p:sp>
      <p:sp>
        <p:nvSpPr>
          <p:cNvPr id="24580" name="Line 4"/>
          <p:cNvSpPr>
            <a:spLocks noChangeShapeType="1"/>
          </p:cNvSpPr>
          <p:nvPr/>
        </p:nvSpPr>
        <p:spPr bwMode="auto">
          <a:xfrm flipH="1">
            <a:off x="2555875" y="3500438"/>
            <a:ext cx="14288" cy="1008062"/>
          </a:xfrm>
          <a:prstGeom prst="line">
            <a:avLst/>
          </a:prstGeom>
          <a:noFill/>
          <a:ln w="9525">
            <a:solidFill>
              <a:schemeClr val="tx1"/>
            </a:solidFill>
            <a:prstDash val="dash"/>
            <a:round/>
            <a:headEnd/>
            <a:tailEnd/>
          </a:ln>
        </p:spPr>
        <p:txBody>
          <a:bodyPr/>
          <a:lstStyle/>
          <a:p>
            <a:endParaRPr lang="en-US"/>
          </a:p>
        </p:txBody>
      </p:sp>
      <p:sp>
        <p:nvSpPr>
          <p:cNvPr id="24581" name="Line 5"/>
          <p:cNvSpPr>
            <a:spLocks noChangeShapeType="1"/>
          </p:cNvSpPr>
          <p:nvPr/>
        </p:nvSpPr>
        <p:spPr bwMode="auto">
          <a:xfrm>
            <a:off x="1720850" y="3011488"/>
            <a:ext cx="0" cy="1484312"/>
          </a:xfrm>
          <a:prstGeom prst="line">
            <a:avLst/>
          </a:prstGeom>
          <a:noFill/>
          <a:ln w="9525">
            <a:solidFill>
              <a:schemeClr val="tx1"/>
            </a:solidFill>
            <a:prstDash val="dash"/>
            <a:round/>
            <a:headEnd/>
            <a:tailEnd/>
          </a:ln>
        </p:spPr>
        <p:txBody>
          <a:bodyPr/>
          <a:lstStyle/>
          <a:p>
            <a:endParaRPr lang="en-US"/>
          </a:p>
        </p:txBody>
      </p:sp>
      <p:sp>
        <p:nvSpPr>
          <p:cNvPr id="24582" name="Line 6"/>
          <p:cNvSpPr>
            <a:spLocks noChangeShapeType="1"/>
          </p:cNvSpPr>
          <p:nvPr/>
        </p:nvSpPr>
        <p:spPr bwMode="auto">
          <a:xfrm flipH="1">
            <a:off x="1331913" y="1844675"/>
            <a:ext cx="849312" cy="0"/>
          </a:xfrm>
          <a:prstGeom prst="line">
            <a:avLst/>
          </a:prstGeom>
          <a:noFill/>
          <a:ln w="9525">
            <a:solidFill>
              <a:schemeClr val="tx1"/>
            </a:solidFill>
            <a:prstDash val="sysDot"/>
            <a:round/>
            <a:headEnd/>
            <a:tailEnd/>
          </a:ln>
        </p:spPr>
        <p:txBody>
          <a:bodyPr/>
          <a:lstStyle/>
          <a:p>
            <a:endParaRPr lang="en-US"/>
          </a:p>
        </p:txBody>
      </p:sp>
      <p:grpSp>
        <p:nvGrpSpPr>
          <p:cNvPr id="2" name="Group 7"/>
          <p:cNvGrpSpPr>
            <a:grpSpLocks/>
          </p:cNvGrpSpPr>
          <p:nvPr/>
        </p:nvGrpSpPr>
        <p:grpSpPr bwMode="auto">
          <a:xfrm>
            <a:off x="1766888" y="1884363"/>
            <a:ext cx="674687" cy="1127125"/>
            <a:chOff x="1113" y="1187"/>
            <a:chExt cx="425" cy="710"/>
          </a:xfrm>
        </p:grpSpPr>
        <p:sp>
          <p:nvSpPr>
            <p:cNvPr id="21542" name="AutoShape 8"/>
            <p:cNvSpPr>
              <a:spLocks noChangeArrowheads="1"/>
            </p:cNvSpPr>
            <p:nvPr/>
          </p:nvSpPr>
          <p:spPr bwMode="auto">
            <a:xfrm rot="-5400000">
              <a:off x="1113" y="1764"/>
              <a:ext cx="182" cy="66"/>
            </a:xfrm>
            <a:prstGeom prst="rtTriangle">
              <a:avLst/>
            </a:prstGeom>
            <a:solidFill>
              <a:schemeClr val="accent1"/>
            </a:solidFill>
            <a:ln w="9525">
              <a:solidFill>
                <a:schemeClr val="accent1"/>
              </a:solidFill>
              <a:miter lim="800000"/>
              <a:headEnd/>
              <a:tailEnd/>
            </a:ln>
          </p:spPr>
          <p:txBody>
            <a:bodyPr wrap="none" anchor="ctr"/>
            <a:lstStyle/>
            <a:p>
              <a:endParaRPr lang="hu-HU"/>
            </a:p>
          </p:txBody>
        </p:sp>
        <p:grpSp>
          <p:nvGrpSpPr>
            <p:cNvPr id="3" name="Group 9"/>
            <p:cNvGrpSpPr>
              <a:grpSpLocks/>
            </p:cNvGrpSpPr>
            <p:nvPr/>
          </p:nvGrpSpPr>
          <p:grpSpPr bwMode="auto">
            <a:xfrm>
              <a:off x="1113" y="1187"/>
              <a:ext cx="425" cy="710"/>
              <a:chOff x="1113" y="1181"/>
              <a:chExt cx="425" cy="710"/>
            </a:xfrm>
          </p:grpSpPr>
          <p:grpSp>
            <p:nvGrpSpPr>
              <p:cNvPr id="4" name="Group 10"/>
              <p:cNvGrpSpPr>
                <a:grpSpLocks/>
              </p:cNvGrpSpPr>
              <p:nvPr/>
            </p:nvGrpSpPr>
            <p:grpSpPr bwMode="auto">
              <a:xfrm>
                <a:off x="1355" y="1181"/>
                <a:ext cx="173" cy="710"/>
                <a:chOff x="1355" y="1181"/>
                <a:chExt cx="173" cy="710"/>
              </a:xfrm>
            </p:grpSpPr>
            <p:grpSp>
              <p:nvGrpSpPr>
                <p:cNvPr id="5" name="Group 11"/>
                <p:cNvGrpSpPr>
                  <a:grpSpLocks/>
                </p:cNvGrpSpPr>
                <p:nvPr/>
              </p:nvGrpSpPr>
              <p:grpSpPr bwMode="auto">
                <a:xfrm>
                  <a:off x="1355" y="1181"/>
                  <a:ext cx="110" cy="710"/>
                  <a:chOff x="1355" y="1181"/>
                  <a:chExt cx="110" cy="710"/>
                </a:xfrm>
              </p:grpSpPr>
              <p:grpSp>
                <p:nvGrpSpPr>
                  <p:cNvPr id="6" name="Group 12"/>
                  <p:cNvGrpSpPr>
                    <a:grpSpLocks/>
                  </p:cNvGrpSpPr>
                  <p:nvPr/>
                </p:nvGrpSpPr>
                <p:grpSpPr bwMode="auto">
                  <a:xfrm>
                    <a:off x="1355" y="1181"/>
                    <a:ext cx="33" cy="710"/>
                    <a:chOff x="1355" y="1181"/>
                    <a:chExt cx="33" cy="710"/>
                  </a:xfrm>
                </p:grpSpPr>
                <p:grpSp>
                  <p:nvGrpSpPr>
                    <p:cNvPr id="7" name="Group 13"/>
                    <p:cNvGrpSpPr>
                      <a:grpSpLocks/>
                    </p:cNvGrpSpPr>
                    <p:nvPr/>
                  </p:nvGrpSpPr>
                  <p:grpSpPr bwMode="auto">
                    <a:xfrm>
                      <a:off x="1355" y="1186"/>
                      <a:ext cx="25" cy="705"/>
                      <a:chOff x="1355" y="1186"/>
                      <a:chExt cx="25" cy="705"/>
                    </a:xfrm>
                  </p:grpSpPr>
                  <p:sp>
                    <p:nvSpPr>
                      <p:cNvPr id="21576" name="Line 14"/>
                      <p:cNvSpPr>
                        <a:spLocks noChangeShapeType="1"/>
                      </p:cNvSpPr>
                      <p:nvPr/>
                    </p:nvSpPr>
                    <p:spPr bwMode="auto">
                      <a:xfrm>
                        <a:off x="1371" y="1186"/>
                        <a:ext cx="9" cy="705"/>
                      </a:xfrm>
                      <a:prstGeom prst="line">
                        <a:avLst/>
                      </a:prstGeom>
                      <a:noFill/>
                      <a:ln w="38100">
                        <a:solidFill>
                          <a:schemeClr val="accent1"/>
                        </a:solidFill>
                        <a:round/>
                        <a:headEnd/>
                        <a:tailEnd/>
                      </a:ln>
                    </p:spPr>
                    <p:txBody>
                      <a:bodyPr/>
                      <a:lstStyle/>
                      <a:p>
                        <a:endParaRPr lang="en-US"/>
                      </a:p>
                    </p:txBody>
                  </p:sp>
                  <p:sp>
                    <p:nvSpPr>
                      <p:cNvPr id="21577" name="Line 15"/>
                      <p:cNvSpPr>
                        <a:spLocks noChangeShapeType="1"/>
                      </p:cNvSpPr>
                      <p:nvPr/>
                    </p:nvSpPr>
                    <p:spPr bwMode="auto">
                      <a:xfrm flipH="1">
                        <a:off x="1355" y="1230"/>
                        <a:ext cx="10" cy="653"/>
                      </a:xfrm>
                      <a:prstGeom prst="line">
                        <a:avLst/>
                      </a:prstGeom>
                      <a:noFill/>
                      <a:ln w="38100">
                        <a:solidFill>
                          <a:schemeClr val="accent1"/>
                        </a:solidFill>
                        <a:round/>
                        <a:headEnd/>
                        <a:tailEnd/>
                      </a:ln>
                    </p:spPr>
                    <p:txBody>
                      <a:bodyPr/>
                      <a:lstStyle/>
                      <a:p>
                        <a:endParaRPr lang="en-US"/>
                      </a:p>
                    </p:txBody>
                  </p:sp>
                </p:grpSp>
                <p:sp>
                  <p:nvSpPr>
                    <p:cNvPr id="21575" name="Line 16"/>
                    <p:cNvSpPr>
                      <a:spLocks noChangeShapeType="1"/>
                    </p:cNvSpPr>
                    <p:nvPr/>
                  </p:nvSpPr>
                  <p:spPr bwMode="auto">
                    <a:xfrm flipH="1">
                      <a:off x="1386" y="1181"/>
                      <a:ext cx="2" cy="696"/>
                    </a:xfrm>
                    <a:prstGeom prst="line">
                      <a:avLst/>
                    </a:prstGeom>
                    <a:noFill/>
                    <a:ln w="38100">
                      <a:solidFill>
                        <a:schemeClr val="accent1"/>
                      </a:solidFill>
                      <a:round/>
                      <a:headEnd/>
                      <a:tailEnd/>
                    </a:ln>
                  </p:spPr>
                  <p:txBody>
                    <a:bodyPr/>
                    <a:lstStyle/>
                    <a:p>
                      <a:endParaRPr lang="en-US"/>
                    </a:p>
                  </p:txBody>
                </p:sp>
              </p:grpSp>
              <p:grpSp>
                <p:nvGrpSpPr>
                  <p:cNvPr id="8" name="Group 17"/>
                  <p:cNvGrpSpPr>
                    <a:grpSpLocks/>
                  </p:cNvGrpSpPr>
                  <p:nvPr/>
                </p:nvGrpSpPr>
                <p:grpSpPr bwMode="auto">
                  <a:xfrm>
                    <a:off x="1398" y="1198"/>
                    <a:ext cx="67" cy="691"/>
                    <a:chOff x="1398" y="1186"/>
                    <a:chExt cx="67" cy="691"/>
                  </a:xfrm>
                </p:grpSpPr>
                <p:grpSp>
                  <p:nvGrpSpPr>
                    <p:cNvPr id="9" name="Group 18"/>
                    <p:cNvGrpSpPr>
                      <a:grpSpLocks/>
                    </p:cNvGrpSpPr>
                    <p:nvPr/>
                  </p:nvGrpSpPr>
                  <p:grpSpPr bwMode="auto">
                    <a:xfrm flipH="1">
                      <a:off x="1398" y="1186"/>
                      <a:ext cx="67" cy="691"/>
                      <a:chOff x="1292" y="1207"/>
                      <a:chExt cx="63" cy="681"/>
                    </a:xfrm>
                  </p:grpSpPr>
                  <p:sp>
                    <p:nvSpPr>
                      <p:cNvPr id="21571" name="AutoShape 19"/>
                      <p:cNvSpPr>
                        <a:spLocks noChangeArrowheads="1"/>
                      </p:cNvSpPr>
                      <p:nvPr/>
                    </p:nvSpPr>
                    <p:spPr bwMode="auto">
                      <a:xfrm rot="-5400000">
                        <a:off x="1188" y="1311"/>
                        <a:ext cx="272" cy="63"/>
                      </a:xfrm>
                      <a:prstGeom prst="rtTriangle">
                        <a:avLst/>
                      </a:prstGeom>
                      <a:solidFill>
                        <a:schemeClr val="accent1"/>
                      </a:solidFill>
                      <a:ln w="9525">
                        <a:solidFill>
                          <a:schemeClr val="accent1"/>
                        </a:solidFill>
                        <a:miter lim="800000"/>
                        <a:headEnd/>
                        <a:tailEnd/>
                      </a:ln>
                    </p:spPr>
                    <p:txBody>
                      <a:bodyPr wrap="none" anchor="ctr"/>
                      <a:lstStyle/>
                      <a:p>
                        <a:endParaRPr lang="hu-HU"/>
                      </a:p>
                    </p:txBody>
                  </p:sp>
                  <p:sp>
                    <p:nvSpPr>
                      <p:cNvPr id="21572" name="Rectangle 20"/>
                      <p:cNvSpPr>
                        <a:spLocks noChangeArrowheads="1"/>
                      </p:cNvSpPr>
                      <p:nvPr/>
                    </p:nvSpPr>
                    <p:spPr bwMode="auto">
                      <a:xfrm>
                        <a:off x="1292" y="1480"/>
                        <a:ext cx="46" cy="408"/>
                      </a:xfrm>
                      <a:prstGeom prst="rect">
                        <a:avLst/>
                      </a:prstGeom>
                      <a:solidFill>
                        <a:schemeClr val="accent1"/>
                      </a:solidFill>
                      <a:ln w="9525">
                        <a:solidFill>
                          <a:schemeClr val="accent1"/>
                        </a:solidFill>
                        <a:miter lim="800000"/>
                        <a:headEnd/>
                        <a:tailEnd/>
                      </a:ln>
                    </p:spPr>
                    <p:txBody>
                      <a:bodyPr wrap="none" anchor="ctr"/>
                      <a:lstStyle/>
                      <a:p>
                        <a:endParaRPr lang="hu-HU"/>
                      </a:p>
                    </p:txBody>
                  </p:sp>
                  <p:sp>
                    <p:nvSpPr>
                      <p:cNvPr id="21573" name="Line 21"/>
                      <p:cNvSpPr>
                        <a:spLocks noChangeShapeType="1"/>
                      </p:cNvSpPr>
                      <p:nvPr/>
                    </p:nvSpPr>
                    <p:spPr bwMode="auto">
                      <a:xfrm flipH="1">
                        <a:off x="1338" y="1480"/>
                        <a:ext cx="9" cy="408"/>
                      </a:xfrm>
                      <a:prstGeom prst="line">
                        <a:avLst/>
                      </a:prstGeom>
                      <a:noFill/>
                      <a:ln w="38100">
                        <a:solidFill>
                          <a:schemeClr val="accent1"/>
                        </a:solidFill>
                        <a:round/>
                        <a:headEnd/>
                        <a:tailEnd/>
                      </a:ln>
                    </p:spPr>
                    <p:txBody>
                      <a:bodyPr/>
                      <a:lstStyle/>
                      <a:p>
                        <a:endParaRPr lang="en-US"/>
                      </a:p>
                    </p:txBody>
                  </p:sp>
                </p:grpSp>
                <p:sp>
                  <p:nvSpPr>
                    <p:cNvPr id="21570" name="Line 22"/>
                    <p:cNvSpPr>
                      <a:spLocks noChangeShapeType="1"/>
                    </p:cNvSpPr>
                    <p:nvPr/>
                  </p:nvSpPr>
                  <p:spPr bwMode="auto">
                    <a:xfrm>
                      <a:off x="1403" y="1565"/>
                      <a:ext cx="0" cy="312"/>
                    </a:xfrm>
                    <a:prstGeom prst="line">
                      <a:avLst/>
                    </a:prstGeom>
                    <a:noFill/>
                    <a:ln w="28575">
                      <a:solidFill>
                        <a:schemeClr val="accent1"/>
                      </a:solidFill>
                      <a:round/>
                      <a:headEnd/>
                      <a:tailEnd/>
                    </a:ln>
                  </p:spPr>
                  <p:txBody>
                    <a:bodyPr/>
                    <a:lstStyle/>
                    <a:p>
                      <a:endParaRPr lang="en-US"/>
                    </a:p>
                  </p:txBody>
                </p:sp>
              </p:grpSp>
            </p:grpSp>
            <p:grpSp>
              <p:nvGrpSpPr>
                <p:cNvPr id="10" name="Group 23"/>
                <p:cNvGrpSpPr>
                  <a:grpSpLocks/>
                </p:cNvGrpSpPr>
                <p:nvPr/>
              </p:nvGrpSpPr>
              <p:grpSpPr bwMode="auto">
                <a:xfrm>
                  <a:off x="1463" y="1480"/>
                  <a:ext cx="65" cy="409"/>
                  <a:chOff x="1463" y="1480"/>
                  <a:chExt cx="65" cy="409"/>
                </a:xfrm>
              </p:grpSpPr>
              <p:grpSp>
                <p:nvGrpSpPr>
                  <p:cNvPr id="11" name="Group 24"/>
                  <p:cNvGrpSpPr>
                    <a:grpSpLocks/>
                  </p:cNvGrpSpPr>
                  <p:nvPr/>
                </p:nvGrpSpPr>
                <p:grpSpPr bwMode="auto">
                  <a:xfrm>
                    <a:off x="1463" y="1480"/>
                    <a:ext cx="63" cy="409"/>
                    <a:chOff x="1587" y="1480"/>
                    <a:chExt cx="63" cy="409"/>
                  </a:xfrm>
                </p:grpSpPr>
                <p:grpSp>
                  <p:nvGrpSpPr>
                    <p:cNvPr id="12" name="Group 25"/>
                    <p:cNvGrpSpPr>
                      <a:grpSpLocks/>
                    </p:cNvGrpSpPr>
                    <p:nvPr/>
                  </p:nvGrpSpPr>
                  <p:grpSpPr bwMode="auto">
                    <a:xfrm flipH="1">
                      <a:off x="1587" y="1480"/>
                      <a:ext cx="63" cy="408"/>
                      <a:chOff x="1229" y="1480"/>
                      <a:chExt cx="63" cy="399"/>
                    </a:xfrm>
                  </p:grpSpPr>
                  <p:sp>
                    <p:nvSpPr>
                      <p:cNvPr id="21565" name="AutoShape 26"/>
                      <p:cNvSpPr>
                        <a:spLocks noChangeArrowheads="1"/>
                      </p:cNvSpPr>
                      <p:nvPr/>
                    </p:nvSpPr>
                    <p:spPr bwMode="auto">
                      <a:xfrm rot="-5400000">
                        <a:off x="1125" y="1584"/>
                        <a:ext cx="272" cy="63"/>
                      </a:xfrm>
                      <a:prstGeom prst="rtTriangle">
                        <a:avLst/>
                      </a:prstGeom>
                      <a:solidFill>
                        <a:schemeClr val="accent1"/>
                      </a:solidFill>
                      <a:ln w="9525">
                        <a:solidFill>
                          <a:schemeClr val="accent1"/>
                        </a:solidFill>
                        <a:miter lim="800000"/>
                        <a:headEnd/>
                        <a:tailEnd/>
                      </a:ln>
                    </p:spPr>
                    <p:txBody>
                      <a:bodyPr wrap="none" anchor="ctr"/>
                      <a:lstStyle/>
                      <a:p>
                        <a:endParaRPr lang="hu-HU"/>
                      </a:p>
                    </p:txBody>
                  </p:sp>
                  <p:sp>
                    <p:nvSpPr>
                      <p:cNvPr id="21566" name="Rectangle 27"/>
                      <p:cNvSpPr>
                        <a:spLocks noChangeArrowheads="1"/>
                      </p:cNvSpPr>
                      <p:nvPr/>
                    </p:nvSpPr>
                    <p:spPr bwMode="auto">
                      <a:xfrm>
                        <a:off x="1247" y="1743"/>
                        <a:ext cx="45" cy="136"/>
                      </a:xfrm>
                      <a:prstGeom prst="rect">
                        <a:avLst/>
                      </a:prstGeom>
                      <a:solidFill>
                        <a:schemeClr val="accent1"/>
                      </a:solidFill>
                      <a:ln w="9525">
                        <a:solidFill>
                          <a:schemeClr val="accent1"/>
                        </a:solidFill>
                        <a:miter lim="800000"/>
                        <a:headEnd/>
                        <a:tailEnd/>
                      </a:ln>
                    </p:spPr>
                    <p:txBody>
                      <a:bodyPr wrap="none" anchor="ctr"/>
                      <a:lstStyle/>
                      <a:p>
                        <a:endParaRPr lang="hu-HU"/>
                      </a:p>
                    </p:txBody>
                  </p:sp>
                </p:grpSp>
                <p:sp>
                  <p:nvSpPr>
                    <p:cNvPr id="21564" name="Line 28"/>
                    <p:cNvSpPr>
                      <a:spLocks noChangeShapeType="1"/>
                    </p:cNvSpPr>
                    <p:nvPr/>
                  </p:nvSpPr>
                  <p:spPr bwMode="auto">
                    <a:xfrm>
                      <a:off x="1633" y="1763"/>
                      <a:ext cx="0" cy="126"/>
                    </a:xfrm>
                    <a:prstGeom prst="line">
                      <a:avLst/>
                    </a:prstGeom>
                    <a:noFill/>
                    <a:ln w="57150">
                      <a:solidFill>
                        <a:schemeClr val="accent1"/>
                      </a:solidFill>
                      <a:round/>
                      <a:headEnd/>
                      <a:tailEnd/>
                    </a:ln>
                  </p:spPr>
                  <p:txBody>
                    <a:bodyPr/>
                    <a:lstStyle/>
                    <a:p>
                      <a:endParaRPr lang="en-US"/>
                    </a:p>
                  </p:txBody>
                </p:sp>
              </p:grpSp>
              <p:sp>
                <p:nvSpPr>
                  <p:cNvPr id="21562" name="Line 29"/>
                  <p:cNvSpPr>
                    <a:spLocks noChangeShapeType="1"/>
                  </p:cNvSpPr>
                  <p:nvPr/>
                </p:nvSpPr>
                <p:spPr bwMode="auto">
                  <a:xfrm>
                    <a:off x="1528" y="1829"/>
                    <a:ext cx="0" cy="57"/>
                  </a:xfrm>
                  <a:prstGeom prst="line">
                    <a:avLst/>
                  </a:prstGeom>
                  <a:noFill/>
                  <a:ln w="28575">
                    <a:solidFill>
                      <a:schemeClr val="accent1"/>
                    </a:solidFill>
                    <a:round/>
                    <a:headEnd/>
                    <a:tailEnd/>
                  </a:ln>
                </p:spPr>
                <p:txBody>
                  <a:bodyPr/>
                  <a:lstStyle/>
                  <a:p>
                    <a:endParaRPr lang="en-US"/>
                  </a:p>
                </p:txBody>
              </p:sp>
            </p:grpSp>
          </p:grpSp>
          <p:grpSp>
            <p:nvGrpSpPr>
              <p:cNvPr id="13" name="Group 30"/>
              <p:cNvGrpSpPr>
                <a:grpSpLocks/>
              </p:cNvGrpSpPr>
              <p:nvPr/>
            </p:nvGrpSpPr>
            <p:grpSpPr bwMode="auto">
              <a:xfrm>
                <a:off x="1118" y="1207"/>
                <a:ext cx="237" cy="681"/>
                <a:chOff x="1118" y="1207"/>
                <a:chExt cx="237" cy="681"/>
              </a:xfrm>
            </p:grpSpPr>
            <p:grpSp>
              <p:nvGrpSpPr>
                <p:cNvPr id="14" name="Group 31"/>
                <p:cNvGrpSpPr>
                  <a:grpSpLocks/>
                </p:cNvGrpSpPr>
                <p:nvPr/>
              </p:nvGrpSpPr>
              <p:grpSpPr bwMode="auto">
                <a:xfrm>
                  <a:off x="1292" y="1207"/>
                  <a:ext cx="63" cy="681"/>
                  <a:chOff x="1292" y="1207"/>
                  <a:chExt cx="63" cy="681"/>
                </a:xfrm>
              </p:grpSpPr>
              <p:sp>
                <p:nvSpPr>
                  <p:cNvPr id="21556" name="AutoShape 32"/>
                  <p:cNvSpPr>
                    <a:spLocks noChangeArrowheads="1"/>
                  </p:cNvSpPr>
                  <p:nvPr/>
                </p:nvSpPr>
                <p:spPr bwMode="auto">
                  <a:xfrm rot="-5400000">
                    <a:off x="1188" y="1311"/>
                    <a:ext cx="272" cy="63"/>
                  </a:xfrm>
                  <a:prstGeom prst="rtTriangle">
                    <a:avLst/>
                  </a:prstGeom>
                  <a:solidFill>
                    <a:schemeClr val="accent1"/>
                  </a:solidFill>
                  <a:ln w="9525">
                    <a:solidFill>
                      <a:schemeClr val="accent1"/>
                    </a:solidFill>
                    <a:miter lim="800000"/>
                    <a:headEnd/>
                    <a:tailEnd/>
                  </a:ln>
                </p:spPr>
                <p:txBody>
                  <a:bodyPr wrap="none" anchor="ctr"/>
                  <a:lstStyle/>
                  <a:p>
                    <a:endParaRPr lang="hu-HU"/>
                  </a:p>
                </p:txBody>
              </p:sp>
              <p:sp>
                <p:nvSpPr>
                  <p:cNvPr id="21557" name="Rectangle 33"/>
                  <p:cNvSpPr>
                    <a:spLocks noChangeArrowheads="1"/>
                  </p:cNvSpPr>
                  <p:nvPr/>
                </p:nvSpPr>
                <p:spPr bwMode="auto">
                  <a:xfrm>
                    <a:off x="1292" y="1480"/>
                    <a:ext cx="46" cy="408"/>
                  </a:xfrm>
                  <a:prstGeom prst="rect">
                    <a:avLst/>
                  </a:prstGeom>
                  <a:solidFill>
                    <a:schemeClr val="accent1"/>
                  </a:solidFill>
                  <a:ln w="9525">
                    <a:solidFill>
                      <a:schemeClr val="accent1"/>
                    </a:solidFill>
                    <a:miter lim="800000"/>
                    <a:headEnd/>
                    <a:tailEnd/>
                  </a:ln>
                </p:spPr>
                <p:txBody>
                  <a:bodyPr wrap="none" anchor="ctr"/>
                  <a:lstStyle/>
                  <a:p>
                    <a:endParaRPr lang="hu-HU"/>
                  </a:p>
                </p:txBody>
              </p:sp>
              <p:sp>
                <p:nvSpPr>
                  <p:cNvPr id="21558" name="Line 34"/>
                  <p:cNvSpPr>
                    <a:spLocks noChangeShapeType="1"/>
                  </p:cNvSpPr>
                  <p:nvPr/>
                </p:nvSpPr>
                <p:spPr bwMode="auto">
                  <a:xfrm flipH="1">
                    <a:off x="1338" y="1480"/>
                    <a:ext cx="9" cy="408"/>
                  </a:xfrm>
                  <a:prstGeom prst="line">
                    <a:avLst/>
                  </a:prstGeom>
                  <a:noFill/>
                  <a:ln w="38100">
                    <a:solidFill>
                      <a:schemeClr val="accent1"/>
                    </a:solidFill>
                    <a:round/>
                    <a:headEnd/>
                    <a:tailEnd/>
                  </a:ln>
                </p:spPr>
                <p:txBody>
                  <a:bodyPr/>
                  <a:lstStyle/>
                  <a:p>
                    <a:endParaRPr lang="en-US"/>
                  </a:p>
                </p:txBody>
              </p:sp>
            </p:grpSp>
            <p:grpSp>
              <p:nvGrpSpPr>
                <p:cNvPr id="15" name="Group 35"/>
                <p:cNvGrpSpPr>
                  <a:grpSpLocks/>
                </p:cNvGrpSpPr>
                <p:nvPr/>
              </p:nvGrpSpPr>
              <p:grpSpPr bwMode="auto">
                <a:xfrm>
                  <a:off x="1229" y="1480"/>
                  <a:ext cx="63" cy="408"/>
                  <a:chOff x="1229" y="1480"/>
                  <a:chExt cx="63" cy="408"/>
                </a:xfrm>
              </p:grpSpPr>
              <p:grpSp>
                <p:nvGrpSpPr>
                  <p:cNvPr id="16" name="Group 36"/>
                  <p:cNvGrpSpPr>
                    <a:grpSpLocks/>
                  </p:cNvGrpSpPr>
                  <p:nvPr/>
                </p:nvGrpSpPr>
                <p:grpSpPr bwMode="auto">
                  <a:xfrm>
                    <a:off x="1229" y="1480"/>
                    <a:ext cx="63" cy="408"/>
                    <a:chOff x="1229" y="1480"/>
                    <a:chExt cx="63" cy="399"/>
                  </a:xfrm>
                </p:grpSpPr>
                <p:sp>
                  <p:nvSpPr>
                    <p:cNvPr id="21554" name="AutoShape 37"/>
                    <p:cNvSpPr>
                      <a:spLocks noChangeArrowheads="1"/>
                    </p:cNvSpPr>
                    <p:nvPr/>
                  </p:nvSpPr>
                  <p:spPr bwMode="auto">
                    <a:xfrm rot="-5400000">
                      <a:off x="1125" y="1584"/>
                      <a:ext cx="272" cy="63"/>
                    </a:xfrm>
                    <a:prstGeom prst="rtTriangle">
                      <a:avLst/>
                    </a:prstGeom>
                    <a:solidFill>
                      <a:schemeClr val="accent1"/>
                    </a:solidFill>
                    <a:ln w="9525">
                      <a:solidFill>
                        <a:schemeClr val="accent1"/>
                      </a:solidFill>
                      <a:miter lim="800000"/>
                      <a:headEnd/>
                      <a:tailEnd/>
                    </a:ln>
                  </p:spPr>
                  <p:txBody>
                    <a:bodyPr wrap="none" anchor="ctr"/>
                    <a:lstStyle/>
                    <a:p>
                      <a:endParaRPr lang="hu-HU"/>
                    </a:p>
                  </p:txBody>
                </p:sp>
                <p:sp>
                  <p:nvSpPr>
                    <p:cNvPr id="21555" name="Rectangle 38"/>
                    <p:cNvSpPr>
                      <a:spLocks noChangeArrowheads="1"/>
                    </p:cNvSpPr>
                    <p:nvPr/>
                  </p:nvSpPr>
                  <p:spPr bwMode="auto">
                    <a:xfrm>
                      <a:off x="1247" y="1743"/>
                      <a:ext cx="45" cy="136"/>
                    </a:xfrm>
                    <a:prstGeom prst="rect">
                      <a:avLst/>
                    </a:prstGeom>
                    <a:solidFill>
                      <a:schemeClr val="accent1"/>
                    </a:solidFill>
                    <a:ln w="9525">
                      <a:solidFill>
                        <a:schemeClr val="accent1"/>
                      </a:solidFill>
                      <a:miter lim="800000"/>
                      <a:headEnd/>
                      <a:tailEnd/>
                    </a:ln>
                  </p:spPr>
                  <p:txBody>
                    <a:bodyPr wrap="none" anchor="ctr"/>
                    <a:lstStyle/>
                    <a:p>
                      <a:endParaRPr lang="hu-HU"/>
                    </a:p>
                  </p:txBody>
                </p:sp>
              </p:grpSp>
              <p:sp>
                <p:nvSpPr>
                  <p:cNvPr id="21553" name="Line 39"/>
                  <p:cNvSpPr>
                    <a:spLocks noChangeShapeType="1"/>
                  </p:cNvSpPr>
                  <p:nvPr/>
                </p:nvSpPr>
                <p:spPr bwMode="auto">
                  <a:xfrm>
                    <a:off x="1247" y="1752"/>
                    <a:ext cx="0" cy="136"/>
                  </a:xfrm>
                  <a:prstGeom prst="line">
                    <a:avLst/>
                  </a:prstGeom>
                  <a:noFill/>
                  <a:ln w="57150">
                    <a:solidFill>
                      <a:schemeClr val="accent1"/>
                    </a:solidFill>
                    <a:round/>
                    <a:headEnd/>
                    <a:tailEnd/>
                  </a:ln>
                </p:spPr>
                <p:txBody>
                  <a:bodyPr/>
                  <a:lstStyle/>
                  <a:p>
                    <a:endParaRPr lang="en-US"/>
                  </a:p>
                </p:txBody>
              </p:sp>
            </p:grpSp>
            <p:grpSp>
              <p:nvGrpSpPr>
                <p:cNvPr id="17" name="Group 40"/>
                <p:cNvGrpSpPr>
                  <a:grpSpLocks/>
                </p:cNvGrpSpPr>
                <p:nvPr/>
              </p:nvGrpSpPr>
              <p:grpSpPr bwMode="auto">
                <a:xfrm>
                  <a:off x="1118" y="1804"/>
                  <a:ext cx="85" cy="82"/>
                  <a:chOff x="1118" y="1804"/>
                  <a:chExt cx="85" cy="82"/>
                </a:xfrm>
              </p:grpSpPr>
              <p:sp>
                <p:nvSpPr>
                  <p:cNvPr id="21550" name="AutoShape 41"/>
                  <p:cNvSpPr>
                    <a:spLocks noChangeArrowheads="1"/>
                  </p:cNvSpPr>
                  <p:nvPr/>
                </p:nvSpPr>
                <p:spPr bwMode="auto">
                  <a:xfrm flipH="1">
                    <a:off x="1118" y="1820"/>
                    <a:ext cx="85" cy="66"/>
                  </a:xfrm>
                  <a:prstGeom prst="rtTriangle">
                    <a:avLst/>
                  </a:prstGeom>
                  <a:solidFill>
                    <a:schemeClr val="accent1"/>
                  </a:solidFill>
                  <a:ln w="9525">
                    <a:solidFill>
                      <a:schemeClr val="accent1"/>
                    </a:solidFill>
                    <a:miter lim="800000"/>
                    <a:headEnd/>
                    <a:tailEnd/>
                  </a:ln>
                </p:spPr>
                <p:txBody>
                  <a:bodyPr wrap="none" anchor="ctr"/>
                  <a:lstStyle/>
                  <a:p>
                    <a:endParaRPr lang="hu-HU"/>
                  </a:p>
                </p:txBody>
              </p:sp>
              <p:sp>
                <p:nvSpPr>
                  <p:cNvPr id="21551" name="Freeform 42"/>
                  <p:cNvSpPr>
                    <a:spLocks/>
                  </p:cNvSpPr>
                  <p:nvPr/>
                </p:nvSpPr>
                <p:spPr bwMode="auto">
                  <a:xfrm>
                    <a:off x="1159" y="1804"/>
                    <a:ext cx="38" cy="55"/>
                  </a:xfrm>
                  <a:custGeom>
                    <a:avLst/>
                    <a:gdLst>
                      <a:gd name="T0" fmla="*/ 8 w 38"/>
                      <a:gd name="T1" fmla="*/ 38 h 55"/>
                      <a:gd name="T2" fmla="*/ 29 w 38"/>
                      <a:gd name="T3" fmla="*/ 17 h 55"/>
                      <a:gd name="T4" fmla="*/ 32 w 38"/>
                      <a:gd name="T5" fmla="*/ 2 h 55"/>
                      <a:gd name="T6" fmla="*/ 38 w 38"/>
                      <a:gd name="T7" fmla="*/ 20 h 55"/>
                      <a:gd name="T8" fmla="*/ 35 w 38"/>
                      <a:gd name="T9" fmla="*/ 44 h 55"/>
                      <a:gd name="T10" fmla="*/ 8 w 38"/>
                      <a:gd name="T11" fmla="*/ 38 h 55"/>
                      <a:gd name="T12" fmla="*/ 0 60000 65536"/>
                      <a:gd name="T13" fmla="*/ 0 60000 65536"/>
                      <a:gd name="T14" fmla="*/ 0 60000 65536"/>
                      <a:gd name="T15" fmla="*/ 0 60000 65536"/>
                      <a:gd name="T16" fmla="*/ 0 60000 65536"/>
                      <a:gd name="T17" fmla="*/ 0 60000 65536"/>
                      <a:gd name="T18" fmla="*/ 0 w 38"/>
                      <a:gd name="T19" fmla="*/ 0 h 55"/>
                      <a:gd name="T20" fmla="*/ 38 w 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38" h="55">
                        <a:moveTo>
                          <a:pt x="8" y="38"/>
                        </a:moveTo>
                        <a:cubicBezTo>
                          <a:pt x="19" y="31"/>
                          <a:pt x="18" y="24"/>
                          <a:pt x="29" y="17"/>
                        </a:cubicBezTo>
                        <a:cubicBezTo>
                          <a:pt x="30" y="12"/>
                          <a:pt x="27" y="0"/>
                          <a:pt x="32" y="2"/>
                        </a:cubicBezTo>
                        <a:cubicBezTo>
                          <a:pt x="38" y="4"/>
                          <a:pt x="38" y="20"/>
                          <a:pt x="38" y="20"/>
                        </a:cubicBezTo>
                        <a:cubicBezTo>
                          <a:pt x="37" y="28"/>
                          <a:pt x="38" y="37"/>
                          <a:pt x="35" y="44"/>
                        </a:cubicBezTo>
                        <a:cubicBezTo>
                          <a:pt x="32" y="50"/>
                          <a:pt x="0" y="55"/>
                          <a:pt x="8" y="38"/>
                        </a:cubicBezTo>
                        <a:close/>
                      </a:path>
                    </a:pathLst>
                  </a:custGeom>
                  <a:solidFill>
                    <a:schemeClr val="accent1"/>
                  </a:solidFill>
                  <a:ln w="9525">
                    <a:solidFill>
                      <a:schemeClr val="accent1"/>
                    </a:solidFill>
                    <a:round/>
                    <a:headEnd/>
                    <a:tailEnd/>
                  </a:ln>
                </p:spPr>
                <p:txBody>
                  <a:bodyPr/>
                  <a:lstStyle/>
                  <a:p>
                    <a:endParaRPr lang="hu-HU"/>
                  </a:p>
                </p:txBody>
              </p:sp>
            </p:grpSp>
          </p:grpSp>
          <p:sp>
            <p:nvSpPr>
              <p:cNvPr id="21546" name="Line 43"/>
              <p:cNvSpPr>
                <a:spLocks noChangeShapeType="1"/>
              </p:cNvSpPr>
              <p:nvPr/>
            </p:nvSpPr>
            <p:spPr bwMode="auto">
              <a:xfrm>
                <a:off x="1113" y="1886"/>
                <a:ext cx="425" cy="0"/>
              </a:xfrm>
              <a:prstGeom prst="line">
                <a:avLst/>
              </a:prstGeom>
              <a:noFill/>
              <a:ln w="19050">
                <a:solidFill>
                  <a:schemeClr val="accent1"/>
                </a:solidFill>
                <a:round/>
                <a:headEnd/>
                <a:tailEnd/>
              </a:ln>
            </p:spPr>
            <p:txBody>
              <a:bodyPr/>
              <a:lstStyle/>
              <a:p>
                <a:endParaRPr lang="en-US"/>
              </a:p>
            </p:txBody>
          </p:sp>
        </p:grpSp>
      </p:grpSp>
      <p:sp>
        <p:nvSpPr>
          <p:cNvPr id="24620" name="Text Box 44"/>
          <p:cNvSpPr txBox="1">
            <a:spLocks noChangeArrowheads="1"/>
          </p:cNvSpPr>
          <p:nvPr/>
        </p:nvSpPr>
        <p:spPr bwMode="auto">
          <a:xfrm>
            <a:off x="1916113" y="2528888"/>
            <a:ext cx="495300" cy="366712"/>
          </a:xfrm>
          <a:prstGeom prst="rect">
            <a:avLst/>
          </a:prstGeom>
          <a:noFill/>
          <a:ln w="9525">
            <a:noFill/>
            <a:miter lim="800000"/>
            <a:headEnd/>
            <a:tailEnd/>
          </a:ln>
        </p:spPr>
        <p:txBody>
          <a:bodyPr>
            <a:spAutoFit/>
          </a:bodyPr>
          <a:lstStyle/>
          <a:p>
            <a:pPr algn="ctr">
              <a:spcBef>
                <a:spcPct val="50000"/>
              </a:spcBef>
            </a:pPr>
            <a:r>
              <a:rPr lang="hu-HU" b="1">
                <a:latin typeface="Times New Roman" pitchFamily="18" charset="0"/>
                <a:cs typeface="Times New Roman" pitchFamily="18" charset="0"/>
              </a:rPr>
              <a:t>I</a:t>
            </a:r>
            <a:endParaRPr lang="en-US" b="1">
              <a:latin typeface="Times New Roman" pitchFamily="18" charset="0"/>
              <a:cs typeface="Times New Roman" pitchFamily="18" charset="0"/>
            </a:endParaRPr>
          </a:p>
        </p:txBody>
      </p:sp>
      <p:sp>
        <p:nvSpPr>
          <p:cNvPr id="21518" name="Text Box 45"/>
          <p:cNvSpPr txBox="1">
            <a:spLocks noChangeArrowheads="1"/>
          </p:cNvSpPr>
          <p:nvPr/>
        </p:nvSpPr>
        <p:spPr bwMode="auto">
          <a:xfrm>
            <a:off x="836613" y="323850"/>
            <a:ext cx="7561262" cy="457200"/>
          </a:xfrm>
          <a:prstGeom prst="rect">
            <a:avLst/>
          </a:prstGeom>
          <a:noFill/>
          <a:ln w="9525">
            <a:noFill/>
            <a:miter lim="800000"/>
            <a:headEnd/>
            <a:tailEnd/>
          </a:ln>
        </p:spPr>
        <p:txBody>
          <a:bodyPr>
            <a:spAutoFit/>
          </a:bodyPr>
          <a:lstStyle/>
          <a:p>
            <a:pPr>
              <a:spcBef>
                <a:spcPct val="50000"/>
              </a:spcBef>
            </a:pPr>
            <a:r>
              <a:rPr lang="hu-HU" sz="2400" b="1">
                <a:solidFill>
                  <a:schemeClr val="bg1"/>
                </a:solidFill>
                <a:latin typeface="Times New Roman" pitchFamily="18" charset="0"/>
                <a:cs typeface="Times New Roman" pitchFamily="18" charset="0"/>
              </a:rPr>
              <a:t>Az erő-idő görbék meghatározott és számított változói</a:t>
            </a:r>
            <a:endParaRPr lang="en-US" sz="2400" b="1">
              <a:solidFill>
                <a:schemeClr val="bg1"/>
              </a:solidFill>
              <a:latin typeface="Times New Roman" pitchFamily="18" charset="0"/>
              <a:cs typeface="Times New Roman" pitchFamily="18" charset="0"/>
            </a:endParaRPr>
          </a:p>
        </p:txBody>
      </p:sp>
      <p:sp>
        <p:nvSpPr>
          <p:cNvPr id="24622" name="Text Box 46"/>
          <p:cNvSpPr txBox="1">
            <a:spLocks noChangeArrowheads="1"/>
          </p:cNvSpPr>
          <p:nvPr/>
        </p:nvSpPr>
        <p:spPr bwMode="auto">
          <a:xfrm>
            <a:off x="2095500" y="1538288"/>
            <a:ext cx="361950" cy="366712"/>
          </a:xfrm>
          <a:prstGeom prst="rect">
            <a:avLst/>
          </a:prstGeom>
          <a:noFill/>
          <a:ln w="9525">
            <a:noFill/>
            <a:miter lim="800000"/>
            <a:headEnd/>
            <a:tailEnd/>
          </a:ln>
        </p:spPr>
        <p:txBody>
          <a:bodyPr>
            <a:spAutoFit/>
          </a:bodyPr>
          <a:lstStyle/>
          <a:p>
            <a:pPr>
              <a:spcBef>
                <a:spcPct val="50000"/>
              </a:spcBef>
            </a:pPr>
            <a:r>
              <a:rPr lang="hu-HU" b="1">
                <a:latin typeface="Times New Roman" pitchFamily="18" charset="0"/>
                <a:cs typeface="Times New Roman" pitchFamily="18" charset="0"/>
              </a:rPr>
              <a:t>F</a:t>
            </a:r>
            <a:endParaRPr lang="en-US" b="1">
              <a:latin typeface="Times New Roman" pitchFamily="18" charset="0"/>
              <a:cs typeface="Times New Roman" pitchFamily="18" charset="0"/>
            </a:endParaRPr>
          </a:p>
        </p:txBody>
      </p:sp>
      <p:sp>
        <p:nvSpPr>
          <p:cNvPr id="21524" name="Rectangle 51"/>
          <p:cNvSpPr>
            <a:spLocks noChangeArrowheads="1"/>
          </p:cNvSpPr>
          <p:nvPr/>
        </p:nvSpPr>
        <p:spPr bwMode="auto">
          <a:xfrm>
            <a:off x="0" y="3224213"/>
            <a:ext cx="9144000" cy="0"/>
          </a:xfrm>
          <a:prstGeom prst="rect">
            <a:avLst/>
          </a:prstGeom>
          <a:noFill/>
          <a:ln w="9525">
            <a:noFill/>
            <a:miter lim="800000"/>
            <a:headEnd/>
            <a:tailEnd/>
          </a:ln>
        </p:spPr>
        <p:txBody>
          <a:bodyPr wrap="none" anchor="ctr">
            <a:spAutoFit/>
          </a:bodyPr>
          <a:lstStyle/>
          <a:p>
            <a:endParaRPr lang="hu-HU"/>
          </a:p>
        </p:txBody>
      </p:sp>
      <p:sp>
        <p:nvSpPr>
          <p:cNvPr id="21525" name="Rectangle 52"/>
          <p:cNvSpPr>
            <a:spLocks noChangeArrowheads="1"/>
          </p:cNvSpPr>
          <p:nvPr/>
        </p:nvSpPr>
        <p:spPr bwMode="auto">
          <a:xfrm>
            <a:off x="0" y="3224213"/>
            <a:ext cx="9144000" cy="0"/>
          </a:xfrm>
          <a:prstGeom prst="rect">
            <a:avLst/>
          </a:prstGeom>
          <a:noFill/>
          <a:ln w="9525">
            <a:noFill/>
            <a:miter lim="800000"/>
            <a:headEnd/>
            <a:tailEnd/>
          </a:ln>
        </p:spPr>
        <p:txBody>
          <a:bodyPr wrap="none" anchor="ctr">
            <a:spAutoFit/>
          </a:bodyPr>
          <a:lstStyle/>
          <a:p>
            <a:endParaRPr lang="hu-HU"/>
          </a:p>
        </p:txBody>
      </p:sp>
      <p:sp>
        <p:nvSpPr>
          <p:cNvPr id="21526" name="Rectangle 54"/>
          <p:cNvSpPr>
            <a:spLocks noChangeArrowheads="1"/>
          </p:cNvSpPr>
          <p:nvPr/>
        </p:nvSpPr>
        <p:spPr bwMode="auto">
          <a:xfrm>
            <a:off x="0" y="3195638"/>
            <a:ext cx="9144000" cy="0"/>
          </a:xfrm>
          <a:prstGeom prst="rect">
            <a:avLst/>
          </a:prstGeom>
          <a:noFill/>
          <a:ln w="9525">
            <a:noFill/>
            <a:miter lim="800000"/>
            <a:headEnd/>
            <a:tailEnd/>
          </a:ln>
        </p:spPr>
        <p:txBody>
          <a:bodyPr wrap="none" anchor="ctr">
            <a:spAutoFit/>
          </a:bodyPr>
          <a:lstStyle/>
          <a:p>
            <a:endParaRPr lang="hu-HU"/>
          </a:p>
        </p:txBody>
      </p:sp>
      <p:sp>
        <p:nvSpPr>
          <p:cNvPr id="21527" name="Rectangle 56"/>
          <p:cNvSpPr>
            <a:spLocks noChangeArrowheads="1"/>
          </p:cNvSpPr>
          <p:nvPr/>
        </p:nvSpPr>
        <p:spPr bwMode="auto">
          <a:xfrm>
            <a:off x="0" y="3300413"/>
            <a:ext cx="9144000" cy="0"/>
          </a:xfrm>
          <a:prstGeom prst="rect">
            <a:avLst/>
          </a:prstGeom>
          <a:noFill/>
          <a:ln w="9525">
            <a:noFill/>
            <a:miter lim="800000"/>
            <a:headEnd/>
            <a:tailEnd/>
          </a:ln>
        </p:spPr>
        <p:txBody>
          <a:bodyPr wrap="none" anchor="ctr">
            <a:spAutoFit/>
          </a:bodyPr>
          <a:lstStyle/>
          <a:p>
            <a:endParaRPr lang="hu-HU"/>
          </a:p>
        </p:txBody>
      </p:sp>
      <p:graphicFrame>
        <p:nvGraphicFramePr>
          <p:cNvPr id="24633" name="Object 57"/>
          <p:cNvGraphicFramePr>
            <a:graphicFrameLocks noChangeAspect="1"/>
          </p:cNvGraphicFramePr>
          <p:nvPr/>
        </p:nvGraphicFramePr>
        <p:xfrm>
          <a:off x="5967413" y="1857364"/>
          <a:ext cx="2070100" cy="427038"/>
        </p:xfrm>
        <a:graphic>
          <a:graphicData uri="http://schemas.openxmlformats.org/presentationml/2006/ole">
            <mc:AlternateContent xmlns:mc="http://schemas.openxmlformats.org/markup-compatibility/2006">
              <mc:Choice xmlns:v="urn:schemas-microsoft-com:vml" Requires="v">
                <p:oleObj spid="_x0000_s13447" name="Egyenlet" r:id="rId5" imgW="1244600" imgH="254000" progId="Equation.3">
                  <p:embed/>
                </p:oleObj>
              </mc:Choice>
              <mc:Fallback>
                <p:oleObj name="Egyenlet" r:id="rId5" imgW="1244600" imgH="254000" progId="Equation.3">
                  <p:embed/>
                  <p:pic>
                    <p:nvPicPr>
                      <p:cNvPr id="0" name="Object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413" y="1857364"/>
                        <a:ext cx="2070100"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28" name="Rectangle 58"/>
          <p:cNvSpPr>
            <a:spLocks noChangeArrowheads="1"/>
          </p:cNvSpPr>
          <p:nvPr/>
        </p:nvSpPr>
        <p:spPr bwMode="auto">
          <a:xfrm>
            <a:off x="0" y="3219450"/>
            <a:ext cx="9144000" cy="0"/>
          </a:xfrm>
          <a:prstGeom prst="rect">
            <a:avLst/>
          </a:prstGeom>
          <a:noFill/>
          <a:ln w="9525">
            <a:noFill/>
            <a:miter lim="800000"/>
            <a:headEnd/>
            <a:tailEnd/>
          </a:ln>
        </p:spPr>
        <p:txBody>
          <a:bodyPr wrap="none" anchor="ctr">
            <a:spAutoFit/>
          </a:bodyPr>
          <a:lstStyle/>
          <a:p>
            <a:endParaRPr lang="hu-HU"/>
          </a:p>
        </p:txBody>
      </p:sp>
      <p:graphicFrame>
        <p:nvGraphicFramePr>
          <p:cNvPr id="24635" name="Object 59"/>
          <p:cNvGraphicFramePr>
            <a:graphicFrameLocks noChangeAspect="1"/>
          </p:cNvGraphicFramePr>
          <p:nvPr/>
        </p:nvGraphicFramePr>
        <p:xfrm>
          <a:off x="5921375" y="3498839"/>
          <a:ext cx="1755775" cy="877888"/>
        </p:xfrm>
        <a:graphic>
          <a:graphicData uri="http://schemas.openxmlformats.org/presentationml/2006/ole">
            <mc:AlternateContent xmlns:mc="http://schemas.openxmlformats.org/markup-compatibility/2006">
              <mc:Choice xmlns:v="urn:schemas-microsoft-com:vml" Requires="v">
                <p:oleObj spid="_x0000_s13448" name="Egyenlet" r:id="rId7" imgW="838200" imgH="419100" progId="Equation.3">
                  <p:embed/>
                </p:oleObj>
              </mc:Choice>
              <mc:Fallback>
                <p:oleObj name="Egyenlet" r:id="rId7" imgW="838200" imgH="419100" progId="Equation.3">
                  <p:embed/>
                  <p:pic>
                    <p:nvPicPr>
                      <p:cNvPr id="0" name="Object 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1375" y="3498839"/>
                        <a:ext cx="1755775" cy="8778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29" name="Text Box 60"/>
          <p:cNvSpPr txBox="1">
            <a:spLocks noChangeArrowheads="1"/>
          </p:cNvSpPr>
          <p:nvPr/>
        </p:nvSpPr>
        <p:spPr bwMode="auto">
          <a:xfrm>
            <a:off x="900113" y="404813"/>
            <a:ext cx="5976937" cy="457200"/>
          </a:xfrm>
          <a:prstGeom prst="rect">
            <a:avLst/>
          </a:prstGeom>
          <a:noFill/>
          <a:ln w="9525">
            <a:noFill/>
            <a:miter lim="800000"/>
            <a:headEnd/>
            <a:tailEnd/>
          </a:ln>
        </p:spPr>
        <p:txBody>
          <a:bodyPr>
            <a:spAutoFit/>
          </a:bodyPr>
          <a:lstStyle/>
          <a:p>
            <a:pPr>
              <a:spcBef>
                <a:spcPct val="50000"/>
              </a:spcBef>
            </a:pPr>
            <a:r>
              <a:rPr lang="hu-HU" sz="2400" b="1" i="1">
                <a:latin typeface="Times New Roman" pitchFamily="18" charset="0"/>
                <a:cs typeface="Times New Roman" pitchFamily="18" charset="0"/>
              </a:rPr>
              <a:t>Impulzus és felugrási magasság</a:t>
            </a:r>
            <a:endParaRPr lang="en-US" sz="2400" b="1" i="1">
              <a:latin typeface="Times New Roman" pitchFamily="18" charset="0"/>
              <a:cs typeface="Times New Roman" pitchFamily="18" charset="0"/>
            </a:endParaRPr>
          </a:p>
        </p:txBody>
      </p:sp>
      <p:sp>
        <p:nvSpPr>
          <p:cNvPr id="24638" name="Rectangle 62"/>
          <p:cNvSpPr>
            <a:spLocks noChangeArrowheads="1"/>
          </p:cNvSpPr>
          <p:nvPr/>
        </p:nvSpPr>
        <p:spPr bwMode="auto">
          <a:xfrm>
            <a:off x="1692275" y="4868863"/>
            <a:ext cx="71438" cy="720725"/>
          </a:xfrm>
          <a:prstGeom prst="rect">
            <a:avLst/>
          </a:prstGeom>
          <a:solidFill>
            <a:schemeClr val="accent1"/>
          </a:solidFill>
          <a:ln w="9525">
            <a:solidFill>
              <a:schemeClr val="tx1"/>
            </a:solidFill>
            <a:miter lim="800000"/>
            <a:headEnd/>
            <a:tailEnd/>
          </a:ln>
        </p:spPr>
        <p:txBody>
          <a:bodyPr wrap="none" anchor="ctr"/>
          <a:lstStyle/>
          <a:p>
            <a:endParaRPr lang="hu-HU"/>
          </a:p>
        </p:txBody>
      </p:sp>
      <p:sp>
        <p:nvSpPr>
          <p:cNvPr id="24639" name="Rectangle 63"/>
          <p:cNvSpPr>
            <a:spLocks noChangeArrowheads="1"/>
          </p:cNvSpPr>
          <p:nvPr/>
        </p:nvSpPr>
        <p:spPr bwMode="auto">
          <a:xfrm>
            <a:off x="1763713" y="4868863"/>
            <a:ext cx="71437" cy="720725"/>
          </a:xfrm>
          <a:prstGeom prst="rect">
            <a:avLst/>
          </a:prstGeom>
          <a:solidFill>
            <a:schemeClr val="accent1"/>
          </a:solidFill>
          <a:ln w="9525">
            <a:solidFill>
              <a:schemeClr val="tx1"/>
            </a:solidFill>
            <a:miter lim="800000"/>
            <a:headEnd/>
            <a:tailEnd/>
          </a:ln>
        </p:spPr>
        <p:txBody>
          <a:bodyPr wrap="none" anchor="ctr"/>
          <a:lstStyle/>
          <a:p>
            <a:endParaRPr lang="hu-HU"/>
          </a:p>
        </p:txBody>
      </p:sp>
      <p:sp>
        <p:nvSpPr>
          <p:cNvPr id="24640" name="Rectangle 64"/>
          <p:cNvSpPr>
            <a:spLocks noChangeArrowheads="1"/>
          </p:cNvSpPr>
          <p:nvPr/>
        </p:nvSpPr>
        <p:spPr bwMode="auto">
          <a:xfrm>
            <a:off x="1835150" y="4868863"/>
            <a:ext cx="71438" cy="720725"/>
          </a:xfrm>
          <a:prstGeom prst="rect">
            <a:avLst/>
          </a:prstGeom>
          <a:solidFill>
            <a:schemeClr val="accent1"/>
          </a:solidFill>
          <a:ln w="9525">
            <a:solidFill>
              <a:schemeClr val="tx1"/>
            </a:solidFill>
            <a:miter lim="800000"/>
            <a:headEnd/>
            <a:tailEnd/>
          </a:ln>
        </p:spPr>
        <p:txBody>
          <a:bodyPr wrap="none" anchor="ctr"/>
          <a:lstStyle/>
          <a:p>
            <a:endParaRPr lang="hu-HU"/>
          </a:p>
        </p:txBody>
      </p:sp>
      <p:sp>
        <p:nvSpPr>
          <p:cNvPr id="24641" name="Rectangle 65"/>
          <p:cNvSpPr>
            <a:spLocks noChangeArrowheads="1"/>
          </p:cNvSpPr>
          <p:nvPr/>
        </p:nvSpPr>
        <p:spPr bwMode="auto">
          <a:xfrm>
            <a:off x="1908175" y="4868863"/>
            <a:ext cx="71438" cy="720725"/>
          </a:xfrm>
          <a:prstGeom prst="rect">
            <a:avLst/>
          </a:prstGeom>
          <a:solidFill>
            <a:schemeClr val="accent1"/>
          </a:solidFill>
          <a:ln w="9525">
            <a:solidFill>
              <a:schemeClr val="tx1"/>
            </a:solidFill>
            <a:miter lim="800000"/>
            <a:headEnd/>
            <a:tailEnd/>
          </a:ln>
        </p:spPr>
        <p:txBody>
          <a:bodyPr wrap="none" anchor="ctr"/>
          <a:lstStyle/>
          <a:p>
            <a:endParaRPr lang="hu-HU"/>
          </a:p>
        </p:txBody>
      </p:sp>
      <p:sp>
        <p:nvSpPr>
          <p:cNvPr id="24642" name="Rectangle 66"/>
          <p:cNvSpPr>
            <a:spLocks noChangeArrowheads="1"/>
          </p:cNvSpPr>
          <p:nvPr/>
        </p:nvSpPr>
        <p:spPr bwMode="auto">
          <a:xfrm>
            <a:off x="1692275" y="4868863"/>
            <a:ext cx="287338" cy="720725"/>
          </a:xfrm>
          <a:prstGeom prst="rect">
            <a:avLst/>
          </a:prstGeom>
          <a:noFill/>
          <a:ln w="9525">
            <a:solidFill>
              <a:schemeClr val="tx1"/>
            </a:solidFill>
            <a:miter lim="800000"/>
            <a:headEnd/>
            <a:tailEnd/>
          </a:ln>
        </p:spPr>
        <p:txBody>
          <a:bodyPr wrap="none" anchor="ctr"/>
          <a:lstStyle/>
          <a:p>
            <a:endParaRPr lang="hu-HU"/>
          </a:p>
        </p:txBody>
      </p:sp>
      <p:sp>
        <p:nvSpPr>
          <p:cNvPr id="24643" name="Text Box 67"/>
          <p:cNvSpPr txBox="1">
            <a:spLocks noChangeArrowheads="1"/>
          </p:cNvSpPr>
          <p:nvPr/>
        </p:nvSpPr>
        <p:spPr bwMode="auto">
          <a:xfrm>
            <a:off x="1692275" y="5589588"/>
            <a:ext cx="287338" cy="336550"/>
          </a:xfrm>
          <a:prstGeom prst="rect">
            <a:avLst/>
          </a:prstGeom>
          <a:noFill/>
          <a:ln w="9525">
            <a:noFill/>
            <a:miter lim="800000"/>
            <a:headEnd/>
            <a:tailEnd/>
          </a:ln>
        </p:spPr>
        <p:txBody>
          <a:bodyPr>
            <a:spAutoFit/>
          </a:bodyPr>
          <a:lstStyle/>
          <a:p>
            <a:pPr>
              <a:spcBef>
                <a:spcPct val="50000"/>
              </a:spcBef>
            </a:pPr>
            <a:r>
              <a:rPr lang="hu-HU" sz="1600"/>
              <a:t>t</a:t>
            </a:r>
            <a:endParaRPr lang="en-US" sz="1600"/>
          </a:p>
        </p:txBody>
      </p:sp>
      <p:sp>
        <p:nvSpPr>
          <p:cNvPr id="24644" name="Text Box 68"/>
          <p:cNvSpPr txBox="1">
            <a:spLocks noChangeArrowheads="1"/>
          </p:cNvSpPr>
          <p:nvPr/>
        </p:nvSpPr>
        <p:spPr bwMode="auto">
          <a:xfrm>
            <a:off x="1403350" y="4868863"/>
            <a:ext cx="287338" cy="336550"/>
          </a:xfrm>
          <a:prstGeom prst="rect">
            <a:avLst/>
          </a:prstGeom>
          <a:noFill/>
          <a:ln w="9525">
            <a:noFill/>
            <a:miter lim="800000"/>
            <a:headEnd/>
            <a:tailEnd/>
          </a:ln>
        </p:spPr>
        <p:txBody>
          <a:bodyPr>
            <a:spAutoFit/>
          </a:bodyPr>
          <a:lstStyle/>
          <a:p>
            <a:pPr>
              <a:spcBef>
                <a:spcPct val="50000"/>
              </a:spcBef>
            </a:pPr>
            <a:r>
              <a:rPr lang="hu-HU" sz="1600"/>
              <a:t>F</a:t>
            </a:r>
            <a:endParaRPr lang="en-US" sz="1600"/>
          </a:p>
        </p:txBody>
      </p:sp>
      <p:sp>
        <p:nvSpPr>
          <p:cNvPr id="24645" name="Text Box 69"/>
          <p:cNvSpPr txBox="1">
            <a:spLocks noChangeArrowheads="1"/>
          </p:cNvSpPr>
          <p:nvPr/>
        </p:nvSpPr>
        <p:spPr bwMode="auto">
          <a:xfrm>
            <a:off x="2268538" y="5157788"/>
            <a:ext cx="935037" cy="396875"/>
          </a:xfrm>
          <a:prstGeom prst="rect">
            <a:avLst/>
          </a:prstGeom>
          <a:noFill/>
          <a:ln w="9525">
            <a:noFill/>
            <a:miter lim="800000"/>
            <a:headEnd/>
            <a:tailEnd/>
          </a:ln>
        </p:spPr>
        <p:txBody>
          <a:bodyPr>
            <a:spAutoFit/>
          </a:bodyPr>
          <a:lstStyle/>
          <a:p>
            <a:pPr>
              <a:spcBef>
                <a:spcPct val="50000"/>
              </a:spcBef>
            </a:pPr>
            <a:r>
              <a:rPr lang="hu-HU" sz="2000" b="1" i="1">
                <a:latin typeface="Times New Roman" pitchFamily="18" charset="0"/>
                <a:cs typeface="Times New Roman" pitchFamily="18" charset="0"/>
              </a:rPr>
              <a:t>I=F </a:t>
            </a:r>
            <a:r>
              <a:rPr lang="en-US" sz="2000" b="1" i="1">
                <a:latin typeface="Times New Roman" pitchFamily="18" charset="0"/>
                <a:cs typeface="Times New Roman" pitchFamily="18" charset="0"/>
              </a:rPr>
              <a:t>·</a:t>
            </a:r>
            <a:r>
              <a:rPr lang="hu-HU" sz="2000" b="1" i="1">
                <a:latin typeface="Times New Roman" pitchFamily="18" charset="0"/>
                <a:cs typeface="Times New Roman" pitchFamily="18" charset="0"/>
              </a:rPr>
              <a:t>t</a:t>
            </a:r>
            <a:endParaRPr lang="en-US" sz="2000" b="1" i="1">
              <a:latin typeface="Times New Roman" pitchFamily="18" charset="0"/>
              <a:cs typeface="Times New Roman" pitchFamily="18" charset="0"/>
            </a:endParaRPr>
          </a:p>
        </p:txBody>
      </p:sp>
      <p:sp>
        <p:nvSpPr>
          <p:cNvPr id="24648" name="Line 72"/>
          <p:cNvSpPr>
            <a:spLocks noChangeShapeType="1"/>
          </p:cNvSpPr>
          <p:nvPr/>
        </p:nvSpPr>
        <p:spPr bwMode="auto">
          <a:xfrm>
            <a:off x="1258888" y="3009900"/>
            <a:ext cx="3313112" cy="0"/>
          </a:xfrm>
          <a:prstGeom prst="line">
            <a:avLst/>
          </a:prstGeom>
          <a:noFill/>
          <a:ln w="9525">
            <a:solidFill>
              <a:schemeClr val="tx1"/>
            </a:solidFill>
            <a:prstDash val="dash"/>
            <a:round/>
            <a:headEnd/>
            <a:tailEnd/>
          </a:ln>
        </p:spPr>
        <p:txBody>
          <a:bodyPr/>
          <a:lstStyle/>
          <a:p>
            <a:endParaRPr lang="en-US"/>
          </a:p>
        </p:txBody>
      </p:sp>
      <p:sp>
        <p:nvSpPr>
          <p:cNvPr id="24649" name="Text Box 73"/>
          <p:cNvSpPr txBox="1">
            <a:spLocks noChangeArrowheads="1"/>
          </p:cNvSpPr>
          <p:nvPr/>
        </p:nvSpPr>
        <p:spPr bwMode="auto">
          <a:xfrm>
            <a:off x="971550" y="6021388"/>
            <a:ext cx="4537075" cy="366712"/>
          </a:xfrm>
          <a:prstGeom prst="rect">
            <a:avLst/>
          </a:prstGeom>
          <a:solidFill>
            <a:srgbClr val="FF3300"/>
          </a:solidFill>
          <a:ln w="9525">
            <a:noFill/>
            <a:miter lim="800000"/>
            <a:headEnd/>
            <a:tailEnd/>
          </a:ln>
        </p:spPr>
        <p:txBody>
          <a:bodyPr>
            <a:spAutoFit/>
          </a:bodyPr>
          <a:lstStyle/>
          <a:p>
            <a:pPr>
              <a:spcBef>
                <a:spcPct val="50000"/>
              </a:spcBef>
            </a:pPr>
            <a:r>
              <a:rPr lang="hu-HU"/>
              <a:t>Az impulzus az erő idő szerinti integrálja</a:t>
            </a:r>
            <a:endParaRPr lang="en-US"/>
          </a:p>
        </p:txBody>
      </p:sp>
      <p:sp>
        <p:nvSpPr>
          <p:cNvPr id="21540" name="Rectangle 75"/>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hu-HU"/>
          </a:p>
        </p:txBody>
      </p:sp>
      <p:graphicFrame>
        <p:nvGraphicFramePr>
          <p:cNvPr id="24650" name="Object 74"/>
          <p:cNvGraphicFramePr>
            <a:graphicFrameLocks noChangeAspect="1"/>
          </p:cNvGraphicFramePr>
          <p:nvPr/>
        </p:nvGraphicFramePr>
        <p:xfrm>
          <a:off x="5795963" y="2360602"/>
          <a:ext cx="1333500" cy="855662"/>
        </p:xfrm>
        <a:graphic>
          <a:graphicData uri="http://schemas.openxmlformats.org/presentationml/2006/ole">
            <mc:AlternateContent xmlns:mc="http://schemas.openxmlformats.org/markup-compatibility/2006">
              <mc:Choice xmlns:v="urn:schemas-microsoft-com:vml" Requires="v">
                <p:oleObj spid="_x0000_s13449" name="Egyenlet" r:id="rId9" imgW="774360" imgH="495000" progId="Equation.3">
                  <p:embed/>
                </p:oleObj>
              </mc:Choice>
              <mc:Fallback>
                <p:oleObj name="Egyenlet" r:id="rId9" imgW="774360" imgH="495000" progId="Equation.3">
                  <p:embed/>
                  <p:pic>
                    <p:nvPicPr>
                      <p:cNvPr id="0" name="Object 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5963" y="2360602"/>
                        <a:ext cx="1333500" cy="855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41" name="Rectangle 76"/>
          <p:cNvSpPr>
            <a:spLocks noChangeArrowheads="1"/>
          </p:cNvSpPr>
          <p:nvPr/>
        </p:nvSpPr>
        <p:spPr bwMode="auto">
          <a:xfrm>
            <a:off x="0" y="3676650"/>
            <a:ext cx="9144000" cy="0"/>
          </a:xfrm>
          <a:prstGeom prst="rect">
            <a:avLst/>
          </a:prstGeom>
          <a:noFill/>
          <a:ln w="9525">
            <a:noFill/>
            <a:miter lim="800000"/>
            <a:headEnd/>
            <a:tailEnd/>
          </a:ln>
        </p:spPr>
        <p:txBody>
          <a:bodyPr wrap="none" anchor="ctr">
            <a:spAutoFit/>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4648"/>
                                        </p:tgtEl>
                                        <p:attrNameLst>
                                          <p:attrName>style.visibility</p:attrName>
                                        </p:attrNameLst>
                                      </p:cBhvr>
                                      <p:to>
                                        <p:strVal val="visible"/>
                                      </p:to>
                                    </p:set>
                                    <p:anim calcmode="lin" valueType="num">
                                      <p:cBhvr additive="base">
                                        <p:cTn id="12" dur="2000" fill="hold"/>
                                        <p:tgtEl>
                                          <p:spTgt spid="24648"/>
                                        </p:tgtEl>
                                        <p:attrNameLst>
                                          <p:attrName>ppt_x</p:attrName>
                                        </p:attrNameLst>
                                      </p:cBhvr>
                                      <p:tavLst>
                                        <p:tav tm="0">
                                          <p:val>
                                            <p:strVal val="1+#ppt_w/2"/>
                                          </p:val>
                                        </p:tav>
                                        <p:tav tm="100000">
                                          <p:val>
                                            <p:strVal val="#ppt_x"/>
                                          </p:val>
                                        </p:tav>
                                      </p:tavLst>
                                    </p:anim>
                                    <p:anim calcmode="lin" valueType="num">
                                      <p:cBhvr additive="base">
                                        <p:cTn id="13" dur="2000" fill="hold"/>
                                        <p:tgtEl>
                                          <p:spTgt spid="2464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581"/>
                                        </p:tgtEl>
                                        <p:attrNameLst>
                                          <p:attrName>style.visibility</p:attrName>
                                        </p:attrNameLst>
                                      </p:cBhvr>
                                      <p:to>
                                        <p:strVal val="visible"/>
                                      </p:to>
                                    </p:set>
                                    <p:anim calcmode="lin" valueType="num">
                                      <p:cBhvr additive="base">
                                        <p:cTn id="18" dur="500" fill="hold"/>
                                        <p:tgtEl>
                                          <p:spTgt spid="24581"/>
                                        </p:tgtEl>
                                        <p:attrNameLst>
                                          <p:attrName>ppt_x</p:attrName>
                                        </p:attrNameLst>
                                      </p:cBhvr>
                                      <p:tavLst>
                                        <p:tav tm="0">
                                          <p:val>
                                            <p:strVal val="#ppt_x"/>
                                          </p:val>
                                        </p:tav>
                                        <p:tav tm="100000">
                                          <p:val>
                                            <p:strVal val="#ppt_x"/>
                                          </p:val>
                                        </p:tav>
                                      </p:tavLst>
                                    </p:anim>
                                    <p:anim calcmode="lin" valueType="num">
                                      <p:cBhvr additive="base">
                                        <p:cTn id="19" dur="500" fill="hold"/>
                                        <p:tgtEl>
                                          <p:spTgt spid="2458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580"/>
                                        </p:tgtEl>
                                        <p:attrNameLst>
                                          <p:attrName>style.visibility</p:attrName>
                                        </p:attrNameLst>
                                      </p:cBhvr>
                                      <p:to>
                                        <p:strVal val="visible"/>
                                      </p:to>
                                    </p:set>
                                    <p:anim calcmode="lin" valueType="num">
                                      <p:cBhvr additive="base">
                                        <p:cTn id="22" dur="500" fill="hold"/>
                                        <p:tgtEl>
                                          <p:spTgt spid="24580"/>
                                        </p:tgtEl>
                                        <p:attrNameLst>
                                          <p:attrName>ppt_x</p:attrName>
                                        </p:attrNameLst>
                                      </p:cBhvr>
                                      <p:tavLst>
                                        <p:tav tm="0">
                                          <p:val>
                                            <p:strVal val="#ppt_x"/>
                                          </p:val>
                                        </p:tav>
                                        <p:tav tm="100000">
                                          <p:val>
                                            <p:strVal val="#ppt_x"/>
                                          </p:val>
                                        </p:tav>
                                      </p:tavLst>
                                    </p:anim>
                                    <p:anim calcmode="lin" valueType="num">
                                      <p:cBhvr additive="base">
                                        <p:cTn id="23"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4582"/>
                                        </p:tgtEl>
                                        <p:attrNameLst>
                                          <p:attrName>style.visibility</p:attrName>
                                        </p:attrNameLst>
                                      </p:cBhvr>
                                      <p:to>
                                        <p:strVal val="visible"/>
                                      </p:to>
                                    </p:set>
                                    <p:anim calcmode="lin" valueType="num">
                                      <p:cBhvr additive="base">
                                        <p:cTn id="28" dur="500" fill="hold"/>
                                        <p:tgtEl>
                                          <p:spTgt spid="24582"/>
                                        </p:tgtEl>
                                        <p:attrNameLst>
                                          <p:attrName>ppt_x</p:attrName>
                                        </p:attrNameLst>
                                      </p:cBhvr>
                                      <p:tavLst>
                                        <p:tav tm="0">
                                          <p:val>
                                            <p:strVal val="1+#ppt_w/2"/>
                                          </p:val>
                                        </p:tav>
                                        <p:tav tm="100000">
                                          <p:val>
                                            <p:strVal val="#ppt_x"/>
                                          </p:val>
                                        </p:tav>
                                      </p:tavLst>
                                    </p:anim>
                                    <p:anim calcmode="lin" valueType="num">
                                      <p:cBhvr additive="base">
                                        <p:cTn id="29" dur="500" fill="hold"/>
                                        <p:tgtEl>
                                          <p:spTgt spid="24582"/>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24622"/>
                                        </p:tgtEl>
                                        <p:attrNameLst>
                                          <p:attrName>style.visibility</p:attrName>
                                        </p:attrNameLst>
                                      </p:cBhvr>
                                      <p:to>
                                        <p:strVal val="visible"/>
                                      </p:to>
                                    </p:set>
                                    <p:anim calcmode="discrete" valueType="clr">
                                      <p:cBhvr override="childStyle">
                                        <p:cTn id="33" dur="80"/>
                                        <p:tgtEl>
                                          <p:spTgt spid="24622"/>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4622"/>
                                        </p:tgtEl>
                                        <p:attrNameLst>
                                          <p:attrName>fillcolor</p:attrName>
                                        </p:attrNameLst>
                                      </p:cBhvr>
                                      <p:tavLst>
                                        <p:tav tm="0">
                                          <p:val>
                                            <p:clrVal>
                                              <a:schemeClr val="accent2"/>
                                            </p:clrVal>
                                          </p:val>
                                        </p:tav>
                                        <p:tav tm="50000">
                                          <p:val>
                                            <p:clrVal>
                                              <a:schemeClr val="hlink"/>
                                            </p:clrVal>
                                          </p:val>
                                        </p:tav>
                                      </p:tavLst>
                                    </p:anim>
                                    <p:set>
                                      <p:cBhvr>
                                        <p:cTn id="35" dur="80"/>
                                        <p:tgtEl>
                                          <p:spTgt spid="24622"/>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579"/>
                                        </p:tgtEl>
                                        <p:attrNameLst>
                                          <p:attrName>style.visibility</p:attrName>
                                        </p:attrNameLst>
                                      </p:cBhvr>
                                      <p:to>
                                        <p:strVal val="visible"/>
                                      </p:to>
                                    </p:set>
                                    <p:anim calcmode="lin" valueType="num">
                                      <p:cBhvr additive="base">
                                        <p:cTn id="40" dur="500" fill="hold"/>
                                        <p:tgtEl>
                                          <p:spTgt spid="24579"/>
                                        </p:tgtEl>
                                        <p:attrNameLst>
                                          <p:attrName>ppt_x</p:attrName>
                                        </p:attrNameLst>
                                      </p:cBhvr>
                                      <p:tavLst>
                                        <p:tav tm="0">
                                          <p:val>
                                            <p:strVal val="#ppt_x"/>
                                          </p:val>
                                        </p:tav>
                                        <p:tav tm="100000">
                                          <p:val>
                                            <p:strVal val="#ppt_x"/>
                                          </p:val>
                                        </p:tav>
                                      </p:tavLst>
                                    </p:anim>
                                    <p:anim calcmode="lin" valueType="num">
                                      <p:cBhvr additive="base">
                                        <p:cTn id="41"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dissolve">
                                      <p:cBhvr>
                                        <p:cTn id="46" dur="500"/>
                                        <p:tgtEl>
                                          <p:spTgt spid="2"/>
                                        </p:tgtEl>
                                      </p:cBhvr>
                                    </p:animEffect>
                                  </p:childTnLst>
                                </p:cTn>
                              </p:par>
                              <p:par>
                                <p:cTn id="47" presetID="51" presetClass="entr" presetSubtype="0" fill="hold" grpId="0" nodeType="withEffect">
                                  <p:stCondLst>
                                    <p:cond delay="0"/>
                                  </p:stCondLst>
                                  <p:childTnLst>
                                    <p:set>
                                      <p:cBhvr>
                                        <p:cTn id="48" dur="1" fill="hold">
                                          <p:stCondLst>
                                            <p:cond delay="0"/>
                                          </p:stCondLst>
                                        </p:cTn>
                                        <p:tgtEl>
                                          <p:spTgt spid="24620"/>
                                        </p:tgtEl>
                                        <p:attrNameLst>
                                          <p:attrName>style.visibility</p:attrName>
                                        </p:attrNameLst>
                                      </p:cBhvr>
                                      <p:to>
                                        <p:strVal val="visible"/>
                                      </p:to>
                                    </p:set>
                                    <p:animEffect transition="in" filter="fade">
                                      <p:cBhvr>
                                        <p:cTn id="49" dur="770" decel="100000"/>
                                        <p:tgtEl>
                                          <p:spTgt spid="24620"/>
                                        </p:tgtEl>
                                      </p:cBhvr>
                                    </p:animEffect>
                                    <p:animScale>
                                      <p:cBhvr>
                                        <p:cTn id="50" dur="770" decel="100000"/>
                                        <p:tgtEl>
                                          <p:spTgt spid="24620"/>
                                        </p:tgtEl>
                                      </p:cBhvr>
                                      <p:from x="10000" y="10000"/>
                                      <p:to x="200000" y="450000"/>
                                    </p:animScale>
                                    <p:animScale>
                                      <p:cBhvr>
                                        <p:cTn id="51" dur="1230" accel="100000" fill="hold">
                                          <p:stCondLst>
                                            <p:cond delay="770"/>
                                          </p:stCondLst>
                                        </p:cTn>
                                        <p:tgtEl>
                                          <p:spTgt spid="24620"/>
                                        </p:tgtEl>
                                      </p:cBhvr>
                                      <p:from x="200000" y="450000"/>
                                      <p:to x="100000" y="100000"/>
                                    </p:animScale>
                                    <p:set>
                                      <p:cBhvr>
                                        <p:cTn id="52" dur="770" fill="hold"/>
                                        <p:tgtEl>
                                          <p:spTgt spid="24620"/>
                                        </p:tgtEl>
                                        <p:attrNameLst>
                                          <p:attrName>ppt_x</p:attrName>
                                        </p:attrNameLst>
                                      </p:cBhvr>
                                      <p:to>
                                        <p:strVal val="(0.5)"/>
                                      </p:to>
                                    </p:set>
                                    <p:anim from="(0.5)" to="(#ppt_x)" calcmode="lin" valueType="num">
                                      <p:cBhvr>
                                        <p:cTn id="53" dur="1230" accel="100000" fill="hold">
                                          <p:stCondLst>
                                            <p:cond delay="770"/>
                                          </p:stCondLst>
                                        </p:cTn>
                                        <p:tgtEl>
                                          <p:spTgt spid="24620"/>
                                        </p:tgtEl>
                                        <p:attrNameLst>
                                          <p:attrName>ppt_x</p:attrName>
                                        </p:attrNameLst>
                                      </p:cBhvr>
                                    </p:anim>
                                    <p:set>
                                      <p:cBhvr>
                                        <p:cTn id="54" dur="770" fill="hold"/>
                                        <p:tgtEl>
                                          <p:spTgt spid="24620"/>
                                        </p:tgtEl>
                                        <p:attrNameLst>
                                          <p:attrName>ppt_y</p:attrName>
                                        </p:attrNameLst>
                                      </p:cBhvr>
                                      <p:to>
                                        <p:strVal val="(#ppt_y+0.4)"/>
                                      </p:to>
                                    </p:set>
                                    <p:anim from="(#ppt_y+0.4)" to="(#ppt_y)" calcmode="lin" valueType="num">
                                      <p:cBhvr>
                                        <p:cTn id="55" dur="1230" accel="100000" fill="hold">
                                          <p:stCondLst>
                                            <p:cond delay="770"/>
                                          </p:stCondLst>
                                        </p:cTn>
                                        <p:tgtEl>
                                          <p:spTgt spid="24620"/>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4642"/>
                                        </p:tgtEl>
                                        <p:attrNameLst>
                                          <p:attrName>style.visibility</p:attrName>
                                        </p:attrNameLst>
                                      </p:cBhvr>
                                      <p:to>
                                        <p:strVal val="visible"/>
                                      </p:to>
                                    </p:set>
                                    <p:animEffect transition="in" filter="dissolve">
                                      <p:cBhvr>
                                        <p:cTn id="60" dur="500"/>
                                        <p:tgtEl>
                                          <p:spTgt spid="24642"/>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24644"/>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2464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4638"/>
                                        </p:tgtEl>
                                        <p:attrNameLst>
                                          <p:attrName>style.visibility</p:attrName>
                                        </p:attrNameLst>
                                      </p:cBhvr>
                                      <p:to>
                                        <p:strVal val="visible"/>
                                      </p:to>
                                    </p:set>
                                    <p:animEffect transition="in" filter="dissolve">
                                      <p:cBhvr>
                                        <p:cTn id="71" dur="500"/>
                                        <p:tgtEl>
                                          <p:spTgt spid="24638"/>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24639"/>
                                        </p:tgtEl>
                                        <p:attrNameLst>
                                          <p:attrName>style.visibility</p:attrName>
                                        </p:attrNameLst>
                                      </p:cBhvr>
                                      <p:to>
                                        <p:strVal val="visible"/>
                                      </p:to>
                                    </p:set>
                                    <p:animEffect transition="in" filter="dissolve">
                                      <p:cBhvr>
                                        <p:cTn id="76" dur="500"/>
                                        <p:tgtEl>
                                          <p:spTgt spid="24639"/>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24640"/>
                                        </p:tgtEl>
                                        <p:attrNameLst>
                                          <p:attrName>style.visibility</p:attrName>
                                        </p:attrNameLst>
                                      </p:cBhvr>
                                      <p:to>
                                        <p:strVal val="visible"/>
                                      </p:to>
                                    </p:set>
                                    <p:animEffect transition="in" filter="dissolve">
                                      <p:cBhvr>
                                        <p:cTn id="81" dur="500"/>
                                        <p:tgtEl>
                                          <p:spTgt spid="24640"/>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24641"/>
                                        </p:tgtEl>
                                        <p:attrNameLst>
                                          <p:attrName>style.visibility</p:attrName>
                                        </p:attrNameLst>
                                      </p:cBhvr>
                                      <p:to>
                                        <p:strVal val="visible"/>
                                      </p:to>
                                    </p:set>
                                    <p:animEffect transition="in" filter="dissolve">
                                      <p:cBhvr>
                                        <p:cTn id="86" dur="500"/>
                                        <p:tgtEl>
                                          <p:spTgt spid="24641"/>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1" nodeType="clickEffect">
                                  <p:stCondLst>
                                    <p:cond delay="0"/>
                                  </p:stCondLst>
                                  <p:childTnLst>
                                    <p:set>
                                      <p:cBhvr>
                                        <p:cTn id="90" dur="1" fill="hold">
                                          <p:stCondLst>
                                            <p:cond delay="0"/>
                                          </p:stCondLst>
                                        </p:cTn>
                                        <p:tgtEl>
                                          <p:spTgt spid="24642"/>
                                        </p:tgtEl>
                                        <p:attrNameLst>
                                          <p:attrName>style.visibility</p:attrName>
                                        </p:attrNameLst>
                                      </p:cBhvr>
                                      <p:to>
                                        <p:strVal val="visible"/>
                                      </p:to>
                                    </p:set>
                                    <p:animEffect transition="in" filter="dissolve">
                                      <p:cBhvr>
                                        <p:cTn id="91" dur="500"/>
                                        <p:tgtEl>
                                          <p:spTgt spid="24642"/>
                                        </p:tgtEl>
                                      </p:cBhvr>
                                    </p:animEffect>
                                  </p:childTnLst>
                                </p:cTn>
                              </p:par>
                            </p:childTnLst>
                          </p:cTn>
                        </p:par>
                      </p:childTnLst>
                    </p:cTn>
                  </p:par>
                  <p:par>
                    <p:cTn id="92" fill="hold">
                      <p:stCondLst>
                        <p:cond delay="indefinite"/>
                      </p:stCondLst>
                      <p:childTnLst>
                        <p:par>
                          <p:cTn id="93" fill="hold">
                            <p:stCondLst>
                              <p:cond delay="0"/>
                            </p:stCondLst>
                            <p:childTnLst>
                              <p:par>
                                <p:cTn id="94" presetID="27" presetClass="entr" presetSubtype="0" fill="hold" grpId="0" nodeType="clickEffect">
                                  <p:stCondLst>
                                    <p:cond delay="0"/>
                                  </p:stCondLst>
                                  <p:iterate type="lt">
                                    <p:tmPct val="50000"/>
                                  </p:iterate>
                                  <p:childTnLst>
                                    <p:set>
                                      <p:cBhvr>
                                        <p:cTn id="95" dur="1" fill="hold">
                                          <p:stCondLst>
                                            <p:cond delay="0"/>
                                          </p:stCondLst>
                                        </p:cTn>
                                        <p:tgtEl>
                                          <p:spTgt spid="24645"/>
                                        </p:tgtEl>
                                        <p:attrNameLst>
                                          <p:attrName>style.visibility</p:attrName>
                                        </p:attrNameLst>
                                      </p:cBhvr>
                                      <p:to>
                                        <p:strVal val="visible"/>
                                      </p:to>
                                    </p:set>
                                    <p:anim calcmode="discrete" valueType="clr">
                                      <p:cBhvr override="childStyle">
                                        <p:cTn id="96" dur="80"/>
                                        <p:tgtEl>
                                          <p:spTgt spid="24645"/>
                                        </p:tgtEl>
                                        <p:attrNameLst>
                                          <p:attrName>style.color</p:attrName>
                                        </p:attrNameLst>
                                      </p:cBhvr>
                                      <p:tavLst>
                                        <p:tav tm="0">
                                          <p:val>
                                            <p:clrVal>
                                              <a:schemeClr val="accent2"/>
                                            </p:clrVal>
                                          </p:val>
                                        </p:tav>
                                        <p:tav tm="50000">
                                          <p:val>
                                            <p:clrVal>
                                              <a:schemeClr val="hlink"/>
                                            </p:clrVal>
                                          </p:val>
                                        </p:tav>
                                      </p:tavLst>
                                    </p:anim>
                                    <p:anim calcmode="discrete" valueType="clr">
                                      <p:cBhvr>
                                        <p:cTn id="97" dur="80"/>
                                        <p:tgtEl>
                                          <p:spTgt spid="24645"/>
                                        </p:tgtEl>
                                        <p:attrNameLst>
                                          <p:attrName>fillcolor</p:attrName>
                                        </p:attrNameLst>
                                      </p:cBhvr>
                                      <p:tavLst>
                                        <p:tav tm="0">
                                          <p:val>
                                            <p:clrVal>
                                              <a:schemeClr val="accent2"/>
                                            </p:clrVal>
                                          </p:val>
                                        </p:tav>
                                        <p:tav tm="50000">
                                          <p:val>
                                            <p:clrVal>
                                              <a:schemeClr val="hlink"/>
                                            </p:clrVal>
                                          </p:val>
                                        </p:tav>
                                      </p:tavLst>
                                    </p:anim>
                                    <p:set>
                                      <p:cBhvr>
                                        <p:cTn id="98" dur="80"/>
                                        <p:tgtEl>
                                          <p:spTgt spid="24645"/>
                                        </p:tgtEl>
                                        <p:attrNameLst>
                                          <p:attrName>fill.type</p:attrName>
                                        </p:attrNameLst>
                                      </p:cBhvr>
                                      <p:to>
                                        <p:strVal val="solid"/>
                                      </p:to>
                                    </p:set>
                                  </p:childTnLst>
                                </p:cTn>
                              </p:par>
                            </p:childTnLst>
                          </p:cTn>
                        </p:par>
                      </p:childTnLst>
                    </p:cTn>
                  </p:par>
                  <p:par>
                    <p:cTn id="99" fill="hold">
                      <p:stCondLst>
                        <p:cond delay="indefinite"/>
                      </p:stCondLst>
                      <p:childTnLst>
                        <p:par>
                          <p:cTn id="100" fill="hold">
                            <p:stCondLst>
                              <p:cond delay="0"/>
                            </p:stCondLst>
                            <p:childTnLst>
                              <p:par>
                                <p:cTn id="101" presetID="29" presetClass="entr" presetSubtype="0" fill="hold" grpId="0" nodeType="clickEffect">
                                  <p:stCondLst>
                                    <p:cond delay="0"/>
                                  </p:stCondLst>
                                  <p:childTnLst>
                                    <p:set>
                                      <p:cBhvr>
                                        <p:cTn id="102" dur="1" fill="hold">
                                          <p:stCondLst>
                                            <p:cond delay="0"/>
                                          </p:stCondLst>
                                        </p:cTn>
                                        <p:tgtEl>
                                          <p:spTgt spid="24649"/>
                                        </p:tgtEl>
                                        <p:attrNameLst>
                                          <p:attrName>style.visibility</p:attrName>
                                        </p:attrNameLst>
                                      </p:cBhvr>
                                      <p:to>
                                        <p:strVal val="visible"/>
                                      </p:to>
                                    </p:set>
                                    <p:anim calcmode="lin" valueType="num">
                                      <p:cBhvr>
                                        <p:cTn id="103" dur="1000" fill="hold"/>
                                        <p:tgtEl>
                                          <p:spTgt spid="24649"/>
                                        </p:tgtEl>
                                        <p:attrNameLst>
                                          <p:attrName>ppt_x</p:attrName>
                                        </p:attrNameLst>
                                      </p:cBhvr>
                                      <p:tavLst>
                                        <p:tav tm="0">
                                          <p:val>
                                            <p:strVal val="#ppt_x-.2"/>
                                          </p:val>
                                        </p:tav>
                                        <p:tav tm="100000">
                                          <p:val>
                                            <p:strVal val="#ppt_x"/>
                                          </p:val>
                                        </p:tav>
                                      </p:tavLst>
                                    </p:anim>
                                    <p:anim calcmode="lin" valueType="num">
                                      <p:cBhvr>
                                        <p:cTn id="104" dur="1000" fill="hold"/>
                                        <p:tgtEl>
                                          <p:spTgt spid="24649"/>
                                        </p:tgtEl>
                                        <p:attrNameLst>
                                          <p:attrName>ppt_y</p:attrName>
                                        </p:attrNameLst>
                                      </p:cBhvr>
                                      <p:tavLst>
                                        <p:tav tm="0">
                                          <p:val>
                                            <p:strVal val="#ppt_y"/>
                                          </p:val>
                                        </p:tav>
                                        <p:tav tm="100000">
                                          <p:val>
                                            <p:strVal val="#ppt_y"/>
                                          </p:val>
                                        </p:tav>
                                      </p:tavLst>
                                    </p:anim>
                                    <p:animEffect transition="in" filter="wipe(right)" prLst="gradientSize: 0.1">
                                      <p:cBhvr>
                                        <p:cTn id="105" dur="1000"/>
                                        <p:tgtEl>
                                          <p:spTgt spid="24649"/>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nodeType="clickEffect">
                                  <p:stCondLst>
                                    <p:cond delay="0"/>
                                  </p:stCondLst>
                                  <p:childTnLst>
                                    <p:set>
                                      <p:cBhvr>
                                        <p:cTn id="109" dur="1" fill="hold">
                                          <p:stCondLst>
                                            <p:cond delay="0"/>
                                          </p:stCondLst>
                                        </p:cTn>
                                        <p:tgtEl>
                                          <p:spTgt spid="24633"/>
                                        </p:tgtEl>
                                        <p:attrNameLst>
                                          <p:attrName>style.visibility</p:attrName>
                                        </p:attrNameLst>
                                      </p:cBhvr>
                                      <p:to>
                                        <p:strVal val="visible"/>
                                      </p:to>
                                    </p:set>
                                    <p:animEffect transition="in" filter="dissolve">
                                      <p:cBhvr>
                                        <p:cTn id="110" dur="500"/>
                                        <p:tgtEl>
                                          <p:spTgt spid="24633"/>
                                        </p:tgtEl>
                                      </p:cBhvr>
                                    </p:animEffect>
                                  </p:childTnLst>
                                </p:cTn>
                              </p:par>
                            </p:childTnLst>
                          </p:cTn>
                        </p:par>
                      </p:childTnLst>
                    </p:cTn>
                  </p:par>
                  <p:par>
                    <p:cTn id="111" fill="hold">
                      <p:stCondLst>
                        <p:cond delay="indefinite"/>
                      </p:stCondLst>
                      <p:childTnLst>
                        <p:par>
                          <p:cTn id="112" fill="hold">
                            <p:stCondLst>
                              <p:cond delay="0"/>
                            </p:stCondLst>
                            <p:childTnLst>
                              <p:par>
                                <p:cTn id="113" presetID="29" presetClass="entr" presetSubtype="0" fill="hold" nodeType="clickEffect">
                                  <p:stCondLst>
                                    <p:cond delay="0"/>
                                  </p:stCondLst>
                                  <p:childTnLst>
                                    <p:set>
                                      <p:cBhvr>
                                        <p:cTn id="114" dur="1" fill="hold">
                                          <p:stCondLst>
                                            <p:cond delay="0"/>
                                          </p:stCondLst>
                                        </p:cTn>
                                        <p:tgtEl>
                                          <p:spTgt spid="24650"/>
                                        </p:tgtEl>
                                        <p:attrNameLst>
                                          <p:attrName>style.visibility</p:attrName>
                                        </p:attrNameLst>
                                      </p:cBhvr>
                                      <p:to>
                                        <p:strVal val="visible"/>
                                      </p:to>
                                    </p:set>
                                    <p:anim calcmode="lin" valueType="num">
                                      <p:cBhvr>
                                        <p:cTn id="115" dur="1000" fill="hold"/>
                                        <p:tgtEl>
                                          <p:spTgt spid="24650"/>
                                        </p:tgtEl>
                                        <p:attrNameLst>
                                          <p:attrName>ppt_x</p:attrName>
                                        </p:attrNameLst>
                                      </p:cBhvr>
                                      <p:tavLst>
                                        <p:tav tm="0">
                                          <p:val>
                                            <p:strVal val="#ppt_x-.2"/>
                                          </p:val>
                                        </p:tav>
                                        <p:tav tm="100000">
                                          <p:val>
                                            <p:strVal val="#ppt_x"/>
                                          </p:val>
                                        </p:tav>
                                      </p:tavLst>
                                    </p:anim>
                                    <p:anim calcmode="lin" valueType="num">
                                      <p:cBhvr>
                                        <p:cTn id="116" dur="1000" fill="hold"/>
                                        <p:tgtEl>
                                          <p:spTgt spid="24650"/>
                                        </p:tgtEl>
                                        <p:attrNameLst>
                                          <p:attrName>ppt_y</p:attrName>
                                        </p:attrNameLst>
                                      </p:cBhvr>
                                      <p:tavLst>
                                        <p:tav tm="0">
                                          <p:val>
                                            <p:strVal val="#ppt_y"/>
                                          </p:val>
                                        </p:tav>
                                        <p:tav tm="100000">
                                          <p:val>
                                            <p:strVal val="#ppt_y"/>
                                          </p:val>
                                        </p:tav>
                                      </p:tavLst>
                                    </p:anim>
                                    <p:animEffect transition="in" filter="wipe(right)" prLst="gradientSize: 0.1">
                                      <p:cBhvr>
                                        <p:cTn id="117" dur="1000"/>
                                        <p:tgtEl>
                                          <p:spTgt spid="2465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4635"/>
                                        </p:tgtEl>
                                        <p:attrNameLst>
                                          <p:attrName>style.visibility</p:attrName>
                                        </p:attrNameLst>
                                      </p:cBhvr>
                                      <p:to>
                                        <p:strVal val="visible"/>
                                      </p:to>
                                    </p:set>
                                    <p:animEffect transition="in" filter="fade">
                                      <p:cBhvr>
                                        <p:cTn id="122" dur="2000"/>
                                        <p:tgtEl>
                                          <p:spTgt spid="24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4578" grpId="0"/>
      <p:bldP spid="24579" grpId="0" animBg="1"/>
      <p:bldP spid="24580" grpId="0" animBg="1"/>
      <p:bldP spid="24581" grpId="0" animBg="1"/>
      <p:bldP spid="24582" grpId="0" animBg="1"/>
      <p:bldP spid="24620" grpId="0"/>
      <p:bldP spid="24622" grpId="0"/>
      <p:bldP spid="24638" grpId="0" animBg="1"/>
      <p:bldP spid="24639" grpId="0" animBg="1"/>
      <p:bldP spid="24640" grpId="0" animBg="1"/>
      <p:bldP spid="24641" grpId="0" animBg="1"/>
      <p:bldP spid="24642" grpId="0" animBg="1"/>
      <p:bldP spid="24642" grpId="1" animBg="1"/>
      <p:bldP spid="24644" grpId="0"/>
      <p:bldP spid="24645" grpId="0"/>
      <p:bldP spid="24648" grpId="0" animBg="1"/>
      <p:bldP spid="2464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Object 3"/>
          <p:cNvGraphicFramePr>
            <a:graphicFrameLocks noChangeAspect="1"/>
          </p:cNvGraphicFramePr>
          <p:nvPr/>
        </p:nvGraphicFramePr>
        <p:xfrm>
          <a:off x="4408488" y="3051175"/>
          <a:ext cx="4267200" cy="3114675"/>
        </p:xfrm>
        <a:graphic>
          <a:graphicData uri="http://schemas.openxmlformats.org/presentationml/2006/ole">
            <mc:AlternateContent xmlns:mc="http://schemas.openxmlformats.org/markup-compatibility/2006">
              <mc:Choice xmlns:v="urn:schemas-microsoft-com:vml" Requires="v">
                <p:oleObj spid="_x0000_s14371" name="Chart" r:id="rId6" imgW="4257627" imgH="3019412" progId="Excel.Sheet.8">
                  <p:embed/>
                </p:oleObj>
              </mc:Choice>
              <mc:Fallback>
                <p:oleObj name="Chart" r:id="rId6" imgW="4257627" imgH="3019412" progId="Excel.Shee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8488" y="3051175"/>
                        <a:ext cx="426720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5956" name="Line 4"/>
          <p:cNvSpPr>
            <a:spLocks noChangeShapeType="1"/>
          </p:cNvSpPr>
          <p:nvPr/>
        </p:nvSpPr>
        <p:spPr bwMode="auto">
          <a:xfrm>
            <a:off x="2555875" y="3902075"/>
            <a:ext cx="4895850" cy="0"/>
          </a:xfrm>
          <a:prstGeom prst="line">
            <a:avLst/>
          </a:prstGeom>
          <a:noFill/>
          <a:ln w="19050">
            <a:solidFill>
              <a:srgbClr val="FFC000"/>
            </a:solidFill>
            <a:round/>
            <a:headEnd/>
            <a:tailEnd/>
          </a:ln>
        </p:spPr>
        <p:txBody>
          <a:bodyPr/>
          <a:lstStyle/>
          <a:p>
            <a:endParaRPr lang="en-US"/>
          </a:p>
        </p:txBody>
      </p:sp>
      <p:pic>
        <p:nvPicPr>
          <p:cNvPr id="8" name="sj2p.mpg">
            <a:hlinkClick r:id="" action="ppaction://media"/>
          </p:cNvPr>
          <p:cNvPicPr>
            <a:picLocks noRot="1" noChangeAspect="1"/>
          </p:cNvPicPr>
          <p:nvPr>
            <a:videoFile r:link="rId2"/>
          </p:nvPr>
        </p:nvPicPr>
        <p:blipFill>
          <a:blip r:embed="rId8"/>
          <a:srcRect/>
          <a:stretch>
            <a:fillRect/>
          </a:stretch>
        </p:blipFill>
        <p:spPr bwMode="auto">
          <a:xfrm>
            <a:off x="625475" y="214313"/>
            <a:ext cx="3660775" cy="2928937"/>
          </a:xfrm>
          <a:prstGeom prst="rect">
            <a:avLst/>
          </a:prstGeom>
          <a:noFill/>
          <a:ln w="9525">
            <a:noFill/>
            <a:miter lim="800000"/>
            <a:headEnd/>
            <a:tailEnd/>
          </a:ln>
        </p:spPr>
      </p:pic>
      <p:pic>
        <p:nvPicPr>
          <p:cNvPr id="9" name="cmj2p.mpg">
            <a:hlinkClick r:id="" action="ppaction://media"/>
          </p:cNvPr>
          <p:cNvPicPr>
            <a:picLocks noRot="1" noChangeAspect="1"/>
          </p:cNvPicPr>
          <p:nvPr>
            <a:videoFile r:link="rId3"/>
          </p:nvPr>
        </p:nvPicPr>
        <p:blipFill>
          <a:blip r:embed="rId9"/>
          <a:srcRect/>
          <a:stretch>
            <a:fillRect/>
          </a:stretch>
        </p:blipFill>
        <p:spPr bwMode="auto">
          <a:xfrm>
            <a:off x="4840288" y="214313"/>
            <a:ext cx="3660775" cy="2928937"/>
          </a:xfrm>
          <a:prstGeom prst="rect">
            <a:avLst/>
          </a:prstGeom>
          <a:noFill/>
          <a:ln w="9525">
            <a:noFill/>
            <a:miter lim="800000"/>
            <a:headEnd/>
            <a:tailEnd/>
          </a:ln>
        </p:spPr>
      </p:pic>
      <p:graphicFrame>
        <p:nvGraphicFramePr>
          <p:cNvPr id="11" name="Object 16"/>
          <p:cNvGraphicFramePr>
            <a:graphicFrameLocks noChangeAspect="1"/>
          </p:cNvGraphicFramePr>
          <p:nvPr/>
        </p:nvGraphicFramePr>
        <p:xfrm>
          <a:off x="642910" y="3071810"/>
          <a:ext cx="3673475" cy="3038479"/>
        </p:xfrm>
        <a:graphic>
          <a:graphicData uri="http://schemas.openxmlformats.org/drawingml/2006/chart">
            <c:chart xmlns:c="http://schemas.openxmlformats.org/drawingml/2006/chart" xmlns:r="http://schemas.openxmlformats.org/officeDocument/2006/relationships" r:id="rId10"/>
          </a:graphicData>
        </a:graphic>
      </p:graphicFrame>
      <p:sp>
        <p:nvSpPr>
          <p:cNvPr id="7" name="Szövegdoboz 6"/>
          <p:cNvSpPr txBox="1"/>
          <p:nvPr/>
        </p:nvSpPr>
        <p:spPr>
          <a:xfrm>
            <a:off x="2000232" y="6215082"/>
            <a:ext cx="1071570" cy="369332"/>
          </a:xfrm>
          <a:prstGeom prst="rect">
            <a:avLst/>
          </a:prstGeom>
          <a:noFill/>
        </p:spPr>
        <p:txBody>
          <a:bodyPr wrap="square" rtlCol="0">
            <a:spAutoFit/>
          </a:bodyPr>
          <a:lstStyle/>
          <a:p>
            <a:pPr algn="ctr"/>
            <a:r>
              <a:rPr lang="hu-HU" dirty="0" smtClean="0"/>
              <a:t>SJ</a:t>
            </a:r>
            <a:endParaRPr lang="en-US" dirty="0"/>
          </a:p>
        </p:txBody>
      </p:sp>
      <p:sp>
        <p:nvSpPr>
          <p:cNvPr id="10" name="Szövegdoboz 9"/>
          <p:cNvSpPr txBox="1"/>
          <p:nvPr/>
        </p:nvSpPr>
        <p:spPr>
          <a:xfrm>
            <a:off x="6143636" y="6357958"/>
            <a:ext cx="1357322" cy="369332"/>
          </a:xfrm>
          <a:prstGeom prst="rect">
            <a:avLst/>
          </a:prstGeom>
          <a:noFill/>
        </p:spPr>
        <p:txBody>
          <a:bodyPr wrap="square" rtlCol="0">
            <a:spAutoFit/>
          </a:bodyPr>
          <a:lstStyle/>
          <a:p>
            <a:r>
              <a:rPr lang="hu-HU" dirty="0" smtClean="0"/>
              <a:t>CMJ</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25955"/>
                                        </p:tgtEl>
                                        <p:attrNameLst>
                                          <p:attrName>style.visibility</p:attrName>
                                        </p:attrNameLst>
                                      </p:cBhvr>
                                      <p:to>
                                        <p:strVal val="visible"/>
                                      </p:to>
                                    </p:set>
                                    <p:animEffect transition="in" filter="box(out)">
                                      <p:cBhvr>
                                        <p:cTn id="11" dur="500"/>
                                        <p:tgtEl>
                                          <p:spTgt spid="125955"/>
                                        </p:tgtEl>
                                      </p:cBhvr>
                                    </p:animEffect>
                                  </p:childTnLst>
                                  <p:subTnLst>
                                    <p:audio>
                                      <p:cMediaNode>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5956"/>
                                        </p:tgtEl>
                                        <p:attrNameLst>
                                          <p:attrName>style.visibility</p:attrName>
                                        </p:attrNameLst>
                                      </p:cBhvr>
                                      <p:to>
                                        <p:strVal val="visible"/>
                                      </p:to>
                                    </p:set>
                                    <p:anim calcmode="lin" valueType="num">
                                      <p:cBhvr additive="base">
                                        <p:cTn id="16" dur="500" fill="hold"/>
                                        <p:tgtEl>
                                          <p:spTgt spid="125956"/>
                                        </p:tgtEl>
                                        <p:attrNameLst>
                                          <p:attrName>ppt_x</p:attrName>
                                        </p:attrNameLst>
                                      </p:cBhvr>
                                      <p:tavLst>
                                        <p:tav tm="0">
                                          <p:val>
                                            <p:strVal val="#ppt_x"/>
                                          </p:val>
                                        </p:tav>
                                        <p:tav tm="100000">
                                          <p:val>
                                            <p:strVal val="#ppt_x"/>
                                          </p:val>
                                        </p:tav>
                                      </p:tavLst>
                                    </p:anim>
                                    <p:anim calcmode="lin" valueType="num">
                                      <p:cBhvr additive="base">
                                        <p:cTn id="17" dur="500" fill="hold"/>
                                        <p:tgtEl>
                                          <p:spTgt spid="12595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2920" fill="hold"/>
                                        <p:tgtEl>
                                          <p:spTgt spid="8"/>
                                        </p:tgtEl>
                                      </p:cBhvr>
                                    </p:cmd>
                                  </p:childTnLst>
                                </p:cTn>
                              </p:par>
                            </p:childTnLst>
                          </p:cTn>
                        </p:par>
                        <p:par>
                          <p:cTn id="21" fill="hold">
                            <p:stCondLst>
                              <p:cond delay="3420"/>
                            </p:stCondLst>
                            <p:childTnLst>
                              <p:par>
                                <p:cTn id="22" presetID="1" presetClass="mediacall" presetSubtype="0" fill="hold" nodeType="afterEffect">
                                  <p:stCondLst>
                                    <p:cond delay="0"/>
                                  </p:stCondLst>
                                  <p:childTnLst>
                                    <p:cmd type="call" cmd="playFrom(0.0)">
                                      <p:cBhvr>
                                        <p:cTn id="23" dur="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4" repeatCount="indefinite" fill="hold" display="0">
                  <p:stCondLst>
                    <p:cond delay="indefinite"/>
                  </p:stCondLst>
                </p:cTn>
                <p:tgtEl>
                  <p:spTgt spid="8"/>
                </p:tgtEl>
              </p:cMediaNode>
            </p:video>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8"/>
                                        </p:tgtEl>
                                      </p:cBhvr>
                                    </p:cmd>
                                  </p:childTnLst>
                                </p:cTn>
                              </p:par>
                            </p:childTnLst>
                          </p:cTn>
                        </p:par>
                      </p:childTnLst>
                    </p:cTn>
                  </p:par>
                </p:childTnLst>
              </p:cTn>
              <p:nextCondLst>
                <p:cond evt="onClick" delay="0">
                  <p:tgtEl>
                    <p:spTgt spid="8"/>
                  </p:tgtEl>
                </p:cond>
              </p:nextCondLst>
            </p:seq>
            <p:video>
              <p:cMediaNode>
                <p:cTn id="30" repeatCount="indefinite"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9"/>
                                        </p:tgtEl>
                                      </p:cBhvr>
                                    </p:cmd>
                                  </p:childTnLst>
                                </p:cTn>
                              </p:par>
                            </p:childTnLst>
                          </p:cTn>
                        </p:par>
                      </p:childTnLst>
                    </p:cTn>
                  </p:par>
                </p:childTnLst>
              </p:cTn>
              <p:nextCondLst>
                <p:cond evt="onClick" delay="0">
                  <p:tgtEl>
                    <p:spTgt spid="9"/>
                  </p:tgtEl>
                </p:cond>
              </p:nextCondLst>
            </p:seq>
          </p:childTnLst>
        </p:cTn>
      </p:par>
    </p:tnLst>
    <p:bldLst>
      <p:bldOleChart spid="125955" grpId="0"/>
      <p:bldP spid="125956" grpId="0" animBg="1"/>
      <p:bldGraphic spid="11"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zövegdoboz 2"/>
          <p:cNvSpPr txBox="1">
            <a:spLocks noChangeArrowheads="1"/>
          </p:cNvSpPr>
          <p:nvPr/>
        </p:nvSpPr>
        <p:spPr bwMode="auto">
          <a:xfrm>
            <a:off x="1143000" y="428625"/>
            <a:ext cx="6500813" cy="646113"/>
          </a:xfrm>
          <a:prstGeom prst="rect">
            <a:avLst/>
          </a:prstGeom>
          <a:noFill/>
          <a:ln w="9525">
            <a:noFill/>
            <a:miter lim="800000"/>
            <a:headEnd/>
            <a:tailEnd/>
          </a:ln>
        </p:spPr>
        <p:txBody>
          <a:bodyPr>
            <a:spAutoFit/>
          </a:bodyPr>
          <a:lstStyle/>
          <a:p>
            <a:pPr algn="ctr"/>
            <a:r>
              <a:rPr lang="hu-HU"/>
              <a:t>AZ SJ és CMJ típusú felugrások erőgörbéinek összehasonlítása</a:t>
            </a:r>
            <a:endParaRPr lang="en-US"/>
          </a:p>
        </p:txBody>
      </p:sp>
      <p:graphicFrame>
        <p:nvGraphicFramePr>
          <p:cNvPr id="4" name="Diagram 3"/>
          <p:cNvGraphicFramePr>
            <a:graphicFrameLocks/>
          </p:cNvGraphicFramePr>
          <p:nvPr/>
        </p:nvGraphicFramePr>
        <p:xfrm>
          <a:off x="2286000" y="2000240"/>
          <a:ext cx="457200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Egyenes összekötő nyíllal 5"/>
          <p:cNvCxnSpPr/>
          <p:nvPr/>
        </p:nvCxnSpPr>
        <p:spPr>
          <a:xfrm rot="5400000">
            <a:off x="4321969" y="1820069"/>
            <a:ext cx="500063"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rot="5400000">
            <a:off x="4820444" y="2675732"/>
            <a:ext cx="219075" cy="1587"/>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9" name="sj1p.mpg">
            <a:hlinkClick r:id="" action="ppaction://media"/>
          </p:cNvPr>
          <p:cNvPicPr>
            <a:picLocks noRot="1" noChangeAspect="1"/>
          </p:cNvPicPr>
          <p:nvPr>
            <a:videoFile r:link="rId1"/>
          </p:nvPr>
        </p:nvPicPr>
        <p:blipFill>
          <a:blip r:embed="rId5" cstate="print"/>
          <a:srcRect/>
          <a:stretch>
            <a:fillRect/>
          </a:stretch>
        </p:blipFill>
        <p:spPr bwMode="auto">
          <a:xfrm>
            <a:off x="142875" y="928688"/>
            <a:ext cx="2286000" cy="1828800"/>
          </a:xfrm>
          <a:prstGeom prst="rect">
            <a:avLst/>
          </a:prstGeom>
          <a:noFill/>
          <a:ln w="9525">
            <a:noFill/>
            <a:miter lim="800000"/>
            <a:headEnd/>
            <a:tailEnd/>
          </a:ln>
        </p:spPr>
      </p:pic>
      <p:pic>
        <p:nvPicPr>
          <p:cNvPr id="10" name="cmj1p.mpg">
            <a:hlinkClick r:id="" action="ppaction://media"/>
          </p:cNvPr>
          <p:cNvPicPr>
            <a:picLocks noRot="1" noChangeAspect="1"/>
          </p:cNvPicPr>
          <p:nvPr>
            <a:videoFile r:link="rId2"/>
          </p:nvPr>
        </p:nvPicPr>
        <p:blipFill>
          <a:blip r:embed="rId6" cstate="print"/>
          <a:srcRect/>
          <a:stretch>
            <a:fillRect/>
          </a:stretch>
        </p:blipFill>
        <p:spPr bwMode="auto">
          <a:xfrm>
            <a:off x="6143625" y="4929188"/>
            <a:ext cx="2430463" cy="1758950"/>
          </a:xfrm>
          <a:prstGeom prst="rect">
            <a:avLst/>
          </a:prstGeom>
          <a:noFill/>
          <a:ln w="9525">
            <a:noFill/>
            <a:miter lim="800000"/>
            <a:headEnd/>
            <a:tailEnd/>
          </a:ln>
        </p:spPr>
      </p:pic>
      <p:sp>
        <p:nvSpPr>
          <p:cNvPr id="11" name="Egyenes összekötő nyíllal 10"/>
          <p:cNvSpPr/>
          <p:nvPr/>
        </p:nvSpPr>
        <p:spPr>
          <a:xfrm>
            <a:off x="5286375" y="4221088"/>
            <a:ext cx="1000125" cy="1588"/>
          </a:xfrm>
          <a:prstGeom prst="straightConnector1">
            <a:avLst/>
          </a:prstGeom>
          <a:ln w="19050">
            <a:solidFill>
              <a:schemeClr val="accent2">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hu-HU"/>
          </a:p>
        </p:txBody>
      </p:sp>
      <p:sp>
        <p:nvSpPr>
          <p:cNvPr id="12" name="Egyenes összekötő nyíllal 11"/>
          <p:cNvSpPr/>
          <p:nvPr/>
        </p:nvSpPr>
        <p:spPr>
          <a:xfrm>
            <a:off x="4893469" y="4725144"/>
            <a:ext cx="1643062" cy="1588"/>
          </a:xfrm>
          <a:prstGeom prst="straightConnector1">
            <a:avLst/>
          </a:prstGeom>
          <a:ln w="1905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hu-HU"/>
          </a:p>
        </p:txBody>
      </p:sp>
      <p:sp>
        <p:nvSpPr>
          <p:cNvPr id="13" name="Szövegdoboz 12"/>
          <p:cNvSpPr txBox="1"/>
          <p:nvPr/>
        </p:nvSpPr>
        <p:spPr>
          <a:xfrm>
            <a:off x="3286125" y="2214563"/>
            <a:ext cx="785813" cy="369887"/>
          </a:xfrm>
          <a:prstGeom prst="rect">
            <a:avLst/>
          </a:prstGeom>
          <a:solidFill>
            <a:schemeClr val="bg1">
              <a:lumMod val="85000"/>
            </a:schemeClr>
          </a:solidFill>
        </p:spPr>
        <p:txBody>
          <a:bodyPr>
            <a:spAutoFit/>
          </a:bodyPr>
          <a:lstStyle/>
          <a:p>
            <a:pPr algn="ctr">
              <a:defRPr/>
            </a:pPr>
            <a:r>
              <a:rPr lang="hu-HU" b="1" i="1" dirty="0">
                <a:solidFill>
                  <a:srgbClr val="FF0000"/>
                </a:solidFill>
                <a:latin typeface="Arial" charset="0"/>
                <a:cs typeface="Arial" charset="0"/>
              </a:rPr>
              <a:t>CMJ</a:t>
            </a:r>
            <a:endParaRPr lang="en-US" b="1" i="1" dirty="0">
              <a:solidFill>
                <a:srgbClr val="FF0000"/>
              </a:solidFill>
              <a:latin typeface="Arial" charset="0"/>
              <a:cs typeface="Arial" charset="0"/>
            </a:endParaRPr>
          </a:p>
        </p:txBody>
      </p:sp>
      <p:sp>
        <p:nvSpPr>
          <p:cNvPr id="14" name="Szövegdoboz 13"/>
          <p:cNvSpPr txBox="1"/>
          <p:nvPr/>
        </p:nvSpPr>
        <p:spPr>
          <a:xfrm>
            <a:off x="5143500" y="2928938"/>
            <a:ext cx="571500" cy="369887"/>
          </a:xfrm>
          <a:prstGeom prst="rect">
            <a:avLst/>
          </a:prstGeom>
          <a:solidFill>
            <a:schemeClr val="bg1">
              <a:lumMod val="85000"/>
            </a:schemeClr>
          </a:solidFill>
        </p:spPr>
        <p:txBody>
          <a:bodyPr>
            <a:spAutoFit/>
          </a:bodyPr>
          <a:lstStyle/>
          <a:p>
            <a:pPr algn="ctr">
              <a:defRPr/>
            </a:pPr>
            <a:r>
              <a:rPr lang="hu-HU" b="1" i="1" dirty="0">
                <a:solidFill>
                  <a:schemeClr val="accent2">
                    <a:lumMod val="75000"/>
                  </a:schemeClr>
                </a:solidFill>
                <a:latin typeface="Arial" charset="0"/>
                <a:cs typeface="Arial" charset="0"/>
              </a:rPr>
              <a:t>SJ</a:t>
            </a:r>
            <a:endParaRPr lang="en-US" b="1" i="1" dirty="0">
              <a:solidFill>
                <a:schemeClr val="accent2">
                  <a:lumMod val="75000"/>
                </a:schemeClr>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0" presetClass="path" presetSubtype="0" accel="50000" decel="50000" fill="hold" grpId="1" nodeType="afterEffect">
                                  <p:stCondLst>
                                    <p:cond delay="0"/>
                                  </p:stCondLst>
                                  <p:childTnLst>
                                    <p:animMotion origin="layout" path="M 1.11022E-16 4.81481E-6 L -0.44809 -0.00649 " pathEditMode="relative" rAng="0" ptsTypes="AA">
                                      <p:cBhvr>
                                        <p:cTn id="15" dur="2000" fill="hold"/>
                                        <p:tgtEl>
                                          <p:spTgt spid="14"/>
                                        </p:tgtEl>
                                        <p:attrNameLst>
                                          <p:attrName>ppt_x</p:attrName>
                                          <p:attrName>ppt_y</p:attrName>
                                        </p:attrNameLst>
                                      </p:cBhvr>
                                      <p:rCtr x="-22400" y="-300"/>
                                    </p:animMotion>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4000"/>
                            </p:stCondLst>
                            <p:childTnLst>
                              <p:par>
                                <p:cTn id="20" presetID="1" presetClass="mediacall" presetSubtype="0" fill="hold" nodeType="afterEffect">
                                  <p:stCondLst>
                                    <p:cond delay="0"/>
                                  </p:stCondLst>
                                  <p:childTnLst>
                                    <p:cmd type="call" cmd="playFrom(0.0)">
                                      <p:cBhvr>
                                        <p:cTn id="21" dur="3040" fill="hold"/>
                                        <p:tgtEl>
                                          <p:spTgt spid="9"/>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par>
                          <p:cTn id="27" fill="hold">
                            <p:stCondLst>
                              <p:cond delay="2000"/>
                            </p:stCondLst>
                            <p:childTnLst>
                              <p:par>
                                <p:cTn id="28" presetID="0" presetClass="path" presetSubtype="0" accel="50000" decel="50000" fill="hold" grpId="1" nodeType="afterEffect">
                                  <p:stCondLst>
                                    <p:cond delay="0"/>
                                  </p:stCondLst>
                                  <p:childTnLst>
                                    <p:animMotion origin="layout" path="M 1.94444E-6 7.40741E-7 L 0.43281 0.3044 " pathEditMode="relative" rAng="0" ptsTypes="AA">
                                      <p:cBhvr>
                                        <p:cTn id="29" dur="2000" fill="hold"/>
                                        <p:tgtEl>
                                          <p:spTgt spid="13"/>
                                        </p:tgtEl>
                                        <p:attrNameLst>
                                          <p:attrName>ppt_x</p:attrName>
                                          <p:attrName>ppt_y</p:attrName>
                                        </p:attrNameLst>
                                      </p:cBhvr>
                                      <p:rCtr x="21600" y="15200"/>
                                    </p:animMotion>
                                  </p:childTnLst>
                                </p:cTn>
                              </p:par>
                            </p:childTnLst>
                          </p:cTn>
                        </p:par>
                        <p:par>
                          <p:cTn id="30" fill="hold">
                            <p:stCondLst>
                              <p:cond delay="4000"/>
                            </p:stCondLst>
                            <p:childTnLst>
                              <p:par>
                                <p:cTn id="31" presetID="1"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4000"/>
                            </p:stCondLst>
                            <p:childTnLst>
                              <p:par>
                                <p:cTn id="34" presetID="1" presetClass="mediacall" presetSubtype="0" fill="hold" nodeType="afterEffect">
                                  <p:stCondLst>
                                    <p:cond delay="0"/>
                                  </p:stCondLst>
                                  <p:childTnLst>
                                    <p:cmd type="call" cmd="playFrom(0.0)">
                                      <p:cBhvr>
                                        <p:cTn id="35" dur="2680"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3000" fill="hold"/>
                                        <p:tgtEl>
                                          <p:spTgt spid="6"/>
                                        </p:tgtEl>
                                        <p:attrNameLst>
                                          <p:attrName>ppt_x</p:attrName>
                                        </p:attrNameLst>
                                      </p:cBhvr>
                                      <p:tavLst>
                                        <p:tav tm="0">
                                          <p:val>
                                            <p:strVal val="#ppt_x"/>
                                          </p:val>
                                        </p:tav>
                                        <p:tav tm="100000">
                                          <p:val>
                                            <p:strVal val="#ppt_x"/>
                                          </p:val>
                                        </p:tav>
                                      </p:tavLst>
                                    </p:anim>
                                    <p:anim calcmode="lin" valueType="num">
                                      <p:cBhvr additive="base">
                                        <p:cTn id="41" dur="3000" fill="hold"/>
                                        <p:tgtEl>
                                          <p:spTgt spid="6"/>
                                        </p:tgtEl>
                                        <p:attrNameLst>
                                          <p:attrName>ppt_y</p:attrName>
                                        </p:attrNameLst>
                                      </p:cBhvr>
                                      <p:tavLst>
                                        <p:tav tm="0">
                                          <p:val>
                                            <p:strVal val="0-#ppt_h/2"/>
                                          </p:val>
                                        </p:tav>
                                        <p:tav tm="100000">
                                          <p:val>
                                            <p:strVal val="#ppt_y"/>
                                          </p:val>
                                        </p:tav>
                                      </p:tavLst>
                                    </p:anim>
                                  </p:childTnLst>
                                </p:cTn>
                              </p:par>
                            </p:childTnLst>
                          </p:cTn>
                        </p:par>
                        <p:par>
                          <p:cTn id="42" fill="hold">
                            <p:stCondLst>
                              <p:cond delay="3000"/>
                            </p:stCondLst>
                            <p:childTnLst>
                              <p:par>
                                <p:cTn id="43" presetID="2" presetClass="entr" presetSubtype="1"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3000" fill="hold"/>
                                        <p:tgtEl>
                                          <p:spTgt spid="8"/>
                                        </p:tgtEl>
                                        <p:attrNameLst>
                                          <p:attrName>ppt_x</p:attrName>
                                        </p:attrNameLst>
                                      </p:cBhvr>
                                      <p:tavLst>
                                        <p:tav tm="0">
                                          <p:val>
                                            <p:strVal val="#ppt_x"/>
                                          </p:val>
                                        </p:tav>
                                        <p:tav tm="100000">
                                          <p:val>
                                            <p:strVal val="#ppt_x"/>
                                          </p:val>
                                        </p:tav>
                                      </p:tavLst>
                                    </p:anim>
                                    <p:anim calcmode="lin" valueType="num">
                                      <p:cBhvr additive="base">
                                        <p:cTn id="46" dur="3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par>
                          <p:cTn id="51" fill="hold">
                            <p:stCondLst>
                              <p:cond delay="0"/>
                            </p:stCondLst>
                            <p:childTnLst>
                              <p:par>
                                <p:cTn id="52" presetID="0" presetClass="path" presetSubtype="0" accel="50000" decel="50000" fill="hold" grpId="1" nodeType="afterEffect">
                                  <p:stCondLst>
                                    <p:cond delay="0"/>
                                  </p:stCondLst>
                                  <p:childTnLst>
                                    <p:animMotion origin="layout" path="M 0 0 L 0 -0.16783 " pathEditMode="relative" ptsTypes="AA">
                                      <p:cBhvr>
                                        <p:cTn id="53" dur="2000" fill="hold"/>
                                        <p:tgtEl>
                                          <p:spTgt spid="11"/>
                                        </p:tgtEl>
                                        <p:attrNameLst>
                                          <p:attrName>ppt_x</p:attrName>
                                          <p:attrName>ppt_y</p:attrName>
                                        </p:attrNameLst>
                                      </p:cBhvr>
                                    </p:animMotion>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0"/>
                            </p:stCondLst>
                            <p:childTnLst>
                              <p:par>
                                <p:cTn id="59" presetID="0" presetClass="path" presetSubtype="0" accel="50000" decel="50000" fill="hold" grpId="1" nodeType="afterEffect">
                                  <p:stCondLst>
                                    <p:cond delay="0"/>
                                  </p:stCondLst>
                                  <p:childTnLst>
                                    <p:animMotion origin="layout" path="M 0 0 L 0 -0.13658 " pathEditMode="relative" ptsTypes="AA">
                                      <p:cBhvr>
                                        <p:cTn id="60"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9"/>
                                        </p:tgtEl>
                                      </p:cBhvr>
                                    </p:cmd>
                                  </p:childTnLst>
                                </p:cTn>
                              </p:par>
                            </p:childTnLst>
                          </p:cTn>
                        </p:par>
                      </p:childTnLst>
                    </p:cTn>
                  </p:par>
                </p:childTnLst>
              </p:cTn>
              <p:nextCondLst>
                <p:cond evt="onClick" delay="0">
                  <p:tgtEl>
                    <p:spTgt spid="9"/>
                  </p:tgtEl>
                </p:cond>
              </p:nextCondLst>
            </p:seq>
            <p:video>
              <p:cMediaNode>
                <p:cTn id="66" repeatCount="indefinite" fill="hold" display="0">
                  <p:stCondLst>
                    <p:cond delay="indefinite"/>
                  </p:stCondLst>
                  <p:endCondLst>
                    <p:cond evt="onNext" delay="0">
                      <p:tgtEl>
                        <p:sldTgt/>
                      </p:tgtEl>
                    </p:cond>
                    <p:cond evt="onPrev" delay="0">
                      <p:tgtEl>
                        <p:sldTgt/>
                      </p:tgtEl>
                    </p:cond>
                  </p:endCondLst>
                </p:cTn>
                <p:tgtEl>
                  <p:spTgt spid="9"/>
                </p:tgtEl>
              </p:cMediaNode>
            </p:video>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0"/>
                                        </p:tgtEl>
                                      </p:cBhvr>
                                    </p:cmd>
                                  </p:childTnLst>
                                </p:cTn>
                              </p:par>
                            </p:childTnLst>
                          </p:cTn>
                        </p:par>
                      </p:childTnLst>
                    </p:cTn>
                  </p:par>
                </p:childTnLst>
              </p:cTn>
              <p:nextCondLst>
                <p:cond evt="onClick" delay="0">
                  <p:tgtEl>
                    <p:spTgt spid="10"/>
                  </p:tgtEl>
                </p:cond>
              </p:nextCondLst>
            </p:seq>
            <p:video>
              <p:cMediaNode>
                <p:cTn id="72" repeatCount="indefinite" fill="hold" display="0">
                  <p:stCondLst>
                    <p:cond delay="indefinite"/>
                  </p:stCondLst>
                  <p:endCondLst>
                    <p:cond evt="onNext" delay="0">
                      <p:tgtEl>
                        <p:sldTgt/>
                      </p:tgtEl>
                    </p:cond>
                    <p:cond evt="onPrev" delay="0">
                      <p:tgtEl>
                        <p:sldTgt/>
                      </p:tgtEl>
                    </p:cond>
                  </p:endCondLst>
                </p:cTn>
                <p:tgtEl>
                  <p:spTgt spid="10"/>
                </p:tgtEl>
              </p:cMediaNode>
            </p:video>
          </p:childTnLst>
        </p:cTn>
      </p:par>
    </p:tnLst>
    <p:bldLst>
      <p:bldP spid="11" grpId="0" animBg="1"/>
      <p:bldP spid="11" grpId="1" animBg="1"/>
      <p:bldP spid="12" grpId="0" animBg="1"/>
      <p:bldP spid="12" grpId="1" animBg="1"/>
      <p:bldP spid="13" grpId="0" animBg="1"/>
      <p:bldP spid="13" grpId="1" animBg="1"/>
      <p:bldP spid="14" grpId="0" animBg="1"/>
      <p:bldP spid="14"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descr="Kék hegyek"/>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20484" name="Text Box 4"/>
          <p:cNvSpPr txBox="1">
            <a:spLocks noChangeArrowheads="1"/>
          </p:cNvSpPr>
          <p:nvPr/>
        </p:nvSpPr>
        <p:spPr bwMode="auto">
          <a:xfrm>
            <a:off x="971550" y="260350"/>
            <a:ext cx="6192838" cy="400110"/>
          </a:xfrm>
          <a:prstGeom prst="rect">
            <a:avLst/>
          </a:prstGeom>
          <a:noFill/>
          <a:ln w="9525">
            <a:noFill/>
            <a:miter lim="800000"/>
            <a:headEnd/>
            <a:tailEnd/>
          </a:ln>
        </p:spPr>
        <p:txBody>
          <a:bodyPr>
            <a:spAutoFit/>
          </a:bodyPr>
          <a:lstStyle/>
          <a:p>
            <a:pPr>
              <a:spcBef>
                <a:spcPct val="50000"/>
              </a:spcBef>
            </a:pPr>
            <a:r>
              <a:rPr lang="hu-HU" sz="2000" b="1" dirty="0" smtClean="0"/>
              <a:t>Kis és nagy amplitúdójú felugrás</a:t>
            </a:r>
            <a:endParaRPr lang="en-GB" sz="2000" b="1" dirty="0"/>
          </a:p>
        </p:txBody>
      </p:sp>
      <p:graphicFrame>
        <p:nvGraphicFramePr>
          <p:cNvPr id="22544" name="Object 16"/>
          <p:cNvGraphicFramePr>
            <a:graphicFrameLocks noChangeAspect="1"/>
          </p:cNvGraphicFramePr>
          <p:nvPr/>
        </p:nvGraphicFramePr>
        <p:xfrm>
          <a:off x="250825" y="3789363"/>
          <a:ext cx="3673475" cy="2466975"/>
        </p:xfrm>
        <a:graphic>
          <a:graphicData uri="http://schemas.openxmlformats.org/presentationml/2006/ole">
            <mc:AlternateContent xmlns:mc="http://schemas.openxmlformats.org/markup-compatibility/2006">
              <mc:Choice xmlns:v="urn:schemas-microsoft-com:vml" Requires="v">
                <p:oleObj spid="_x0000_s15428" name="Chart" r:id="rId6" imgW="4533900" imgH="2467051" progId="Excel.Sheet.8">
                  <p:embed/>
                </p:oleObj>
              </mc:Choice>
              <mc:Fallback>
                <p:oleObj name="Chart" r:id="rId6" imgW="4533900" imgH="2467051" progId="Excel.Sheet.8">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789363"/>
                        <a:ext cx="36734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47" name="Line 19"/>
          <p:cNvSpPr>
            <a:spLocks noChangeShapeType="1"/>
          </p:cNvSpPr>
          <p:nvPr/>
        </p:nvSpPr>
        <p:spPr bwMode="auto">
          <a:xfrm>
            <a:off x="2555875" y="5661025"/>
            <a:ext cx="936625" cy="0"/>
          </a:xfrm>
          <a:prstGeom prst="line">
            <a:avLst/>
          </a:prstGeom>
          <a:noFill/>
          <a:ln w="38100">
            <a:solidFill>
              <a:srgbClr val="FF3300"/>
            </a:solidFill>
            <a:round/>
            <a:headEnd type="triangle" w="med" len="med"/>
            <a:tailEnd type="triangle" w="med" len="med"/>
          </a:ln>
        </p:spPr>
        <p:txBody>
          <a:bodyPr/>
          <a:lstStyle/>
          <a:p>
            <a:endParaRPr lang="en-US"/>
          </a:p>
        </p:txBody>
      </p:sp>
      <p:pic>
        <p:nvPicPr>
          <p:cNvPr id="13" name="sj2p.mpg">
            <a:hlinkClick r:id="" action="ppaction://media"/>
          </p:cNvPr>
          <p:cNvPicPr>
            <a:picLocks noRot="1" noChangeAspect="1"/>
          </p:cNvPicPr>
          <p:nvPr>
            <a:videoFile r:link="rId2"/>
          </p:nvPr>
        </p:nvPicPr>
        <p:blipFill>
          <a:blip r:embed="rId8" cstate="print"/>
          <a:srcRect/>
          <a:stretch>
            <a:fillRect/>
          </a:stretch>
        </p:blipFill>
        <p:spPr bwMode="auto">
          <a:xfrm>
            <a:off x="4875614" y="3929066"/>
            <a:ext cx="3125386" cy="2500309"/>
          </a:xfrm>
          <a:prstGeom prst="rect">
            <a:avLst/>
          </a:prstGeom>
          <a:noFill/>
          <a:ln w="9525">
            <a:noFill/>
            <a:miter lim="800000"/>
            <a:headEnd/>
            <a:tailEnd/>
          </a:ln>
        </p:spPr>
      </p:pic>
      <p:pic>
        <p:nvPicPr>
          <p:cNvPr id="14" name="sj1p.mpg">
            <a:hlinkClick r:id="" action="ppaction://media"/>
          </p:cNvPr>
          <p:cNvPicPr>
            <a:picLocks noRot="1" noChangeAspect="1"/>
          </p:cNvPicPr>
          <p:nvPr>
            <a:videoFile r:link="rId3"/>
          </p:nvPr>
        </p:nvPicPr>
        <p:blipFill>
          <a:blip r:embed="rId9" cstate="print"/>
          <a:stretch>
            <a:fillRect/>
          </a:stretch>
        </p:blipFill>
        <p:spPr>
          <a:xfrm>
            <a:off x="928662" y="1000108"/>
            <a:ext cx="3429000" cy="2743200"/>
          </a:xfrm>
          <a:prstGeom prst="rect">
            <a:avLst/>
          </a:prstGeom>
        </p:spPr>
      </p:pic>
      <p:graphicFrame>
        <p:nvGraphicFramePr>
          <p:cNvPr id="9" name="Objektum 8"/>
          <p:cNvGraphicFramePr>
            <a:graphicFrameLocks noChangeAspect="1"/>
          </p:cNvGraphicFramePr>
          <p:nvPr/>
        </p:nvGraphicFramePr>
        <p:xfrm>
          <a:off x="5000628" y="1142984"/>
          <a:ext cx="3319457" cy="1805966"/>
        </p:xfrm>
        <a:graphic>
          <a:graphicData uri="http://schemas.openxmlformats.org/presentationml/2006/ole">
            <mc:AlternateContent xmlns:mc="http://schemas.openxmlformats.org/markup-compatibility/2006">
              <mc:Choice xmlns:v="urn:schemas-microsoft-com:vml" Requires="v">
                <p:oleObj spid="_x0000_s15429" name="Egyenlet" r:id="rId10" imgW="863280" imgH="469800" progId="Equation.3">
                  <p:embed/>
                </p:oleObj>
              </mc:Choice>
              <mc:Fallback>
                <p:oleObj name="Egyenlet" r:id="rId10" imgW="863280" imgH="469800" progId="Equation.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0628" y="1142984"/>
                        <a:ext cx="3319457" cy="18059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 fill="hold"/>
                                        <p:tgtEl>
                                          <p:spTgt spid="14"/>
                                        </p:tgtEl>
                                      </p:cBhvr>
                                    </p:cmd>
                                  </p:childTnLst>
                                </p:cTn>
                              </p:par>
                            </p:childTnLst>
                          </p:cTn>
                        </p:par>
                        <p:par>
                          <p:cTn id="7" fill="hold">
                            <p:stCondLst>
                              <p:cond delay="3040"/>
                            </p:stCondLst>
                            <p:childTnLst>
                              <p:par>
                                <p:cTn id="8" presetID="1" presetClass="mediacall" presetSubtype="0" fill="hold" nodeType="afterEffect">
                                  <p:stCondLst>
                                    <p:cond delay="0"/>
                                  </p:stCondLst>
                                  <p:childTnLst>
                                    <p:cmd type="call" cmd="playFrom(0.0)">
                                      <p:cBhvr>
                                        <p:cTn id="9" dur="2920"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4"/>
                                        </p:tgtEl>
                                      </p:cBhvr>
                                    </p:cmd>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3"/>
                                        </p:tgtEl>
                                      </p:cBhvr>
                                    </p:cmd>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2544"/>
                                        </p:tgtEl>
                                        <p:attrNameLst>
                                          <p:attrName>style.visibility</p:attrName>
                                        </p:attrNameLst>
                                      </p:cBhvr>
                                      <p:to>
                                        <p:strVal val="visible"/>
                                      </p:to>
                                    </p:set>
                                    <p:animEffect transition="in" filter="slide(fromBottom)">
                                      <p:cBhvr>
                                        <p:cTn id="22" dur="500"/>
                                        <p:tgtEl>
                                          <p:spTgt spid="2254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547"/>
                                        </p:tgtEl>
                                        <p:attrNameLst>
                                          <p:attrName>style.visibility</p:attrName>
                                        </p:attrNameLst>
                                      </p:cBhvr>
                                      <p:to>
                                        <p:strVal val="visible"/>
                                      </p:to>
                                    </p:set>
                                    <p:anim calcmode="lin" valueType="num">
                                      <p:cBhvr additive="base">
                                        <p:cTn id="27" dur="500" fill="hold"/>
                                        <p:tgtEl>
                                          <p:spTgt spid="22547"/>
                                        </p:tgtEl>
                                        <p:attrNameLst>
                                          <p:attrName>ppt_x</p:attrName>
                                        </p:attrNameLst>
                                      </p:cBhvr>
                                      <p:tavLst>
                                        <p:tav tm="0">
                                          <p:val>
                                            <p:strVal val="#ppt_x"/>
                                          </p:val>
                                        </p:tav>
                                        <p:tav tm="100000">
                                          <p:val>
                                            <p:strVal val="#ppt_x"/>
                                          </p:val>
                                        </p:tav>
                                      </p:tavLst>
                                    </p:anim>
                                    <p:anim calcmode="lin" valueType="num">
                                      <p:cBhvr additive="base">
                                        <p:cTn id="28"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ppt_x</p:attrName>
                                        </p:attrNameLst>
                                      </p:cBhvr>
                                      <p:tavLst>
                                        <p:tav tm="0">
                                          <p:val>
                                            <p:strVal val="#ppt_x-.2"/>
                                          </p:val>
                                        </p:tav>
                                        <p:tav tm="100000">
                                          <p:val>
                                            <p:strVal val="#ppt_x"/>
                                          </p:val>
                                        </p:tav>
                                      </p:tavLst>
                                    </p:anim>
                                    <p:anim calcmode="lin" valueType="num">
                                      <p:cBhvr>
                                        <p:cTn id="3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0" repeatCount="indefinite" fill="hold" display="0">
                  <p:stCondLst>
                    <p:cond delay="indefinite"/>
                  </p:stCondLst>
                  <p:endCondLst>
                    <p:cond evt="onNext" delay="0">
                      <p:tgtEl>
                        <p:sldTgt/>
                      </p:tgtEl>
                    </p:cond>
                    <p:cond evt="onPrev" delay="0">
                      <p:tgtEl>
                        <p:sldTgt/>
                      </p:tgtEl>
                    </p:cond>
                  </p:endCondLst>
                </p:cTn>
                <p:tgtEl>
                  <p:spTgt spid="13"/>
                </p:tgtEl>
              </p:cMediaNode>
            </p:video>
            <p:video>
              <p:cMediaNode>
                <p:cTn id="41" fill="hold" display="0">
                  <p:stCondLst>
                    <p:cond delay="indefinite"/>
                  </p:stCondLst>
                  <p:endCondLst>
                    <p:cond evt="onNext" delay="0">
                      <p:tgtEl>
                        <p:sldTgt/>
                      </p:tgtEl>
                    </p:cond>
                    <p:cond evt="onPrev" delay="0">
                      <p:tgtEl>
                        <p:sldTgt/>
                      </p:tgtEl>
                    </p:cond>
                  </p:endCondLst>
                </p:cTn>
                <p:tgtEl>
                  <p:spTgt spid="14"/>
                </p:tgtEl>
              </p:cMediaNode>
            </p:video>
          </p:childTnLst>
        </p:cTn>
      </p:par>
    </p:tnLst>
    <p:bldLst>
      <p:bldOleChart spid="22544" grpId="0"/>
      <p:bldP spid="2254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80" name="Picture 2" descr="Kék hegyek"/>
          <p:cNvPicPr>
            <a:picLocks noChangeAspect="1" noChangeArrowheads="1"/>
          </p:cNvPicPr>
          <p:nvPr/>
        </p:nvPicPr>
        <p:blipFill>
          <a:blip r:embed="rId6" cstate="print"/>
          <a:srcRect/>
          <a:stretch>
            <a:fillRect/>
          </a:stretch>
        </p:blipFill>
        <p:spPr bwMode="auto">
          <a:xfrm>
            <a:off x="0" y="26988"/>
            <a:ext cx="9144000" cy="6858000"/>
          </a:xfrm>
          <a:prstGeom prst="rect">
            <a:avLst/>
          </a:prstGeom>
          <a:noFill/>
          <a:ln w="9525">
            <a:noFill/>
            <a:miter lim="800000"/>
            <a:headEnd/>
            <a:tailEnd/>
          </a:ln>
        </p:spPr>
      </p:pic>
      <p:graphicFrame>
        <p:nvGraphicFramePr>
          <p:cNvPr id="32771" name="Object 3"/>
          <p:cNvGraphicFramePr>
            <a:graphicFrameLocks noChangeAspect="1"/>
          </p:cNvGraphicFramePr>
          <p:nvPr/>
        </p:nvGraphicFramePr>
        <p:xfrm>
          <a:off x="3989388" y="3338513"/>
          <a:ext cx="4267200" cy="3114675"/>
        </p:xfrm>
        <a:graphic>
          <a:graphicData uri="http://schemas.openxmlformats.org/presentationml/2006/ole">
            <mc:AlternateContent xmlns:mc="http://schemas.openxmlformats.org/markup-compatibility/2006">
              <mc:Choice xmlns:v="urn:schemas-microsoft-com:vml" Requires="v">
                <p:oleObj spid="_x0000_s16452" name="Chart" r:id="rId7" imgW="4267381" imgH="3019412" progId="Excel.Sheet.8">
                  <p:embed/>
                </p:oleObj>
              </mc:Choice>
              <mc:Fallback>
                <p:oleObj name="Chart" r:id="rId7" imgW="4267381" imgH="3019412" progId="Excel.Shee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9388" y="3338513"/>
                        <a:ext cx="426720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3" name="Object 5"/>
          <p:cNvGraphicFramePr>
            <a:graphicFrameLocks noChangeAspect="1"/>
          </p:cNvGraphicFramePr>
          <p:nvPr/>
        </p:nvGraphicFramePr>
        <p:xfrm>
          <a:off x="3995738" y="188913"/>
          <a:ext cx="4259262" cy="3017837"/>
        </p:xfrm>
        <a:graphic>
          <a:graphicData uri="http://schemas.openxmlformats.org/presentationml/2006/ole">
            <mc:AlternateContent xmlns:mc="http://schemas.openxmlformats.org/markup-compatibility/2006">
              <mc:Choice xmlns:v="urn:schemas-microsoft-com:vml" Requires="v">
                <p:oleObj spid="_x0000_s16453" name="Chart" r:id="rId9" imgW="4267381" imgH="3019412" progId="Excel.Sheet.8">
                  <p:embed/>
                </p:oleObj>
              </mc:Choice>
              <mc:Fallback>
                <p:oleObj name="Chart" r:id="rId9" imgW="4267381" imgH="3019412" progId="Excel.Sheet.8">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738" y="188913"/>
                        <a:ext cx="4259262"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7" name="Text Box 9"/>
          <p:cNvSpPr txBox="1">
            <a:spLocks noChangeArrowheads="1"/>
          </p:cNvSpPr>
          <p:nvPr/>
        </p:nvSpPr>
        <p:spPr bwMode="auto">
          <a:xfrm>
            <a:off x="7000875" y="1357313"/>
            <a:ext cx="1528763" cy="338137"/>
          </a:xfrm>
          <a:prstGeom prst="rect">
            <a:avLst/>
          </a:prstGeom>
          <a:solidFill>
            <a:srgbClr val="FF3300"/>
          </a:solidFill>
          <a:ln w="9525">
            <a:noFill/>
            <a:miter lim="800000"/>
            <a:headEnd/>
            <a:tailEnd/>
          </a:ln>
        </p:spPr>
        <p:txBody>
          <a:bodyPr>
            <a:spAutoFit/>
          </a:bodyPr>
          <a:lstStyle/>
          <a:p>
            <a:pPr algn="ctr">
              <a:spcBef>
                <a:spcPct val="50000"/>
              </a:spcBef>
            </a:pPr>
            <a:r>
              <a:rPr lang="hu-HU" sz="1600" b="1">
                <a:solidFill>
                  <a:schemeClr val="bg1"/>
                </a:solidFill>
              </a:rPr>
              <a:t>F</a:t>
            </a:r>
            <a:r>
              <a:rPr lang="hu-HU" sz="1600" b="1" baseline="-25000">
                <a:solidFill>
                  <a:schemeClr val="bg1"/>
                </a:solidFill>
              </a:rPr>
              <a:t>r</a:t>
            </a:r>
            <a:r>
              <a:rPr lang="hu-HU" sz="1600" b="1">
                <a:solidFill>
                  <a:schemeClr val="bg1"/>
                </a:solidFill>
              </a:rPr>
              <a:t> = G + m a</a:t>
            </a:r>
            <a:endParaRPr lang="en-US" sz="1600" b="1" baseline="-25000">
              <a:solidFill>
                <a:schemeClr val="bg1"/>
              </a:solidFill>
            </a:endParaRPr>
          </a:p>
        </p:txBody>
      </p:sp>
      <p:sp>
        <p:nvSpPr>
          <p:cNvPr id="32778" name="Text Box 10"/>
          <p:cNvSpPr txBox="1">
            <a:spLocks noChangeArrowheads="1"/>
          </p:cNvSpPr>
          <p:nvPr/>
        </p:nvSpPr>
        <p:spPr bwMode="auto">
          <a:xfrm>
            <a:off x="4840288" y="785813"/>
            <a:ext cx="1446212" cy="338137"/>
          </a:xfrm>
          <a:prstGeom prst="rect">
            <a:avLst/>
          </a:prstGeom>
          <a:solidFill>
            <a:schemeClr val="accent2"/>
          </a:solidFill>
          <a:ln w="9525">
            <a:noFill/>
            <a:miter lim="800000"/>
            <a:headEnd/>
            <a:tailEnd/>
          </a:ln>
        </p:spPr>
        <p:txBody>
          <a:bodyPr>
            <a:spAutoFit/>
          </a:bodyPr>
          <a:lstStyle/>
          <a:p>
            <a:pPr algn="ctr">
              <a:spcBef>
                <a:spcPct val="50000"/>
              </a:spcBef>
            </a:pPr>
            <a:r>
              <a:rPr lang="hu-HU" sz="1600" b="1">
                <a:solidFill>
                  <a:schemeClr val="bg1"/>
                </a:solidFill>
              </a:rPr>
              <a:t>F</a:t>
            </a:r>
            <a:r>
              <a:rPr lang="hu-HU" sz="1600" b="1" baseline="-25000">
                <a:solidFill>
                  <a:schemeClr val="bg1"/>
                </a:solidFill>
              </a:rPr>
              <a:t>r</a:t>
            </a:r>
            <a:r>
              <a:rPr lang="hu-HU" sz="1600" b="1">
                <a:solidFill>
                  <a:schemeClr val="bg1"/>
                </a:solidFill>
              </a:rPr>
              <a:t> = G  = mg</a:t>
            </a:r>
            <a:endParaRPr lang="en-US" sz="1600" b="1" baseline="-25000">
              <a:solidFill>
                <a:schemeClr val="bg1"/>
              </a:solidFill>
            </a:endParaRPr>
          </a:p>
        </p:txBody>
      </p:sp>
      <p:sp>
        <p:nvSpPr>
          <p:cNvPr id="32779" name="Text Box 11"/>
          <p:cNvSpPr txBox="1">
            <a:spLocks noChangeArrowheads="1"/>
          </p:cNvSpPr>
          <p:nvPr/>
        </p:nvSpPr>
        <p:spPr bwMode="auto">
          <a:xfrm>
            <a:off x="5143500" y="3071813"/>
            <a:ext cx="1457325" cy="338137"/>
          </a:xfrm>
          <a:prstGeom prst="rect">
            <a:avLst/>
          </a:prstGeom>
          <a:solidFill>
            <a:srgbClr val="067C0E"/>
          </a:solidFill>
          <a:ln w="9525">
            <a:noFill/>
            <a:miter lim="800000"/>
            <a:headEnd/>
            <a:tailEnd/>
          </a:ln>
        </p:spPr>
        <p:txBody>
          <a:bodyPr>
            <a:spAutoFit/>
          </a:bodyPr>
          <a:lstStyle/>
          <a:p>
            <a:pPr algn="ctr">
              <a:spcBef>
                <a:spcPct val="50000"/>
              </a:spcBef>
            </a:pPr>
            <a:r>
              <a:rPr lang="hu-HU" sz="1600" b="1">
                <a:solidFill>
                  <a:schemeClr val="bg1"/>
                </a:solidFill>
              </a:rPr>
              <a:t>F</a:t>
            </a:r>
            <a:r>
              <a:rPr lang="hu-HU" sz="1600" b="1" baseline="-25000">
                <a:solidFill>
                  <a:schemeClr val="bg1"/>
                </a:solidFill>
              </a:rPr>
              <a:t>r</a:t>
            </a:r>
            <a:r>
              <a:rPr lang="hu-HU" sz="1600" b="1">
                <a:solidFill>
                  <a:schemeClr val="bg1"/>
                </a:solidFill>
              </a:rPr>
              <a:t> = G – mg </a:t>
            </a:r>
            <a:endParaRPr lang="en-US" sz="1600" b="1" baseline="-25000">
              <a:solidFill>
                <a:schemeClr val="bg1"/>
              </a:solidFill>
            </a:endParaRPr>
          </a:p>
        </p:txBody>
      </p:sp>
      <p:sp>
        <p:nvSpPr>
          <p:cNvPr id="32781" name="Line 13"/>
          <p:cNvSpPr>
            <a:spLocks noChangeShapeType="1"/>
          </p:cNvSpPr>
          <p:nvPr/>
        </p:nvSpPr>
        <p:spPr bwMode="auto">
          <a:xfrm>
            <a:off x="4932363" y="5084763"/>
            <a:ext cx="3384550" cy="0"/>
          </a:xfrm>
          <a:prstGeom prst="line">
            <a:avLst/>
          </a:prstGeom>
          <a:noFill/>
          <a:ln w="9525">
            <a:solidFill>
              <a:srgbClr val="FF3300"/>
            </a:solidFill>
            <a:prstDash val="dash"/>
            <a:round/>
            <a:headEnd/>
            <a:tailEnd/>
          </a:ln>
        </p:spPr>
        <p:txBody>
          <a:bodyPr/>
          <a:lstStyle/>
          <a:p>
            <a:endParaRPr lang="en-US"/>
          </a:p>
        </p:txBody>
      </p:sp>
      <p:pic>
        <p:nvPicPr>
          <p:cNvPr id="11" name="cmj1p.mpg">
            <a:hlinkClick r:id="" action="ppaction://media"/>
          </p:cNvPr>
          <p:cNvPicPr>
            <a:picLocks noRot="1" noChangeAspect="1"/>
          </p:cNvPicPr>
          <p:nvPr>
            <a:videoFile r:link="rId2"/>
          </p:nvPr>
        </p:nvPicPr>
        <p:blipFill>
          <a:blip r:embed="rId11" cstate="print"/>
          <a:srcRect/>
          <a:stretch>
            <a:fillRect/>
          </a:stretch>
        </p:blipFill>
        <p:spPr bwMode="auto">
          <a:xfrm>
            <a:off x="708025" y="285750"/>
            <a:ext cx="3151188" cy="2279650"/>
          </a:xfrm>
          <a:prstGeom prst="rect">
            <a:avLst/>
          </a:prstGeom>
          <a:noFill/>
          <a:ln w="9525">
            <a:noFill/>
            <a:miter lim="800000"/>
            <a:headEnd/>
            <a:tailEnd/>
          </a:ln>
        </p:spPr>
      </p:pic>
      <p:pic>
        <p:nvPicPr>
          <p:cNvPr id="13" name="cmj2p.mpg">
            <a:hlinkClick r:id="" action="ppaction://media"/>
          </p:cNvPr>
          <p:cNvPicPr>
            <a:picLocks noRot="1" noChangeAspect="1"/>
          </p:cNvPicPr>
          <p:nvPr>
            <a:videoFile r:link="rId3"/>
          </p:nvPr>
        </p:nvPicPr>
        <p:blipFill>
          <a:blip r:embed="rId12" cstate="print"/>
          <a:srcRect/>
          <a:stretch>
            <a:fillRect/>
          </a:stretch>
        </p:blipFill>
        <p:spPr bwMode="auto">
          <a:xfrm>
            <a:off x="642938" y="3357563"/>
            <a:ext cx="3125787" cy="2428875"/>
          </a:xfrm>
          <a:prstGeom prst="rect">
            <a:avLst/>
          </a:prstGeom>
          <a:noFill/>
          <a:ln w="9525">
            <a:noFill/>
            <a:miter lim="800000"/>
            <a:headEnd/>
            <a:tailEnd/>
          </a:ln>
        </p:spPr>
      </p:pic>
      <p:cxnSp>
        <p:nvCxnSpPr>
          <p:cNvPr id="17" name="Egyenes összekötő nyíllal 16"/>
          <p:cNvCxnSpPr/>
          <p:nvPr/>
        </p:nvCxnSpPr>
        <p:spPr>
          <a:xfrm rot="5400000">
            <a:off x="5001419" y="1499394"/>
            <a:ext cx="428625"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Egyenes összekötő nyíllal 18"/>
          <p:cNvCxnSpPr/>
          <p:nvPr/>
        </p:nvCxnSpPr>
        <p:spPr>
          <a:xfrm rot="5400000">
            <a:off x="5429250" y="1928813"/>
            <a:ext cx="428625"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p:nvPr/>
        </p:nvCxnSpPr>
        <p:spPr>
          <a:xfrm rot="10800000">
            <a:off x="6143625" y="1557338"/>
            <a:ext cx="428625"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80"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32773"/>
                                        </p:tgtEl>
                                        <p:attrNameLst>
                                          <p:attrName>style.visibility</p:attrName>
                                        </p:attrNameLst>
                                      </p:cBhvr>
                                      <p:to>
                                        <p:strVal val="visible"/>
                                      </p:to>
                                    </p:set>
                                    <p:animEffect transition="in" filter="box(out)">
                                      <p:cBhvr>
                                        <p:cTn id="14" dur="500"/>
                                        <p:tgtEl>
                                          <p:spTgt spid="32773"/>
                                        </p:tgtEl>
                                      </p:cBhvr>
                                    </p:animEffect>
                                  </p:childTnLst>
                                  <p:subTnLst>
                                    <p:audio>
                                      <p:cMediaNode>
                                        <p:cTn display="0" masterRel="sameClick">
                                          <p:stCondLst>
                                            <p:cond evt="begin" delay="0">
                                              <p:tn val="12"/>
                                            </p:cond>
                                          </p:stCondLst>
                                          <p:endCondLst>
                                            <p:cond evt="onStopAudio" delay="0">
                                              <p:tgtEl>
                                                <p:sldTgt/>
                                              </p:tgtEl>
                                            </p:cond>
                                          </p:endCondLst>
                                        </p:cTn>
                                        <p:tgtEl>
                                          <p:sndTgt r:embed="rId5" name="camera.wav"/>
                                        </p:tgtEl>
                                      </p:cMediaNode>
                                    </p:audio>
                                  </p:sub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2778"/>
                                        </p:tgtEl>
                                        <p:attrNameLst>
                                          <p:attrName>style.visibility</p:attrName>
                                        </p:attrNameLst>
                                      </p:cBhvr>
                                      <p:to>
                                        <p:strVal val="visible"/>
                                      </p:to>
                                    </p:set>
                                    <p:anim calcmode="discrete" valueType="clr">
                                      <p:cBhvr override="childStyle">
                                        <p:cTn id="19" dur="80"/>
                                        <p:tgtEl>
                                          <p:spTgt spid="3277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2778"/>
                                        </p:tgtEl>
                                        <p:attrNameLst>
                                          <p:attrName>fillcolor</p:attrName>
                                        </p:attrNameLst>
                                      </p:cBhvr>
                                      <p:tavLst>
                                        <p:tav tm="0">
                                          <p:val>
                                            <p:clrVal>
                                              <a:schemeClr val="accent2"/>
                                            </p:clrVal>
                                          </p:val>
                                        </p:tav>
                                        <p:tav tm="50000">
                                          <p:val>
                                            <p:clrVal>
                                              <a:schemeClr val="hlink"/>
                                            </p:clrVal>
                                          </p:val>
                                        </p:tav>
                                      </p:tavLst>
                                    </p:anim>
                                    <p:set>
                                      <p:cBhvr>
                                        <p:cTn id="21" dur="80"/>
                                        <p:tgtEl>
                                          <p:spTgt spid="32778"/>
                                        </p:tgtEl>
                                        <p:attrNameLst>
                                          <p:attrName>fill.type</p:attrName>
                                        </p:attrNameLst>
                                      </p:cBhvr>
                                      <p:to>
                                        <p:strVal val="solid"/>
                                      </p:to>
                                    </p:set>
                                  </p:childTnLst>
                                </p:cTn>
                              </p:par>
                            </p:childTnLst>
                          </p:cTn>
                        </p:par>
                        <p:par>
                          <p:cTn id="22" fill="hold">
                            <p:stCondLst>
                              <p:cond delay="320"/>
                            </p:stCondLst>
                            <p:childTnLst>
                              <p:par>
                                <p:cTn id="23" presetID="1"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320"/>
                            </p:stCondLst>
                            <p:childTnLst>
                              <p:par>
                                <p:cTn id="26" presetID="35" presetClass="emph" presetSubtype="0" repeatCount="indefinite" fill="hold" nodeType="afterEffect">
                                  <p:stCondLst>
                                    <p:cond delay="0"/>
                                  </p:stCondLst>
                                  <p:endCondLst>
                                    <p:cond evt="onNext" delay="0">
                                      <p:tgtEl>
                                        <p:sldTgt/>
                                      </p:tgtEl>
                                    </p:cond>
                                  </p:endCondLst>
                                  <p:childTnLst>
                                    <p:anim calcmode="discrete" valueType="str">
                                      <p:cBhvr>
                                        <p:cTn id="27"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32779"/>
                                        </p:tgtEl>
                                        <p:attrNameLst>
                                          <p:attrName>style.visibility</p:attrName>
                                        </p:attrNameLst>
                                      </p:cBhvr>
                                      <p:to>
                                        <p:strVal val="visible"/>
                                      </p:to>
                                    </p:set>
                                    <p:anim calcmode="lin" valueType="num">
                                      <p:cBhvr>
                                        <p:cTn id="32" dur="1000" fill="hold"/>
                                        <p:tgtEl>
                                          <p:spTgt spid="32779"/>
                                        </p:tgtEl>
                                        <p:attrNameLst>
                                          <p:attrName>ppt_w</p:attrName>
                                        </p:attrNameLst>
                                      </p:cBhvr>
                                      <p:tavLst>
                                        <p:tav tm="0">
                                          <p:val>
                                            <p:strVal val="#ppt_w+.3"/>
                                          </p:val>
                                        </p:tav>
                                        <p:tav tm="100000">
                                          <p:val>
                                            <p:strVal val="#ppt_w"/>
                                          </p:val>
                                        </p:tav>
                                      </p:tavLst>
                                    </p:anim>
                                    <p:anim calcmode="lin" valueType="num">
                                      <p:cBhvr>
                                        <p:cTn id="33" dur="1000" fill="hold"/>
                                        <p:tgtEl>
                                          <p:spTgt spid="32779"/>
                                        </p:tgtEl>
                                        <p:attrNameLst>
                                          <p:attrName>ppt_h</p:attrName>
                                        </p:attrNameLst>
                                      </p:cBhvr>
                                      <p:tavLst>
                                        <p:tav tm="0">
                                          <p:val>
                                            <p:strVal val="#ppt_h"/>
                                          </p:val>
                                        </p:tav>
                                        <p:tav tm="100000">
                                          <p:val>
                                            <p:strVal val="#ppt_h"/>
                                          </p:val>
                                        </p:tav>
                                      </p:tavLst>
                                    </p:anim>
                                    <p:animEffect transition="in" filter="fade">
                                      <p:cBhvr>
                                        <p:cTn id="34" dur="1000"/>
                                        <p:tgtEl>
                                          <p:spTgt spid="32779"/>
                                        </p:tgtEl>
                                      </p:cBhvr>
                                    </p:animEffec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1000"/>
                            </p:stCondLst>
                            <p:childTnLst>
                              <p:par>
                                <p:cTn id="39" presetID="35" presetClass="emph" presetSubtype="0" repeatCount="indefinite" fill="hold" nodeType="afterEffect">
                                  <p:stCondLst>
                                    <p:cond delay="0"/>
                                  </p:stCondLst>
                                  <p:endCondLst>
                                    <p:cond evt="onNext" delay="0">
                                      <p:tgtEl>
                                        <p:sldTgt/>
                                      </p:tgtEl>
                                    </p:cond>
                                  </p:endCondLst>
                                  <p:childTnLst>
                                    <p:anim calcmode="discrete" valueType="str">
                                      <p:cBhvr>
                                        <p:cTn id="40"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32777"/>
                                        </p:tgtEl>
                                        <p:attrNameLst>
                                          <p:attrName>style.visibility</p:attrName>
                                        </p:attrNameLst>
                                      </p:cBhvr>
                                      <p:to>
                                        <p:strVal val="visible"/>
                                      </p:to>
                                    </p:set>
                                    <p:anim calcmode="discrete" valueType="clr">
                                      <p:cBhvr override="childStyle">
                                        <p:cTn id="45" dur="80"/>
                                        <p:tgtEl>
                                          <p:spTgt spid="32777"/>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32777"/>
                                        </p:tgtEl>
                                        <p:attrNameLst>
                                          <p:attrName>fillcolor</p:attrName>
                                        </p:attrNameLst>
                                      </p:cBhvr>
                                      <p:tavLst>
                                        <p:tav tm="0">
                                          <p:val>
                                            <p:clrVal>
                                              <a:schemeClr val="accent2"/>
                                            </p:clrVal>
                                          </p:val>
                                        </p:tav>
                                        <p:tav tm="50000">
                                          <p:val>
                                            <p:clrVal>
                                              <a:schemeClr val="hlink"/>
                                            </p:clrVal>
                                          </p:val>
                                        </p:tav>
                                      </p:tavLst>
                                    </p:anim>
                                    <p:set>
                                      <p:cBhvr>
                                        <p:cTn id="47" dur="80"/>
                                        <p:tgtEl>
                                          <p:spTgt spid="32777"/>
                                        </p:tgtEl>
                                        <p:attrNameLst>
                                          <p:attrName>fill.type</p:attrName>
                                        </p:attrNameLst>
                                      </p:cBhvr>
                                      <p:to>
                                        <p:strVal val="solid"/>
                                      </p:to>
                                    </p:set>
                                  </p:childTnLst>
                                </p:cTn>
                              </p:par>
                            </p:childTnLst>
                          </p:cTn>
                        </p:par>
                        <p:par>
                          <p:cTn id="48" fill="hold">
                            <p:stCondLst>
                              <p:cond delay="320"/>
                            </p:stCondLst>
                            <p:childTnLst>
                              <p:par>
                                <p:cTn id="49" presetID="2" presetClass="entr" presetSubtype="2"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1+#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820"/>
                            </p:stCondLst>
                            <p:childTnLst>
                              <p:par>
                                <p:cTn id="54" presetID="35" presetClass="emph" presetSubtype="0" repeatCount="indefinite" fill="hold" nodeType="afterEffect">
                                  <p:stCondLst>
                                    <p:cond delay="0"/>
                                  </p:stCondLst>
                                  <p:endCondLst>
                                    <p:cond evt="onNext" delay="0">
                                      <p:tgtEl>
                                        <p:sldTgt/>
                                      </p:tgtEl>
                                    </p:cond>
                                  </p:endCondLst>
                                  <p:childTnLst>
                                    <p:anim calcmode="discrete" valueType="str">
                                      <p:cBhvr>
                                        <p:cTn id="55"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tgtEl>
                                          <p:spTgt spid="13"/>
                                        </p:tgtEl>
                                      </p:cBhvr>
                                    </p:animEffect>
                                  </p:childTnLst>
                                </p:cTn>
                              </p:par>
                            </p:childTnLst>
                          </p:cTn>
                        </p:par>
                        <p:par>
                          <p:cTn id="61" fill="hold">
                            <p:stCondLst>
                              <p:cond delay="500"/>
                            </p:stCondLst>
                            <p:childTnLst>
                              <p:par>
                                <p:cTn id="62" presetID="1" presetClass="mediacall" presetSubtype="0" fill="hold" nodeType="afterEffect">
                                  <p:stCondLst>
                                    <p:cond delay="0"/>
                                  </p:stCondLst>
                                  <p:childTnLst>
                                    <p:cmd type="call" cmd="playFrom(0.0)">
                                      <p:cBhvr>
                                        <p:cTn id="63" dur="3000" fill="hold"/>
                                        <p:tgtEl>
                                          <p:spTgt spid="13"/>
                                        </p:tgtEl>
                                      </p:cBhvr>
                                    </p:cmd>
                                  </p:childTnLst>
                                </p:cTn>
                              </p:par>
                            </p:childTnLst>
                          </p:cTn>
                        </p:par>
                      </p:childTnLst>
                    </p:cTn>
                  </p:par>
                  <p:par>
                    <p:cTn id="64" fill="hold">
                      <p:stCondLst>
                        <p:cond delay="indefinite"/>
                      </p:stCondLst>
                      <p:childTnLst>
                        <p:par>
                          <p:cTn id="65" fill="hold">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32771"/>
                                        </p:tgtEl>
                                        <p:attrNameLst>
                                          <p:attrName>style.visibility</p:attrName>
                                        </p:attrNameLst>
                                      </p:cBhvr>
                                      <p:to>
                                        <p:strVal val="visible"/>
                                      </p:to>
                                    </p:set>
                                    <p:animEffect transition="in" filter="box(out)">
                                      <p:cBhvr>
                                        <p:cTn id="68" dur="500"/>
                                        <p:tgtEl>
                                          <p:spTgt spid="32771"/>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p:stCondLst>
                              <p:cond delay="500"/>
                            </p:stCondLst>
                            <p:childTnLst>
                              <p:par>
                                <p:cTn id="70" presetID="23" presetClass="entr" presetSubtype="16" fill="hold" grpId="0" nodeType="afterEffect">
                                  <p:stCondLst>
                                    <p:cond delay="0"/>
                                  </p:stCondLst>
                                  <p:childTnLst>
                                    <p:set>
                                      <p:cBhvr>
                                        <p:cTn id="71" dur="1" fill="hold">
                                          <p:stCondLst>
                                            <p:cond delay="0"/>
                                          </p:stCondLst>
                                        </p:cTn>
                                        <p:tgtEl>
                                          <p:spTgt spid="32781"/>
                                        </p:tgtEl>
                                        <p:attrNameLst>
                                          <p:attrName>style.visibility</p:attrName>
                                        </p:attrNameLst>
                                      </p:cBhvr>
                                      <p:to>
                                        <p:strVal val="visible"/>
                                      </p:to>
                                    </p:set>
                                    <p:anim calcmode="lin" valueType="num">
                                      <p:cBhvr>
                                        <p:cTn id="72" dur="2000" fill="hold"/>
                                        <p:tgtEl>
                                          <p:spTgt spid="32781"/>
                                        </p:tgtEl>
                                        <p:attrNameLst>
                                          <p:attrName>ppt_w</p:attrName>
                                        </p:attrNameLst>
                                      </p:cBhvr>
                                      <p:tavLst>
                                        <p:tav tm="0">
                                          <p:val>
                                            <p:fltVal val="0"/>
                                          </p:val>
                                        </p:tav>
                                        <p:tav tm="100000">
                                          <p:val>
                                            <p:strVal val="#ppt_w"/>
                                          </p:val>
                                        </p:tav>
                                      </p:tavLst>
                                    </p:anim>
                                    <p:anim calcmode="lin" valueType="num">
                                      <p:cBhvr>
                                        <p:cTn id="73" dur="2000" fill="hold"/>
                                        <p:tgtEl>
                                          <p:spTgt spid="327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74"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indefinite"/>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11"/>
                                        </p:tgtEl>
                                      </p:cBhvr>
                                    </p:cmd>
                                  </p:childTnLst>
                                </p:cTn>
                              </p:par>
                            </p:childTnLst>
                          </p:cTn>
                        </p:par>
                      </p:childTnLst>
                    </p:cTn>
                  </p:par>
                </p:childTnLst>
              </p:cTn>
              <p:nextCondLst>
                <p:cond evt="onClick" delay="0">
                  <p:tgtEl>
                    <p:spTgt spid="11"/>
                  </p:tgtEl>
                </p:cond>
              </p:nextCondLst>
            </p:seq>
            <p:video>
              <p:cMediaNode>
                <p:cTn id="80" repeatCount="indefinite" fill="hold" display="0">
                  <p:stCondLst>
                    <p:cond delay="indefinite"/>
                  </p:stCondLst>
                  <p:endCondLst>
                    <p:cond evt="onNext" delay="0">
                      <p:tgtEl>
                        <p:sldTgt/>
                      </p:tgtEl>
                    </p:cond>
                    <p:cond evt="onPrev" delay="0">
                      <p:tgtEl>
                        <p:sldTgt/>
                      </p:tgtEl>
                    </p:cond>
                  </p:endCondLst>
                </p:cTn>
                <p:tgtEl>
                  <p:spTgt spid="13"/>
                </p:tgtEl>
              </p:cMediaNode>
            </p:video>
            <p:seq concurrent="1" nextAc="seek">
              <p:cTn id="81" restart="whenNotActive" fill="hold" evtFilter="cancelBubble" nodeType="interactiveSeq">
                <p:stCondLst>
                  <p:cond evt="onClick" delay="0">
                    <p:tgtEl>
                      <p:spTgt spid="13"/>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13"/>
                                        </p:tgtEl>
                                      </p:cBhvr>
                                    </p:cmd>
                                  </p:childTnLst>
                                </p:cTn>
                              </p:par>
                            </p:childTnLst>
                          </p:cTn>
                        </p:par>
                      </p:childTnLst>
                    </p:cTn>
                  </p:par>
                </p:childTnLst>
              </p:cTn>
              <p:nextCondLst>
                <p:cond evt="onClick" delay="0">
                  <p:tgtEl>
                    <p:spTgt spid="13"/>
                  </p:tgtEl>
                </p:cond>
              </p:nextCondLst>
            </p:seq>
          </p:childTnLst>
        </p:cTn>
      </p:par>
    </p:tnLst>
    <p:bldLst>
      <p:bldOleChart spid="32771" grpId="0"/>
      <p:bldOleChart spid="32773" grpId="0"/>
      <p:bldP spid="32777" grpId="0" animBg="1"/>
      <p:bldP spid="32778" grpId="0" animBg="1"/>
      <p:bldP spid="32779" grpId="0" animBg="1"/>
      <p:bldP spid="3278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35150" y="3165475"/>
            <a:ext cx="925513" cy="2855913"/>
            <a:chOff x="1156" y="1994"/>
            <a:chExt cx="583" cy="1799"/>
          </a:xfrm>
        </p:grpSpPr>
        <p:pic>
          <p:nvPicPr>
            <p:cNvPr id="110606" name="Picture 3" descr="Export Wizard-3"/>
            <p:cNvPicPr>
              <a:picLocks noChangeAspect="1" noChangeArrowheads="1"/>
            </p:cNvPicPr>
            <p:nvPr/>
          </p:nvPicPr>
          <p:blipFill>
            <a:blip r:embed="rId2" cstate="print"/>
            <a:srcRect/>
            <a:stretch>
              <a:fillRect/>
            </a:stretch>
          </p:blipFill>
          <p:spPr bwMode="auto">
            <a:xfrm>
              <a:off x="1156" y="1994"/>
              <a:ext cx="583" cy="1799"/>
            </a:xfrm>
            <a:prstGeom prst="rect">
              <a:avLst/>
            </a:prstGeom>
            <a:noFill/>
            <a:ln w="9525">
              <a:noFill/>
              <a:miter lim="800000"/>
              <a:headEnd/>
              <a:tailEnd/>
            </a:ln>
          </p:spPr>
        </p:pic>
        <p:sp>
          <p:nvSpPr>
            <p:cNvPr id="110607" name="Oval 4"/>
            <p:cNvSpPr>
              <a:spLocks noChangeArrowheads="1"/>
            </p:cNvSpPr>
            <p:nvPr/>
          </p:nvSpPr>
          <p:spPr bwMode="auto">
            <a:xfrm>
              <a:off x="1429" y="2795"/>
              <a:ext cx="91" cy="91"/>
            </a:xfrm>
            <a:prstGeom prst="ellipse">
              <a:avLst/>
            </a:prstGeom>
            <a:solidFill>
              <a:srgbClr val="FF0000"/>
            </a:solidFill>
            <a:ln w="9525">
              <a:solidFill>
                <a:schemeClr val="tx1"/>
              </a:solidFill>
              <a:round/>
              <a:headEnd/>
              <a:tailEnd/>
            </a:ln>
          </p:spPr>
          <p:txBody>
            <a:bodyPr wrap="none" anchor="ctr"/>
            <a:lstStyle/>
            <a:p>
              <a:endParaRPr lang="hu-HU"/>
            </a:p>
          </p:txBody>
        </p:sp>
      </p:grpSp>
      <p:grpSp>
        <p:nvGrpSpPr>
          <p:cNvPr id="3" name="Group 5"/>
          <p:cNvGrpSpPr>
            <a:grpSpLocks/>
          </p:cNvGrpSpPr>
          <p:nvPr/>
        </p:nvGrpSpPr>
        <p:grpSpPr bwMode="auto">
          <a:xfrm>
            <a:off x="2771775" y="2708275"/>
            <a:ext cx="1025525" cy="3168650"/>
            <a:chOff x="2018" y="1706"/>
            <a:chExt cx="646" cy="1996"/>
          </a:xfrm>
        </p:grpSpPr>
        <p:pic>
          <p:nvPicPr>
            <p:cNvPr id="110604" name="Picture 6" descr="Export Wizard-1"/>
            <p:cNvPicPr>
              <a:picLocks noChangeAspect="1" noChangeArrowheads="1"/>
            </p:cNvPicPr>
            <p:nvPr/>
          </p:nvPicPr>
          <p:blipFill>
            <a:blip r:embed="rId3" cstate="print"/>
            <a:srcRect/>
            <a:stretch>
              <a:fillRect/>
            </a:stretch>
          </p:blipFill>
          <p:spPr bwMode="auto">
            <a:xfrm>
              <a:off x="2018" y="1706"/>
              <a:ext cx="646" cy="1996"/>
            </a:xfrm>
            <a:prstGeom prst="rect">
              <a:avLst/>
            </a:prstGeom>
            <a:noFill/>
            <a:ln w="9525">
              <a:noFill/>
              <a:miter lim="800000"/>
              <a:headEnd/>
              <a:tailEnd/>
            </a:ln>
          </p:spPr>
        </p:pic>
        <p:sp>
          <p:nvSpPr>
            <p:cNvPr id="110605" name="Oval 7"/>
            <p:cNvSpPr>
              <a:spLocks noChangeArrowheads="1"/>
            </p:cNvSpPr>
            <p:nvPr/>
          </p:nvSpPr>
          <p:spPr bwMode="auto">
            <a:xfrm>
              <a:off x="2290" y="2432"/>
              <a:ext cx="91" cy="91"/>
            </a:xfrm>
            <a:prstGeom prst="ellipse">
              <a:avLst/>
            </a:prstGeom>
            <a:solidFill>
              <a:srgbClr val="FF0000"/>
            </a:solidFill>
            <a:ln w="9525">
              <a:solidFill>
                <a:schemeClr val="tx1"/>
              </a:solidFill>
              <a:round/>
              <a:headEnd/>
              <a:tailEnd/>
            </a:ln>
          </p:spPr>
          <p:txBody>
            <a:bodyPr wrap="none" anchor="ctr"/>
            <a:lstStyle/>
            <a:p>
              <a:endParaRPr lang="hu-HU"/>
            </a:p>
          </p:txBody>
        </p:sp>
      </p:grpSp>
      <p:grpSp>
        <p:nvGrpSpPr>
          <p:cNvPr id="4" name="Group 8"/>
          <p:cNvGrpSpPr>
            <a:grpSpLocks/>
          </p:cNvGrpSpPr>
          <p:nvPr/>
        </p:nvGrpSpPr>
        <p:grpSpPr bwMode="auto">
          <a:xfrm>
            <a:off x="3924300" y="1989138"/>
            <a:ext cx="1025525" cy="3168650"/>
            <a:chOff x="3243" y="1343"/>
            <a:chExt cx="646" cy="1996"/>
          </a:xfrm>
        </p:grpSpPr>
        <p:pic>
          <p:nvPicPr>
            <p:cNvPr id="110602" name="Picture 9" descr="Export Wizard-1"/>
            <p:cNvPicPr>
              <a:picLocks noChangeAspect="1" noChangeArrowheads="1"/>
            </p:cNvPicPr>
            <p:nvPr/>
          </p:nvPicPr>
          <p:blipFill>
            <a:blip r:embed="rId3" cstate="print"/>
            <a:srcRect/>
            <a:stretch>
              <a:fillRect/>
            </a:stretch>
          </p:blipFill>
          <p:spPr bwMode="auto">
            <a:xfrm>
              <a:off x="3243" y="1343"/>
              <a:ext cx="646" cy="1996"/>
            </a:xfrm>
            <a:prstGeom prst="rect">
              <a:avLst/>
            </a:prstGeom>
            <a:noFill/>
            <a:ln w="9525">
              <a:noFill/>
              <a:miter lim="800000"/>
              <a:headEnd/>
              <a:tailEnd/>
            </a:ln>
          </p:spPr>
        </p:pic>
        <p:sp>
          <p:nvSpPr>
            <p:cNvPr id="110603" name="Oval 10"/>
            <p:cNvSpPr>
              <a:spLocks noChangeArrowheads="1"/>
            </p:cNvSpPr>
            <p:nvPr/>
          </p:nvSpPr>
          <p:spPr bwMode="auto">
            <a:xfrm>
              <a:off x="3515" y="2069"/>
              <a:ext cx="91" cy="91"/>
            </a:xfrm>
            <a:prstGeom prst="ellipse">
              <a:avLst/>
            </a:prstGeom>
            <a:solidFill>
              <a:srgbClr val="FF0000"/>
            </a:solidFill>
            <a:ln w="9525">
              <a:solidFill>
                <a:schemeClr val="tx1"/>
              </a:solidFill>
              <a:round/>
              <a:headEnd/>
              <a:tailEnd/>
            </a:ln>
          </p:spPr>
          <p:txBody>
            <a:bodyPr wrap="none" anchor="ctr"/>
            <a:lstStyle/>
            <a:p>
              <a:endParaRPr lang="hu-HU"/>
            </a:p>
          </p:txBody>
        </p:sp>
      </p:grpSp>
      <p:sp>
        <p:nvSpPr>
          <p:cNvPr id="110597" name="Line 11"/>
          <p:cNvSpPr>
            <a:spLocks noChangeShapeType="1"/>
          </p:cNvSpPr>
          <p:nvPr/>
        </p:nvSpPr>
        <p:spPr bwMode="auto">
          <a:xfrm>
            <a:off x="1331913" y="5661025"/>
            <a:ext cx="4392612" cy="0"/>
          </a:xfrm>
          <a:prstGeom prst="line">
            <a:avLst/>
          </a:prstGeom>
          <a:noFill/>
          <a:ln w="9525">
            <a:solidFill>
              <a:schemeClr val="tx1"/>
            </a:solidFill>
            <a:round/>
            <a:headEnd/>
            <a:tailEnd/>
          </a:ln>
        </p:spPr>
        <p:txBody>
          <a:bodyPr/>
          <a:lstStyle/>
          <a:p>
            <a:endParaRPr lang="en-US"/>
          </a:p>
        </p:txBody>
      </p:sp>
      <p:sp>
        <p:nvSpPr>
          <p:cNvPr id="126988" name="Line 12"/>
          <p:cNvSpPr>
            <a:spLocks noChangeShapeType="1"/>
          </p:cNvSpPr>
          <p:nvPr/>
        </p:nvSpPr>
        <p:spPr bwMode="auto">
          <a:xfrm>
            <a:off x="3276600" y="3933825"/>
            <a:ext cx="2590800" cy="0"/>
          </a:xfrm>
          <a:prstGeom prst="line">
            <a:avLst/>
          </a:prstGeom>
          <a:noFill/>
          <a:ln w="9525">
            <a:solidFill>
              <a:schemeClr val="tx1"/>
            </a:solidFill>
            <a:prstDash val="dash"/>
            <a:round/>
            <a:headEnd/>
            <a:tailEnd/>
          </a:ln>
        </p:spPr>
        <p:txBody>
          <a:bodyPr/>
          <a:lstStyle/>
          <a:p>
            <a:endParaRPr lang="en-US"/>
          </a:p>
        </p:txBody>
      </p:sp>
      <p:sp>
        <p:nvSpPr>
          <p:cNvPr id="126989" name="Line 13"/>
          <p:cNvSpPr>
            <a:spLocks noChangeShapeType="1"/>
          </p:cNvSpPr>
          <p:nvPr/>
        </p:nvSpPr>
        <p:spPr bwMode="auto">
          <a:xfrm>
            <a:off x="4572000" y="3213100"/>
            <a:ext cx="1295400" cy="0"/>
          </a:xfrm>
          <a:prstGeom prst="line">
            <a:avLst/>
          </a:prstGeom>
          <a:noFill/>
          <a:ln w="9525">
            <a:solidFill>
              <a:schemeClr val="tx1"/>
            </a:solidFill>
            <a:prstDash val="dash"/>
            <a:round/>
            <a:headEnd/>
            <a:tailEnd/>
          </a:ln>
        </p:spPr>
        <p:txBody>
          <a:bodyPr/>
          <a:lstStyle/>
          <a:p>
            <a:endParaRPr lang="en-US"/>
          </a:p>
        </p:txBody>
      </p:sp>
      <p:sp>
        <p:nvSpPr>
          <p:cNvPr id="126990" name="Text Box 14"/>
          <p:cNvSpPr txBox="1">
            <a:spLocks noChangeArrowheads="1"/>
          </p:cNvSpPr>
          <p:nvPr/>
        </p:nvSpPr>
        <p:spPr bwMode="auto">
          <a:xfrm>
            <a:off x="5003800" y="3357563"/>
            <a:ext cx="792163" cy="396875"/>
          </a:xfrm>
          <a:prstGeom prst="rect">
            <a:avLst/>
          </a:prstGeom>
          <a:noFill/>
          <a:ln w="9525">
            <a:noFill/>
            <a:miter lim="800000"/>
            <a:headEnd/>
            <a:tailEnd/>
          </a:ln>
        </p:spPr>
        <p:txBody>
          <a:bodyPr>
            <a:spAutoFit/>
          </a:bodyPr>
          <a:lstStyle/>
          <a:p>
            <a:pPr>
              <a:spcBef>
                <a:spcPct val="50000"/>
              </a:spcBef>
            </a:pPr>
            <a:r>
              <a:rPr lang="hu-HU" sz="2000" b="1" i="1"/>
              <a:t>s</a:t>
            </a:r>
            <a:r>
              <a:rPr lang="hu-HU" sz="2000" b="1" i="1" baseline="-25000"/>
              <a:t>y</a:t>
            </a:r>
            <a:r>
              <a:rPr lang="hu-HU" sz="2000" b="1" i="1"/>
              <a:t>(h)</a:t>
            </a:r>
            <a:endParaRPr lang="en-US" sz="2000" b="1" i="1"/>
          </a:p>
        </p:txBody>
      </p:sp>
      <p:sp>
        <p:nvSpPr>
          <p:cNvPr id="16" name="Szövegdoboz 15"/>
          <p:cNvSpPr txBox="1"/>
          <p:nvPr/>
        </p:nvSpPr>
        <p:spPr>
          <a:xfrm>
            <a:off x="2428860" y="428604"/>
            <a:ext cx="4286280" cy="1384995"/>
          </a:xfrm>
          <a:prstGeom prst="rect">
            <a:avLst/>
          </a:prstGeom>
          <a:noFill/>
        </p:spPr>
        <p:txBody>
          <a:bodyPr wrap="square" rtlCol="0">
            <a:spAutoFit/>
          </a:bodyPr>
          <a:lstStyle/>
          <a:p>
            <a:pPr algn="ctr"/>
            <a:r>
              <a:rPr lang="hu-HU" sz="2800" b="1" i="1" dirty="0" smtClean="0"/>
              <a:t>Mozgáselemző módszer (video, infravörös, ultrahang) </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26988"/>
                                        </p:tgtEl>
                                        <p:attrNameLst>
                                          <p:attrName>style.visibility</p:attrName>
                                        </p:attrNameLst>
                                      </p:cBhvr>
                                      <p:to>
                                        <p:strVal val="visible"/>
                                      </p:to>
                                    </p:set>
                                    <p:anim calcmode="lin" valueType="num">
                                      <p:cBhvr additive="base">
                                        <p:cTn id="15" dur="500" fill="hold"/>
                                        <p:tgtEl>
                                          <p:spTgt spid="126988"/>
                                        </p:tgtEl>
                                        <p:attrNameLst>
                                          <p:attrName>ppt_x</p:attrName>
                                        </p:attrNameLst>
                                      </p:cBhvr>
                                      <p:tavLst>
                                        <p:tav tm="0">
                                          <p:val>
                                            <p:strVal val="0-#ppt_w/2"/>
                                          </p:val>
                                        </p:tav>
                                        <p:tav tm="100000">
                                          <p:val>
                                            <p:strVal val="#ppt_x"/>
                                          </p:val>
                                        </p:tav>
                                      </p:tavLst>
                                    </p:anim>
                                    <p:anim calcmode="lin" valueType="num">
                                      <p:cBhvr additive="base">
                                        <p:cTn id="16" dur="500" fill="hold"/>
                                        <p:tgtEl>
                                          <p:spTgt spid="12698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26989"/>
                                        </p:tgtEl>
                                        <p:attrNameLst>
                                          <p:attrName>style.visibility</p:attrName>
                                        </p:attrNameLst>
                                      </p:cBhvr>
                                      <p:to>
                                        <p:strVal val="visible"/>
                                      </p:to>
                                    </p:set>
                                    <p:anim calcmode="lin" valueType="num">
                                      <p:cBhvr additive="base">
                                        <p:cTn id="20" dur="500" fill="hold"/>
                                        <p:tgtEl>
                                          <p:spTgt spid="126989"/>
                                        </p:tgtEl>
                                        <p:attrNameLst>
                                          <p:attrName>ppt_x</p:attrName>
                                        </p:attrNameLst>
                                      </p:cBhvr>
                                      <p:tavLst>
                                        <p:tav tm="0">
                                          <p:val>
                                            <p:strVal val="0-#ppt_w/2"/>
                                          </p:val>
                                        </p:tav>
                                        <p:tav tm="100000">
                                          <p:val>
                                            <p:strVal val="#ppt_x"/>
                                          </p:val>
                                        </p:tav>
                                      </p:tavLst>
                                    </p:anim>
                                    <p:anim calcmode="lin" valueType="num">
                                      <p:cBhvr additive="base">
                                        <p:cTn id="21" dur="500" fill="hold"/>
                                        <p:tgtEl>
                                          <p:spTgt spid="12698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9" presetClass="entr" presetSubtype="0" fill="hold" grpId="0" nodeType="afterEffect">
                                  <p:stCondLst>
                                    <p:cond delay="0"/>
                                  </p:stCondLst>
                                  <p:childTnLst>
                                    <p:set>
                                      <p:cBhvr>
                                        <p:cTn id="24" dur="1" fill="hold">
                                          <p:stCondLst>
                                            <p:cond delay="0"/>
                                          </p:stCondLst>
                                        </p:cTn>
                                        <p:tgtEl>
                                          <p:spTgt spid="126990"/>
                                        </p:tgtEl>
                                        <p:attrNameLst>
                                          <p:attrName>style.visibility</p:attrName>
                                        </p:attrNameLst>
                                      </p:cBhvr>
                                      <p:to>
                                        <p:strVal val="visible"/>
                                      </p:to>
                                    </p:set>
                                    <p:anim calcmode="lin" valueType="num">
                                      <p:cBhvr>
                                        <p:cTn id="25" dur="1000" fill="hold"/>
                                        <p:tgtEl>
                                          <p:spTgt spid="126990"/>
                                        </p:tgtEl>
                                        <p:attrNameLst>
                                          <p:attrName>ppt_x</p:attrName>
                                        </p:attrNameLst>
                                      </p:cBhvr>
                                      <p:tavLst>
                                        <p:tav tm="0">
                                          <p:val>
                                            <p:strVal val="#ppt_x-.2"/>
                                          </p:val>
                                        </p:tav>
                                        <p:tav tm="100000">
                                          <p:val>
                                            <p:strVal val="#ppt_x"/>
                                          </p:val>
                                        </p:tav>
                                      </p:tavLst>
                                    </p:anim>
                                    <p:anim calcmode="lin" valueType="num">
                                      <p:cBhvr>
                                        <p:cTn id="26" dur="1000" fill="hold"/>
                                        <p:tgtEl>
                                          <p:spTgt spid="126990"/>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26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8" grpId="0" animBg="1"/>
      <p:bldP spid="126989" grpId="0" animBg="1"/>
      <p:bldP spid="12699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RGU Motion Capture &amp; Analysis"/>
          <p:cNvPicPr>
            <a:picLocks noChangeAspect="1" noChangeArrowheads="1"/>
          </p:cNvPicPr>
          <p:nvPr/>
        </p:nvPicPr>
        <p:blipFill>
          <a:blip r:embed="rId2" cstate="print"/>
          <a:srcRect/>
          <a:stretch>
            <a:fillRect/>
          </a:stretch>
        </p:blipFill>
        <p:spPr bwMode="auto">
          <a:xfrm>
            <a:off x="928662" y="264098"/>
            <a:ext cx="1699122" cy="3473426"/>
          </a:xfrm>
          <a:prstGeom prst="rect">
            <a:avLst/>
          </a:prstGeom>
          <a:noFill/>
        </p:spPr>
      </p:pic>
      <p:pic>
        <p:nvPicPr>
          <p:cNvPr id="40964" name="Picture 4" descr="Markers"/>
          <p:cNvPicPr>
            <a:picLocks noChangeAspect="1" noChangeArrowheads="1"/>
          </p:cNvPicPr>
          <p:nvPr/>
        </p:nvPicPr>
        <p:blipFill>
          <a:blip r:embed="rId3" cstate="print"/>
          <a:srcRect/>
          <a:stretch>
            <a:fillRect/>
          </a:stretch>
        </p:blipFill>
        <p:spPr bwMode="auto">
          <a:xfrm>
            <a:off x="5080000" y="685799"/>
            <a:ext cx="3524250" cy="2743201"/>
          </a:xfrm>
          <a:prstGeom prst="rect">
            <a:avLst/>
          </a:prstGeom>
          <a:noFill/>
        </p:spPr>
      </p:pic>
      <p:pic>
        <p:nvPicPr>
          <p:cNvPr id="40966" name="Picture 6" descr="http://www.vicon.com/standard/_archives/2001no2/sports-studies-gather-speed/verticaljump-fig1_thumb.jpg">
            <a:hlinkClick r:id="rId4"/>
          </p:cNvPr>
          <p:cNvPicPr>
            <a:picLocks noChangeAspect="1" noChangeArrowheads="1"/>
          </p:cNvPicPr>
          <p:nvPr/>
        </p:nvPicPr>
        <p:blipFill>
          <a:blip r:embed="rId5" cstate="print"/>
          <a:srcRect/>
          <a:stretch>
            <a:fillRect/>
          </a:stretch>
        </p:blipFill>
        <p:spPr bwMode="auto">
          <a:xfrm>
            <a:off x="1000100" y="3929066"/>
            <a:ext cx="2187382" cy="1647830"/>
          </a:xfrm>
          <a:prstGeom prst="rect">
            <a:avLst/>
          </a:prstGeom>
          <a:noFill/>
        </p:spPr>
      </p:pic>
      <p:pic>
        <p:nvPicPr>
          <p:cNvPr id="40968" name="Picture 8" descr="http://www.vicon.com/standard/_archives/2001no2/sports-studies-gather-speed/verticaljump-fig2_thumb.jpg">
            <a:hlinkClick r:id="rId6"/>
          </p:cNvPr>
          <p:cNvPicPr>
            <a:picLocks noChangeAspect="1" noChangeArrowheads="1"/>
          </p:cNvPicPr>
          <p:nvPr/>
        </p:nvPicPr>
        <p:blipFill>
          <a:blip r:embed="rId7" cstate="print"/>
          <a:srcRect/>
          <a:stretch>
            <a:fillRect/>
          </a:stretch>
        </p:blipFill>
        <p:spPr bwMode="auto">
          <a:xfrm>
            <a:off x="3286115" y="3929066"/>
            <a:ext cx="2187383" cy="1647830"/>
          </a:xfrm>
          <a:prstGeom prst="rect">
            <a:avLst/>
          </a:prstGeom>
          <a:noFill/>
        </p:spPr>
      </p:pic>
      <p:pic>
        <p:nvPicPr>
          <p:cNvPr id="40970" name="Picture 10" descr="http://www.vicon.com/standard/_archives/2001no2/sports-studies-gather-speed/verticaljump-fig3_thumb.jpg">
            <a:hlinkClick r:id="rId8"/>
          </p:cNvPr>
          <p:cNvPicPr>
            <a:picLocks noChangeAspect="1" noChangeArrowheads="1"/>
          </p:cNvPicPr>
          <p:nvPr/>
        </p:nvPicPr>
        <p:blipFill>
          <a:blip r:embed="rId9" cstate="print"/>
          <a:srcRect/>
          <a:stretch>
            <a:fillRect/>
          </a:stretch>
        </p:blipFill>
        <p:spPr bwMode="auto">
          <a:xfrm>
            <a:off x="5500693" y="3929066"/>
            <a:ext cx="2187383" cy="1647830"/>
          </a:xfrm>
          <a:prstGeom prst="rect">
            <a:avLst/>
          </a:prstGeom>
          <a:noFill/>
        </p:spPr>
      </p:pic>
      <p:sp>
        <p:nvSpPr>
          <p:cNvPr id="7" name="Szövegdoboz 6"/>
          <p:cNvSpPr txBox="1"/>
          <p:nvPr/>
        </p:nvSpPr>
        <p:spPr>
          <a:xfrm>
            <a:off x="2928926" y="214290"/>
            <a:ext cx="2571768" cy="400110"/>
          </a:xfrm>
          <a:prstGeom prst="rect">
            <a:avLst/>
          </a:prstGeom>
          <a:noFill/>
        </p:spPr>
        <p:txBody>
          <a:bodyPr wrap="square" rtlCol="0">
            <a:spAutoFit/>
          </a:bodyPr>
          <a:lstStyle/>
          <a:p>
            <a:pPr algn="ctr"/>
            <a:r>
              <a:rPr lang="hu-HU" sz="2000" b="1" i="1" dirty="0" smtClean="0"/>
              <a:t>VICON rendszer</a:t>
            </a:r>
            <a:endParaRPr lang="en-US" sz="20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dissolve">
                                      <p:cBhvr>
                                        <p:cTn id="7" dur="500"/>
                                        <p:tgtEl>
                                          <p:spTgt spid="4096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0968"/>
                                        </p:tgtEl>
                                        <p:attrNameLst>
                                          <p:attrName>style.visibility</p:attrName>
                                        </p:attrNameLst>
                                      </p:cBhvr>
                                      <p:to>
                                        <p:strVal val="visible"/>
                                      </p:to>
                                    </p:set>
                                    <p:animEffect transition="in" filter="dissolve">
                                      <p:cBhvr>
                                        <p:cTn id="11" dur="2000"/>
                                        <p:tgtEl>
                                          <p:spTgt spid="40968"/>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40970"/>
                                        </p:tgtEl>
                                        <p:attrNameLst>
                                          <p:attrName>style.visibility</p:attrName>
                                        </p:attrNameLst>
                                      </p:cBhvr>
                                      <p:to>
                                        <p:strVal val="visible"/>
                                      </p:to>
                                    </p:set>
                                    <p:animEffect transition="in" filter="dissolve">
                                      <p:cBhvr>
                                        <p:cTn id="15" dur="20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a:xfrm>
            <a:off x="1187450" y="476250"/>
            <a:ext cx="7027888" cy="1143000"/>
          </a:xfrm>
        </p:spPr>
        <p:txBody>
          <a:bodyPr>
            <a:normAutofit/>
          </a:bodyPr>
          <a:lstStyle/>
          <a:p>
            <a:pPr eaLnBrk="1" hangingPunct="1">
              <a:defRPr/>
            </a:pPr>
            <a:r>
              <a:rPr lang="hu-HU" sz="2400" dirty="0" smtClean="0"/>
              <a:t>A súlypont helyének meghatározása 4 szegmentes testmodell segítségével</a:t>
            </a:r>
          </a:p>
        </p:txBody>
      </p:sp>
      <p:pic>
        <p:nvPicPr>
          <p:cNvPr id="11268" name="Picture 4" descr="Bakos5"/>
          <p:cNvPicPr>
            <a:picLocks noGrp="1" noChangeAspect="1" noChangeArrowheads="1"/>
          </p:cNvPicPr>
          <p:nvPr>
            <p:ph idx="1"/>
          </p:nvPr>
        </p:nvPicPr>
        <p:blipFill>
          <a:blip r:embed="rId2" cstate="print"/>
          <a:srcRect/>
          <a:stretch>
            <a:fillRect/>
          </a:stretch>
        </p:blipFill>
        <p:spPr>
          <a:xfrm>
            <a:off x="1403350" y="2060575"/>
            <a:ext cx="7056438" cy="4592638"/>
          </a:xfr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214656" y="1052736"/>
            <a:ext cx="7128792" cy="4031873"/>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lvl="1"/>
            <a:r>
              <a:rPr lang="hu-HU" sz="3200" b="1" dirty="0" smtClean="0">
                <a:solidFill>
                  <a:schemeClr val="tx1"/>
                </a:solidFill>
                <a:latin typeface="Calibri" pitchFamily="34" charset="0"/>
                <a:cs typeface="Times New Roman" pitchFamily="18" charset="0"/>
              </a:rPr>
              <a:t>A maximális izomerő mérése</a:t>
            </a:r>
          </a:p>
          <a:p>
            <a:pPr lvl="2"/>
            <a:endParaRPr lang="hu-HU" sz="2800" b="1" dirty="0" smtClean="0">
              <a:solidFill>
                <a:schemeClr val="tx1"/>
              </a:solidFill>
              <a:latin typeface="Calibri" pitchFamily="34" charset="0"/>
              <a:cs typeface="Times New Roman" pitchFamily="18" charset="0"/>
            </a:endParaRPr>
          </a:p>
          <a:p>
            <a:pPr lvl="2"/>
            <a:r>
              <a:rPr lang="hu-HU" sz="2800" b="1" dirty="0" smtClean="0">
                <a:solidFill>
                  <a:schemeClr val="tx1"/>
                </a:solidFill>
                <a:latin typeface="Calibri" pitchFamily="34" charset="0"/>
                <a:cs typeface="Times New Roman" pitchFamily="18" charset="0"/>
              </a:rPr>
              <a:t>Statikus körülmények között</a:t>
            </a:r>
          </a:p>
          <a:p>
            <a:pPr lvl="2"/>
            <a:r>
              <a:rPr lang="hu-HU" sz="2800" b="1" dirty="0">
                <a:solidFill>
                  <a:schemeClr val="tx1"/>
                </a:solidFill>
                <a:latin typeface="Calibri" pitchFamily="34" charset="0"/>
                <a:cs typeface="Times New Roman" pitchFamily="18" charset="0"/>
              </a:rPr>
              <a:t>	</a:t>
            </a:r>
            <a:r>
              <a:rPr lang="hu-HU" sz="2800" b="1" dirty="0" err="1">
                <a:solidFill>
                  <a:schemeClr val="tx1"/>
                </a:solidFill>
                <a:latin typeface="Calibri" pitchFamily="34" charset="0"/>
                <a:cs typeface="Times New Roman" pitchFamily="18" charset="0"/>
              </a:rPr>
              <a:t>I</a:t>
            </a:r>
            <a:r>
              <a:rPr lang="hu-HU" sz="2800" b="1" dirty="0" err="1" smtClean="0">
                <a:solidFill>
                  <a:schemeClr val="tx1"/>
                </a:solidFill>
                <a:latin typeface="Calibri" pitchFamily="34" charset="0"/>
                <a:cs typeface="Times New Roman" pitchFamily="18" charset="0"/>
              </a:rPr>
              <a:t>zometriás</a:t>
            </a:r>
            <a:r>
              <a:rPr lang="hu-HU" sz="2800" b="1" dirty="0" smtClean="0">
                <a:solidFill>
                  <a:schemeClr val="tx1"/>
                </a:solidFill>
                <a:latin typeface="Calibri" pitchFamily="34" charset="0"/>
                <a:cs typeface="Times New Roman" pitchFamily="18" charset="0"/>
              </a:rPr>
              <a:t> kontrakciónál</a:t>
            </a:r>
          </a:p>
          <a:p>
            <a:pPr lvl="2"/>
            <a:endParaRPr lang="hu-HU" sz="2800" b="1" dirty="0" smtClean="0">
              <a:solidFill>
                <a:schemeClr val="tx1"/>
              </a:solidFill>
              <a:latin typeface="Calibri" pitchFamily="34" charset="0"/>
              <a:cs typeface="Times New Roman" pitchFamily="18" charset="0"/>
            </a:endParaRPr>
          </a:p>
          <a:p>
            <a:pPr lvl="2"/>
            <a:r>
              <a:rPr lang="hu-HU" sz="2800" b="1" dirty="0" smtClean="0">
                <a:solidFill>
                  <a:schemeClr val="tx1"/>
                </a:solidFill>
                <a:latin typeface="Calibri" pitchFamily="34" charset="0"/>
                <a:cs typeface="Times New Roman" pitchFamily="18" charset="0"/>
              </a:rPr>
              <a:t>Dinamikus körülmények között</a:t>
            </a:r>
          </a:p>
          <a:p>
            <a:pPr lvl="3"/>
            <a:r>
              <a:rPr lang="hu-HU" sz="2800" b="1" dirty="0" smtClean="0">
                <a:solidFill>
                  <a:schemeClr val="tx1"/>
                </a:solidFill>
                <a:latin typeface="Calibri" pitchFamily="34" charset="0"/>
                <a:cs typeface="Times New Roman" pitchFamily="18" charset="0"/>
              </a:rPr>
              <a:t>Koncentrikus kontrakció alatt</a:t>
            </a:r>
          </a:p>
          <a:p>
            <a:pPr lvl="3"/>
            <a:r>
              <a:rPr lang="hu-HU" sz="2800" b="1" dirty="0" smtClean="0">
                <a:solidFill>
                  <a:schemeClr val="tx1"/>
                </a:solidFill>
                <a:latin typeface="Calibri" pitchFamily="34" charset="0"/>
                <a:cs typeface="Times New Roman" pitchFamily="18" charset="0"/>
              </a:rPr>
              <a:t>Excentrikus kontrakció alatt</a:t>
            </a:r>
          </a:p>
          <a:p>
            <a:endParaRPr lang="en-US" sz="2800" b="1" dirty="0">
              <a:solidFill>
                <a:schemeClr val="tx1"/>
              </a:solidFill>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defRPr/>
            </a:pPr>
            <a:r>
              <a:rPr lang="hu-HU" dirty="0" smtClean="0"/>
              <a:t>Eredmények  </a:t>
            </a:r>
            <a:br>
              <a:rPr lang="hu-HU" dirty="0" smtClean="0"/>
            </a:br>
            <a:r>
              <a:rPr lang="hu-HU" sz="2400" dirty="0" smtClean="0"/>
              <a:t>A tömegközéppont függőleges útja az idő függvényében</a:t>
            </a:r>
          </a:p>
        </p:txBody>
      </p:sp>
      <p:sp>
        <p:nvSpPr>
          <p:cNvPr id="2053" name="Rectangle 8"/>
          <p:cNvSpPr>
            <a:spLocks noChangeArrowheads="1"/>
          </p:cNvSpPr>
          <p:nvPr/>
        </p:nvSpPr>
        <p:spPr bwMode="auto">
          <a:xfrm>
            <a:off x="-180975" y="2492375"/>
            <a:ext cx="9144000" cy="0"/>
          </a:xfrm>
          <a:prstGeom prst="rect">
            <a:avLst/>
          </a:prstGeom>
          <a:noFill/>
          <a:ln w="9525">
            <a:noFill/>
            <a:miter lim="800000"/>
            <a:headEnd/>
            <a:tailEnd/>
          </a:ln>
        </p:spPr>
        <p:txBody>
          <a:bodyPr wrap="none" anchor="ctr">
            <a:spAutoFit/>
          </a:bodyPr>
          <a:lstStyle/>
          <a:p>
            <a:endParaRPr lang="hu-HU"/>
          </a:p>
        </p:txBody>
      </p:sp>
      <p:graphicFrame>
        <p:nvGraphicFramePr>
          <p:cNvPr id="15367" name="Object 7"/>
          <p:cNvGraphicFramePr>
            <a:graphicFrameLocks noChangeAspect="1"/>
          </p:cNvGraphicFramePr>
          <p:nvPr>
            <p:extLst>
              <p:ext uri="{D42A27DB-BD31-4B8C-83A1-F6EECF244321}">
                <p14:modId xmlns:p14="http://schemas.microsoft.com/office/powerpoint/2010/main" val="1777622861"/>
              </p:ext>
            </p:extLst>
          </p:nvPr>
        </p:nvGraphicFramePr>
        <p:xfrm>
          <a:off x="911225" y="2589213"/>
          <a:ext cx="4089400" cy="3797300"/>
        </p:xfrm>
        <a:graphic>
          <a:graphicData uri="http://schemas.openxmlformats.org/presentationml/2006/ole">
            <mc:AlternateContent xmlns:mc="http://schemas.openxmlformats.org/markup-compatibility/2006">
              <mc:Choice xmlns:v="urn:schemas-microsoft-com:vml" Requires="v">
                <p:oleObj spid="_x0000_s17477" name="Munkalap" r:id="rId3" imgW="2994616" imgH="2156445" progId="Excel.Sheet.8">
                  <p:embed/>
                </p:oleObj>
              </mc:Choice>
              <mc:Fallback>
                <p:oleObj name="Munkalap" r:id="rId3" imgW="2994616" imgH="2156445" progId="Excel.Sheet.8">
                  <p:embed/>
                  <p:pic>
                    <p:nvPicPr>
                      <p:cNvPr id="0" name="Object 7"/>
                      <p:cNvPicPr>
                        <a:picLocks noChangeAspect="1" noChangeArrowheads="1"/>
                      </p:cNvPicPr>
                      <p:nvPr/>
                    </p:nvPicPr>
                    <p:blipFill>
                      <a:blip r:embed="rId4"/>
                      <a:srcRect/>
                      <a:stretch>
                        <a:fillRect/>
                      </a:stretch>
                    </p:blipFill>
                    <p:spPr bwMode="auto">
                      <a:xfrm>
                        <a:off x="911225" y="2589213"/>
                        <a:ext cx="4089400" cy="379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9" name="Object 9"/>
          <p:cNvGraphicFramePr>
            <a:graphicFrameLocks noChangeAspect="1"/>
          </p:cNvGraphicFramePr>
          <p:nvPr/>
        </p:nvGraphicFramePr>
        <p:xfrm>
          <a:off x="5111750" y="2565400"/>
          <a:ext cx="4032250" cy="3927475"/>
        </p:xfrm>
        <a:graphic>
          <a:graphicData uri="http://schemas.openxmlformats.org/presentationml/2006/ole">
            <mc:AlternateContent xmlns:mc="http://schemas.openxmlformats.org/markup-compatibility/2006">
              <mc:Choice xmlns:v="urn:schemas-microsoft-com:vml" Requires="v">
                <p:oleObj spid="_x0000_s17478" name="Chart" r:id="rId5" imgW="2857444" imgH="2276361" progId="Excel.Sheet.8">
                  <p:embed/>
                </p:oleObj>
              </mc:Choice>
              <mc:Fallback>
                <p:oleObj name="Chart" r:id="rId5" imgW="2857444" imgH="2276361" progId="Excel.Sheet.8">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2565400"/>
                        <a:ext cx="4032250" cy="392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75" name="Line 15"/>
          <p:cNvSpPr>
            <a:spLocks noChangeShapeType="1"/>
          </p:cNvSpPr>
          <p:nvPr/>
        </p:nvSpPr>
        <p:spPr bwMode="auto">
          <a:xfrm flipH="1">
            <a:off x="3924300" y="3141663"/>
            <a:ext cx="504825" cy="360362"/>
          </a:xfrm>
          <a:prstGeom prst="line">
            <a:avLst/>
          </a:prstGeom>
          <a:noFill/>
          <a:ln w="31750">
            <a:solidFill>
              <a:srgbClr val="FF6600"/>
            </a:solidFill>
            <a:round/>
            <a:headEnd/>
            <a:tailEnd type="triangle" w="med" len="med"/>
          </a:ln>
        </p:spPr>
        <p:txBody>
          <a:bodyPr/>
          <a:lstStyle/>
          <a:p>
            <a:endParaRPr lang="en-US"/>
          </a:p>
        </p:txBody>
      </p:sp>
      <p:sp>
        <p:nvSpPr>
          <p:cNvPr id="15376" name="Line 16"/>
          <p:cNvSpPr>
            <a:spLocks noChangeShapeType="1"/>
          </p:cNvSpPr>
          <p:nvPr/>
        </p:nvSpPr>
        <p:spPr bwMode="auto">
          <a:xfrm flipH="1">
            <a:off x="7667625" y="3429000"/>
            <a:ext cx="504825" cy="360363"/>
          </a:xfrm>
          <a:prstGeom prst="line">
            <a:avLst/>
          </a:prstGeom>
          <a:noFill/>
          <a:ln w="31750">
            <a:solidFill>
              <a:srgbClr val="FF6600"/>
            </a:solidFill>
            <a:round/>
            <a:headEnd/>
            <a:tailEnd type="triangle" w="med" len="med"/>
          </a:ln>
        </p:spPr>
        <p:txBody>
          <a:bodyPr/>
          <a:lstStyle/>
          <a:p>
            <a:endParaRPr lang="en-US"/>
          </a:p>
        </p:txBody>
      </p:sp>
      <p:sp>
        <p:nvSpPr>
          <p:cNvPr id="15377" name="Line 17"/>
          <p:cNvSpPr>
            <a:spLocks noChangeShapeType="1"/>
          </p:cNvSpPr>
          <p:nvPr/>
        </p:nvSpPr>
        <p:spPr bwMode="auto">
          <a:xfrm flipH="1">
            <a:off x="7667625" y="3284538"/>
            <a:ext cx="504825" cy="360362"/>
          </a:xfrm>
          <a:prstGeom prst="line">
            <a:avLst/>
          </a:prstGeom>
          <a:noFill/>
          <a:ln w="31750">
            <a:solidFill>
              <a:srgbClr val="FF6600"/>
            </a:solidFill>
            <a:round/>
            <a:headEnd/>
            <a:tailEnd type="triangl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15375"/>
                                        </p:tgtEl>
                                        <p:attrNameLst>
                                          <p:attrName>style.visibility</p:attrName>
                                        </p:attrNameLst>
                                      </p:cBhvr>
                                      <p:to>
                                        <p:strVal val="visible"/>
                                      </p:to>
                                    </p:set>
                                    <p:anim calcmode="lin" valueType="num">
                                      <p:cBhvr additive="base">
                                        <p:cTn id="11" dur="1000" fill="hold"/>
                                        <p:tgtEl>
                                          <p:spTgt spid="15375"/>
                                        </p:tgtEl>
                                        <p:attrNameLst>
                                          <p:attrName>ppt_x</p:attrName>
                                        </p:attrNameLst>
                                      </p:cBhvr>
                                      <p:tavLst>
                                        <p:tav tm="0">
                                          <p:val>
                                            <p:strVal val="#ppt_x"/>
                                          </p:val>
                                        </p:tav>
                                        <p:tav tm="100000">
                                          <p:val>
                                            <p:strVal val="#ppt_x"/>
                                          </p:val>
                                        </p:tav>
                                      </p:tavLst>
                                    </p:anim>
                                    <p:anim calcmode="lin" valueType="num">
                                      <p:cBhvr additive="base">
                                        <p:cTn id="12" dur="1000" fill="hold"/>
                                        <p:tgtEl>
                                          <p:spTgt spid="153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5376"/>
                                        </p:tgtEl>
                                        <p:attrNameLst>
                                          <p:attrName>style.visibility</p:attrName>
                                        </p:attrNameLst>
                                      </p:cBhvr>
                                      <p:to>
                                        <p:strVal val="visible"/>
                                      </p:to>
                                    </p:set>
                                    <p:anim calcmode="lin" valueType="num">
                                      <p:cBhvr additive="base">
                                        <p:cTn id="21" dur="1000" fill="hold"/>
                                        <p:tgtEl>
                                          <p:spTgt spid="15376"/>
                                        </p:tgtEl>
                                        <p:attrNameLst>
                                          <p:attrName>ppt_x</p:attrName>
                                        </p:attrNameLst>
                                      </p:cBhvr>
                                      <p:tavLst>
                                        <p:tav tm="0">
                                          <p:val>
                                            <p:strVal val="#ppt_x"/>
                                          </p:val>
                                        </p:tav>
                                        <p:tav tm="100000">
                                          <p:val>
                                            <p:strVal val="#ppt_x"/>
                                          </p:val>
                                        </p:tav>
                                      </p:tavLst>
                                    </p:anim>
                                    <p:anim calcmode="lin" valueType="num">
                                      <p:cBhvr additive="base">
                                        <p:cTn id="22" dur="1000" fill="hold"/>
                                        <p:tgtEl>
                                          <p:spTgt spid="1537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7" presetClass="entr" presetSubtype="1" fill="hold" grpId="0" nodeType="clickEffect">
                                  <p:stCondLst>
                                    <p:cond delay="0"/>
                                  </p:stCondLst>
                                  <p:childTnLst>
                                    <p:set>
                                      <p:cBhvr>
                                        <p:cTn id="26" dur="1" fill="hold">
                                          <p:stCondLst>
                                            <p:cond delay="0"/>
                                          </p:stCondLst>
                                        </p:cTn>
                                        <p:tgtEl>
                                          <p:spTgt spid="15377"/>
                                        </p:tgtEl>
                                        <p:attrNameLst>
                                          <p:attrName>style.visibility</p:attrName>
                                        </p:attrNameLst>
                                      </p:cBhvr>
                                      <p:to>
                                        <p:strVal val="visible"/>
                                      </p:to>
                                    </p:set>
                                    <p:anim calcmode="lin" valueType="num">
                                      <p:cBhvr additive="base">
                                        <p:cTn id="27" dur="1000" fill="hold"/>
                                        <p:tgtEl>
                                          <p:spTgt spid="15377"/>
                                        </p:tgtEl>
                                        <p:attrNameLst>
                                          <p:attrName>ppt_x</p:attrName>
                                        </p:attrNameLst>
                                      </p:cBhvr>
                                      <p:tavLst>
                                        <p:tav tm="0">
                                          <p:val>
                                            <p:strVal val="#ppt_x"/>
                                          </p:val>
                                        </p:tav>
                                        <p:tav tm="100000">
                                          <p:val>
                                            <p:strVal val="#ppt_x"/>
                                          </p:val>
                                        </p:tav>
                                      </p:tavLst>
                                    </p:anim>
                                    <p:anim calcmode="lin" valueType="num">
                                      <p:cBhvr additive="base">
                                        <p:cTn id="28" dur="1000" fill="hold"/>
                                        <p:tgtEl>
                                          <p:spTgt spid="153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367" grpId="0"/>
      <p:bldOleChart spid="15369" grpId="0"/>
      <p:bldP spid="15375" grpId="0" animBg="1"/>
      <p:bldP spid="15376" grpId="0" animBg="1"/>
      <p:bldP spid="15377"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2" descr="C:\USERS\TIHANY~1\APPDATA\LOCAL\TEMP\81.jpg"/>
          <p:cNvPicPr>
            <a:picLocks noChangeAspect="1" noChangeArrowheads="1"/>
          </p:cNvPicPr>
          <p:nvPr/>
        </p:nvPicPr>
        <p:blipFill>
          <a:blip r:embed="rId2" cstate="print"/>
          <a:srcRect/>
          <a:stretch>
            <a:fillRect/>
          </a:stretch>
        </p:blipFill>
        <p:spPr bwMode="auto">
          <a:xfrm>
            <a:off x="728662" y="828675"/>
            <a:ext cx="7686675" cy="5200650"/>
          </a:xfrm>
          <a:prstGeom prst="rect">
            <a:avLst/>
          </a:prstGeom>
          <a:noFill/>
        </p:spPr>
      </p:pic>
      <p:sp>
        <p:nvSpPr>
          <p:cNvPr id="3" name="Szövegdoboz 2"/>
          <p:cNvSpPr txBox="1"/>
          <p:nvPr/>
        </p:nvSpPr>
        <p:spPr>
          <a:xfrm>
            <a:off x="1403648" y="118165"/>
            <a:ext cx="7128792" cy="707886"/>
          </a:xfrm>
          <a:prstGeom prst="rect">
            <a:avLst/>
          </a:prstGeom>
          <a:solidFill>
            <a:srgbClr val="FFC000"/>
          </a:solidFill>
          <a:ln>
            <a:solidFill>
              <a:schemeClr val="bg1"/>
            </a:solid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hu-HU" sz="2000" b="1" dirty="0" smtClean="0">
                <a:solidFill>
                  <a:schemeClr val="tx1"/>
                </a:solidFill>
              </a:rPr>
              <a:t>Különbség a CMJ és SJ típusú felugrások eredménye között eltérő korosztályoknál</a:t>
            </a:r>
            <a:endParaRPr lang="en-US" sz="2000" b="1" dirty="0">
              <a:solidFill>
                <a:schemeClr val="tx1"/>
              </a:solidFill>
            </a:endParaRPr>
          </a:p>
        </p:txBody>
      </p:sp>
      <p:sp>
        <p:nvSpPr>
          <p:cNvPr id="4" name="Szövegdoboz 3"/>
          <p:cNvSpPr txBox="1"/>
          <p:nvPr/>
        </p:nvSpPr>
        <p:spPr>
          <a:xfrm>
            <a:off x="2411760" y="3861048"/>
            <a:ext cx="309634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hu-HU" dirty="0" smtClean="0"/>
              <a:t>Elasztikus energia felhasználás</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graphicFrame>
        <p:nvGraphicFramePr>
          <p:cNvPr id="17417" name="Object 9"/>
          <p:cNvGraphicFramePr>
            <a:graphicFrameLocks noGrp="1" noChangeAspect="1"/>
          </p:cNvGraphicFramePr>
          <p:nvPr>
            <p:ph/>
          </p:nvPr>
        </p:nvGraphicFramePr>
        <p:xfrm>
          <a:off x="1098550" y="1882775"/>
          <a:ext cx="6864350" cy="4059238"/>
        </p:xfrm>
        <a:graphic>
          <a:graphicData uri="http://schemas.openxmlformats.org/presentationml/2006/ole">
            <mc:AlternateContent xmlns:mc="http://schemas.openxmlformats.org/markup-compatibility/2006">
              <mc:Choice xmlns:v="urn:schemas-microsoft-com:vml" Requires="v">
                <p:oleObj spid="_x0000_s18467" name="Worksheet" r:id="rId7" imgW="5572119" imgH="3295619" progId="Excel.Sheet.8">
                  <p:embed/>
                </p:oleObj>
              </mc:Choice>
              <mc:Fallback>
                <p:oleObj name="Worksheet" r:id="rId7" imgW="5572119" imgH="3295619" progId="Excel.Sheet.8">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1882775"/>
                        <a:ext cx="6864350" cy="405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Szövegdoboz 11"/>
          <p:cNvSpPr txBox="1">
            <a:spLocks noChangeArrowheads="1"/>
          </p:cNvSpPr>
          <p:nvPr/>
        </p:nvSpPr>
        <p:spPr bwMode="auto">
          <a:xfrm>
            <a:off x="2870200" y="2143125"/>
            <a:ext cx="857250" cy="457200"/>
          </a:xfrm>
          <a:prstGeom prst="rect">
            <a:avLst/>
          </a:prstGeom>
          <a:noFill/>
          <a:ln w="9525">
            <a:noFill/>
            <a:miter lim="800000"/>
            <a:headEnd/>
            <a:tailEnd/>
          </a:ln>
        </p:spPr>
        <p:txBody>
          <a:bodyPr>
            <a:spAutoFit/>
          </a:bodyPr>
          <a:lstStyle/>
          <a:p>
            <a:r>
              <a:rPr lang="hu-HU" sz="2400">
                <a:solidFill>
                  <a:schemeClr val="bg1"/>
                </a:solidFill>
              </a:rPr>
              <a:t>KIH</a:t>
            </a:r>
          </a:p>
        </p:txBody>
      </p:sp>
      <p:sp>
        <p:nvSpPr>
          <p:cNvPr id="3078" name="Szövegdoboz 12"/>
          <p:cNvSpPr txBox="1">
            <a:spLocks noChangeArrowheads="1"/>
          </p:cNvSpPr>
          <p:nvPr/>
        </p:nvSpPr>
        <p:spPr bwMode="auto">
          <a:xfrm>
            <a:off x="6084888" y="2133600"/>
            <a:ext cx="857250" cy="457200"/>
          </a:xfrm>
          <a:prstGeom prst="rect">
            <a:avLst/>
          </a:prstGeom>
          <a:noFill/>
          <a:ln w="9525">
            <a:noFill/>
            <a:miter lim="800000"/>
            <a:headEnd/>
            <a:tailEnd/>
          </a:ln>
        </p:spPr>
        <p:txBody>
          <a:bodyPr>
            <a:spAutoFit/>
          </a:bodyPr>
          <a:lstStyle/>
          <a:p>
            <a:r>
              <a:rPr lang="hu-HU" sz="2400">
                <a:solidFill>
                  <a:schemeClr val="bg1"/>
                </a:solidFill>
              </a:rPr>
              <a:t>NIH</a:t>
            </a:r>
          </a:p>
        </p:txBody>
      </p:sp>
      <p:sp>
        <p:nvSpPr>
          <p:cNvPr id="3081" name="Szövegdoboz 19"/>
          <p:cNvSpPr txBox="1">
            <a:spLocks noChangeArrowheads="1"/>
          </p:cNvSpPr>
          <p:nvPr/>
        </p:nvSpPr>
        <p:spPr bwMode="auto">
          <a:xfrm>
            <a:off x="1214438" y="500063"/>
            <a:ext cx="7072312" cy="400110"/>
          </a:xfrm>
          <a:prstGeom prst="rect">
            <a:avLst/>
          </a:prstGeom>
          <a:noFill/>
          <a:ln w="9525">
            <a:noFill/>
            <a:miter lim="800000"/>
            <a:headEnd/>
            <a:tailEnd/>
          </a:ln>
        </p:spPr>
        <p:txBody>
          <a:bodyPr>
            <a:spAutoFit/>
          </a:bodyPr>
          <a:lstStyle/>
          <a:p>
            <a:pPr algn="ctr"/>
            <a:r>
              <a:rPr lang="hu-HU" sz="2000" b="1" dirty="0"/>
              <a:t>A tömegközéppont függőleges útjának hossza a felugrás után</a:t>
            </a:r>
          </a:p>
        </p:txBody>
      </p:sp>
      <p:cxnSp>
        <p:nvCxnSpPr>
          <p:cNvPr id="2" name="Egyenes összekötő 18"/>
          <p:cNvCxnSpPr>
            <a:cxnSpLocks noChangeShapeType="1"/>
          </p:cNvCxnSpPr>
          <p:nvPr/>
        </p:nvCxnSpPr>
        <p:spPr bwMode="auto">
          <a:xfrm>
            <a:off x="3643313" y="4435475"/>
            <a:ext cx="857250" cy="1588"/>
          </a:xfrm>
          <a:prstGeom prst="line">
            <a:avLst/>
          </a:prstGeom>
          <a:noFill/>
          <a:ln w="25400" algn="ctr">
            <a:solidFill>
              <a:schemeClr val="bg1"/>
            </a:solidFill>
            <a:round/>
            <a:headEnd/>
            <a:tailEnd/>
          </a:ln>
        </p:spPr>
      </p:cxnSp>
      <p:sp>
        <p:nvSpPr>
          <p:cNvPr id="4" name="Text Box 14"/>
          <p:cNvSpPr txBox="1">
            <a:spLocks noChangeArrowheads="1"/>
          </p:cNvSpPr>
          <p:nvPr/>
        </p:nvSpPr>
        <p:spPr bwMode="auto">
          <a:xfrm>
            <a:off x="3644900" y="3208338"/>
            <a:ext cx="1071563" cy="5847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r>
              <a:rPr lang="hu-HU" sz="1600" b="1" dirty="0">
                <a:solidFill>
                  <a:schemeClr val="tx1"/>
                </a:solidFill>
              </a:rPr>
              <a:t>d</a:t>
            </a:r>
            <a:r>
              <a:rPr lang="hu-HU" sz="1600" b="1" dirty="0" smtClean="0">
                <a:solidFill>
                  <a:schemeClr val="tx1"/>
                </a:solidFill>
              </a:rPr>
              <a:t>=</a:t>
            </a:r>
            <a:r>
              <a:rPr lang="hu-HU" sz="1600" b="1" dirty="0" smtClean="0">
                <a:solidFill>
                  <a:schemeClr val="tx1"/>
                </a:solidFill>
                <a:latin typeface="Arial" charset="0"/>
              </a:rPr>
              <a:t> 14 cm</a:t>
            </a:r>
            <a:r>
              <a:rPr lang="hu-HU" sz="1600" b="1" dirty="0" smtClean="0">
                <a:solidFill>
                  <a:schemeClr val="tx1"/>
                </a:solidFill>
              </a:rPr>
              <a:t> </a:t>
            </a:r>
            <a:r>
              <a:rPr lang="hu-HU" sz="1600" b="1" dirty="0" smtClean="0">
                <a:solidFill>
                  <a:schemeClr val="tx1"/>
                </a:solidFill>
                <a:latin typeface="Arial" charset="0"/>
              </a:rPr>
              <a:t>66</a:t>
            </a:r>
            <a:r>
              <a:rPr lang="hu-HU" sz="1600" b="1" dirty="0" smtClean="0">
                <a:solidFill>
                  <a:schemeClr val="tx1"/>
                </a:solidFill>
              </a:rPr>
              <a:t>%</a:t>
            </a:r>
            <a:endParaRPr lang="hu-HU" sz="1600" b="1" dirty="0">
              <a:solidFill>
                <a:schemeClr val="tx1"/>
              </a:solidFill>
            </a:endParaRPr>
          </a:p>
        </p:txBody>
      </p:sp>
      <p:pic>
        <p:nvPicPr>
          <p:cNvPr id="14" name="cmj2p.mpg">
            <a:hlinkClick r:id="" action="ppaction://media"/>
          </p:cNvPr>
          <p:cNvPicPr>
            <a:picLocks noRot="1" noChangeAspect="1"/>
          </p:cNvPicPr>
          <p:nvPr>
            <a:videoFile r:link="rId2"/>
          </p:nvPr>
        </p:nvPicPr>
        <p:blipFill>
          <a:blip r:embed="rId9" cstate="print"/>
          <a:srcRect/>
          <a:stretch>
            <a:fillRect/>
          </a:stretch>
        </p:blipFill>
        <p:spPr bwMode="auto">
          <a:xfrm>
            <a:off x="5002213" y="1124744"/>
            <a:ext cx="1946051" cy="1512168"/>
          </a:xfrm>
          <a:prstGeom prst="rect">
            <a:avLst/>
          </a:prstGeom>
          <a:noFill/>
          <a:ln w="9525">
            <a:noFill/>
            <a:miter lim="800000"/>
            <a:headEnd/>
            <a:tailEnd/>
          </a:ln>
        </p:spPr>
      </p:pic>
      <p:pic>
        <p:nvPicPr>
          <p:cNvPr id="15" name="sj1p.mpg">
            <a:hlinkClick r:id="" action="ppaction://media"/>
          </p:cNvPr>
          <p:cNvPicPr>
            <a:picLocks noRot="1" noChangeAspect="1"/>
          </p:cNvPicPr>
          <p:nvPr>
            <a:videoFile r:link="rId3"/>
          </p:nvPr>
        </p:nvPicPr>
        <p:blipFill>
          <a:blip r:embed="rId10" cstate="print"/>
          <a:stretch>
            <a:fillRect/>
          </a:stretch>
        </p:blipFill>
        <p:spPr>
          <a:xfrm>
            <a:off x="3059832" y="1124744"/>
            <a:ext cx="1890210" cy="1512168"/>
          </a:xfrm>
          <a:prstGeom prst="rect">
            <a:avLst/>
          </a:prstGeom>
        </p:spPr>
      </p:pic>
      <p:pic>
        <p:nvPicPr>
          <p:cNvPr id="16" name="sj2p.mpg">
            <a:hlinkClick r:id="" action="ppaction://media"/>
          </p:cNvPr>
          <p:cNvPicPr>
            <a:picLocks noRot="1" noChangeAspect="1"/>
          </p:cNvPicPr>
          <p:nvPr>
            <a:videoFile r:link="rId4"/>
          </p:nvPr>
        </p:nvPicPr>
        <p:blipFill>
          <a:blip r:embed="rId11" cstate="print"/>
          <a:srcRect/>
          <a:stretch>
            <a:fillRect/>
          </a:stretch>
        </p:blipFill>
        <p:spPr bwMode="auto">
          <a:xfrm>
            <a:off x="6948264" y="1124744"/>
            <a:ext cx="1890209" cy="1512168"/>
          </a:xfrm>
          <a:prstGeom prst="rect">
            <a:avLst/>
          </a:prstGeom>
          <a:noFill/>
          <a:ln w="9525">
            <a:noFill/>
            <a:miter lim="800000"/>
            <a:headEnd/>
            <a:tailEnd/>
          </a:ln>
        </p:spPr>
      </p:pic>
      <p:sp>
        <p:nvSpPr>
          <p:cNvPr id="21" name="Text Box 14"/>
          <p:cNvSpPr txBox="1">
            <a:spLocks noChangeArrowheads="1"/>
          </p:cNvSpPr>
          <p:nvPr/>
        </p:nvSpPr>
        <p:spPr bwMode="auto">
          <a:xfrm>
            <a:off x="6956821" y="2852936"/>
            <a:ext cx="1071563" cy="584775"/>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r>
              <a:rPr lang="hu-HU" sz="1600" b="1" dirty="0">
                <a:solidFill>
                  <a:schemeClr val="tx1"/>
                </a:solidFill>
              </a:rPr>
              <a:t>d</a:t>
            </a:r>
            <a:r>
              <a:rPr lang="hu-HU" sz="1600" b="1" dirty="0" smtClean="0">
                <a:solidFill>
                  <a:schemeClr val="tx1"/>
                </a:solidFill>
              </a:rPr>
              <a:t>=</a:t>
            </a:r>
            <a:r>
              <a:rPr lang="hu-HU" sz="1600" b="1" dirty="0" smtClean="0">
                <a:solidFill>
                  <a:schemeClr val="tx1"/>
                </a:solidFill>
                <a:latin typeface="Arial" charset="0"/>
              </a:rPr>
              <a:t> 7 cm</a:t>
            </a:r>
            <a:r>
              <a:rPr lang="hu-HU" sz="1600" b="1" dirty="0" smtClean="0">
                <a:solidFill>
                  <a:schemeClr val="tx1"/>
                </a:solidFill>
              </a:rPr>
              <a:t> </a:t>
            </a:r>
            <a:r>
              <a:rPr lang="hu-HU" sz="1600" b="1" dirty="0" smtClean="0">
                <a:solidFill>
                  <a:schemeClr val="tx1"/>
                </a:solidFill>
                <a:latin typeface="Arial" charset="0"/>
              </a:rPr>
              <a:t>18</a:t>
            </a:r>
            <a:r>
              <a:rPr lang="hu-HU" sz="1600" b="1" dirty="0" smtClean="0">
                <a:solidFill>
                  <a:schemeClr val="tx1"/>
                </a:solidFill>
              </a:rPr>
              <a:t>%</a:t>
            </a:r>
            <a:endParaRPr lang="hu-HU" sz="1600" b="1" dirty="0">
              <a:solidFill>
                <a:schemeClr val="tx1"/>
              </a:solidFill>
            </a:endParaRPr>
          </a:p>
        </p:txBody>
      </p:sp>
      <p:pic>
        <p:nvPicPr>
          <p:cNvPr id="23" name="cmj1p.mpg">
            <a:hlinkClick r:id="" action="ppaction://media"/>
          </p:cNvPr>
          <p:cNvPicPr>
            <a:picLocks noRot="1" noChangeAspect="1"/>
          </p:cNvPicPr>
          <p:nvPr>
            <a:videoFile r:link="rId5"/>
          </p:nvPr>
        </p:nvPicPr>
        <p:blipFill>
          <a:blip r:embed="rId12" cstate="print"/>
          <a:srcRect/>
          <a:stretch>
            <a:fillRect/>
          </a:stretch>
        </p:blipFill>
        <p:spPr bwMode="auto">
          <a:xfrm>
            <a:off x="971600" y="1068864"/>
            <a:ext cx="2167533" cy="156804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2920"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3000" fill="hold"/>
                                        <p:tgtEl>
                                          <p:spTgt spid="14"/>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20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1" presetClass="mediacall" presetSubtype="0" fill="hold" nodeType="afterEffect">
                                  <p:stCondLst>
                                    <p:cond delay="0"/>
                                  </p:stCondLst>
                                  <p:childTnLst>
                                    <p:cmd type="call" cmd="playFrom(0.0)">
                                      <p:cBhvr>
                                        <p:cTn id="37" dur="3040" fill="hold"/>
                                        <p:tgtEl>
                                          <p:spTgt spid="15"/>
                                        </p:tgtEl>
                                      </p:cBhvr>
                                    </p:cmd>
                                  </p:childTnLst>
                                </p:cTn>
                              </p:par>
                            </p:childTnLst>
                          </p:cTn>
                        </p:par>
                      </p:childTnLst>
                    </p:cTn>
                  </p:par>
                  <p:par>
                    <p:cTn id="38" fill="hold">
                      <p:stCondLst>
                        <p:cond delay="indefinite"/>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5"/>
                                        </p:tgtEl>
                                      </p:cBhvr>
                                    </p:cmd>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par>
                          <p:cTn id="46" fill="hold">
                            <p:stCondLst>
                              <p:cond delay="1000"/>
                            </p:stCondLst>
                            <p:childTnLst>
                              <p:par>
                                <p:cTn id="47" presetID="1" presetClass="mediacall" presetSubtype="0" fill="hold" nodeType="afterEffect">
                                  <p:stCondLst>
                                    <p:cond delay="0"/>
                                  </p:stCondLst>
                                  <p:childTnLst>
                                    <p:cmd type="call" cmd="playFrom(0.0)">
                                      <p:cBhvr>
                                        <p:cTn id="48" dur="2680" fill="hold"/>
                                        <p:tgtEl>
                                          <p:spTgt spid="23"/>
                                        </p:tgtEl>
                                      </p:cBhvr>
                                    </p:cmd>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4">
                                            <p:bg/>
                                          </p:spTgt>
                                        </p:tgtEl>
                                        <p:attrNameLst>
                                          <p:attrName>style.visibility</p:attrName>
                                        </p:attrNameLst>
                                      </p:cBhvr>
                                      <p:to>
                                        <p:strVal val="visible"/>
                                      </p:to>
                                    </p:set>
                                    <p:animEffect transition="in" filter="diamond(in)">
                                      <p:cBhvr>
                                        <p:cTn id="53" dur="1000"/>
                                        <p:tgtEl>
                                          <p:spTgt spid="4">
                                            <p:bg/>
                                          </p:spTgt>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4">
                                            <p:txEl>
                                              <p:pRg st="0" end="0"/>
                                            </p:txEl>
                                          </p:spTgt>
                                        </p:tgtEl>
                                        <p:attrNameLst>
                                          <p:attrName>style.visibility</p:attrName>
                                        </p:attrNameLst>
                                      </p:cBhvr>
                                      <p:to>
                                        <p:strVal val="visible"/>
                                      </p:to>
                                    </p:set>
                                    <p:animEffect transition="in" filter="diamond(in)">
                                      <p:cBhvr>
                                        <p:cTn id="5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4"/>
                                        </p:tgtEl>
                                      </p:cBhvr>
                                    </p:cmd>
                                  </p:childTnLst>
                                </p:cTn>
                              </p:par>
                            </p:childTnLst>
                          </p:cTn>
                        </p:par>
                      </p:childTnLst>
                    </p:cTn>
                  </p:par>
                </p:childTnLst>
              </p:cTn>
              <p:nextCondLst>
                <p:cond evt="onClick" delay="0">
                  <p:tgtEl>
                    <p:spTgt spid="14"/>
                  </p:tgtEl>
                </p:cond>
              </p:nextCondLst>
            </p:seq>
            <p:video>
              <p:cMediaNode>
                <p:cTn id="62" repeatCount="indefinite" fill="hold" display="0">
                  <p:stCondLst>
                    <p:cond delay="indefinite"/>
                  </p:stCondLst>
                  <p:endCondLst>
                    <p:cond evt="onNext" delay="0">
                      <p:tgtEl>
                        <p:sldTgt/>
                      </p:tgtEl>
                    </p:cond>
                    <p:cond evt="onPrev" delay="0">
                      <p:tgtEl>
                        <p:sldTgt/>
                      </p:tgtEl>
                    </p:cond>
                  </p:endCondLst>
                </p:cTn>
                <p:tgtEl>
                  <p:spTgt spid="14"/>
                </p:tgtEl>
              </p:cMediaNode>
            </p:video>
            <p:video>
              <p:cMediaNode>
                <p:cTn id="63" fill="hold" display="0">
                  <p:stCondLst>
                    <p:cond delay="indefinite"/>
                  </p:stCondLst>
                  <p:endCondLst>
                    <p:cond evt="onNext" delay="0">
                      <p:tgtEl>
                        <p:sldTgt/>
                      </p:tgtEl>
                    </p:cond>
                    <p:cond evt="onPrev" delay="0">
                      <p:tgtEl>
                        <p:sldTgt/>
                      </p:tgtEl>
                    </p:cond>
                  </p:endCondLst>
                </p:cTn>
                <p:tgtEl>
                  <p:spTgt spid="15"/>
                </p:tgtEl>
              </p:cMediaNode>
            </p:video>
            <p:video>
              <p:cMediaNode>
                <p:cTn id="64" repeatCount="indefinite" fill="hold" display="0">
                  <p:stCondLst>
                    <p:cond delay="indefinite"/>
                  </p:stCondLst>
                  <p:endCondLst>
                    <p:cond evt="onNext" delay="0">
                      <p:tgtEl>
                        <p:sldTgt/>
                      </p:tgtEl>
                    </p:cond>
                    <p:cond evt="onPrev" delay="0">
                      <p:tgtEl>
                        <p:sldTgt/>
                      </p:tgtEl>
                    </p:cond>
                  </p:endCondLst>
                </p:cTn>
                <p:tgtEl>
                  <p:spTgt spid="16"/>
                </p:tgtEl>
              </p:cMediaNode>
            </p:video>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23"/>
                                        </p:tgtEl>
                                      </p:cBhvr>
                                    </p:cmd>
                                  </p:childTnLst>
                                </p:cTn>
                              </p:par>
                            </p:childTnLst>
                          </p:cTn>
                        </p:par>
                      </p:childTnLst>
                    </p:cTn>
                  </p:par>
                </p:childTnLst>
              </p:cTn>
              <p:nextCondLst>
                <p:cond evt="onClick" delay="0">
                  <p:tgtEl>
                    <p:spTgt spid="23"/>
                  </p:tgtEl>
                </p:cond>
              </p:nextCondLst>
            </p:seq>
            <p:video>
              <p:cMediaNode>
                <p:cTn id="70" repeatCount="indefinite" fill="hold" display="0">
                  <p:stCondLst>
                    <p:cond delay="indefinite"/>
                  </p:stCondLst>
                  <p:endCondLst>
                    <p:cond evt="onNext" delay="0">
                      <p:tgtEl>
                        <p:sldTgt/>
                      </p:tgtEl>
                    </p:cond>
                    <p:cond evt="onPrev" delay="0">
                      <p:tgtEl>
                        <p:sldTgt/>
                      </p:tgtEl>
                    </p:cond>
                  </p:endCondLst>
                </p:cTn>
                <p:tgtEl>
                  <p:spTgt spid="23"/>
                </p:tgtEl>
              </p:cMediaNode>
            </p:video>
          </p:childTnLst>
        </p:cTn>
      </p:par>
    </p:tnLst>
    <p:bldLst>
      <p:bldOleChart spid="17417" grpId="0"/>
      <p:bldP spid="4" grpId="0" build="allAtOnce"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C:\USERS\TIHANY~1\APPDATA\LOCAL\TEMP\110_1.jpg"/>
          <p:cNvPicPr>
            <a:picLocks noChangeAspect="1" noChangeArrowheads="1"/>
          </p:cNvPicPr>
          <p:nvPr/>
        </p:nvPicPr>
        <p:blipFill>
          <a:blip r:embed="rId2" cstate="print"/>
          <a:srcRect/>
          <a:stretch>
            <a:fillRect/>
          </a:stretch>
        </p:blipFill>
        <p:spPr bwMode="auto">
          <a:xfrm>
            <a:off x="928687" y="1319212"/>
            <a:ext cx="7286625" cy="4219575"/>
          </a:xfrm>
          <a:prstGeom prst="rect">
            <a:avLst/>
          </a:prstGeom>
          <a:noFill/>
        </p:spPr>
      </p:pic>
      <p:sp>
        <p:nvSpPr>
          <p:cNvPr id="3" name="Szövegdoboz 2"/>
          <p:cNvSpPr txBox="1"/>
          <p:nvPr/>
        </p:nvSpPr>
        <p:spPr>
          <a:xfrm>
            <a:off x="1547664" y="476672"/>
            <a:ext cx="6552728" cy="830997"/>
          </a:xfrm>
          <a:prstGeom prst="rect">
            <a:avLst/>
          </a:prstGeom>
          <a:noFill/>
        </p:spPr>
        <p:txBody>
          <a:bodyPr wrap="square" rtlCol="0">
            <a:spAutoFit/>
          </a:bodyPr>
          <a:lstStyle/>
          <a:p>
            <a:pPr algn="ctr"/>
            <a:r>
              <a:rPr lang="hu-HU" sz="2400" b="1" dirty="0" smtClean="0"/>
              <a:t>8-13 éves gyerekek felugrási magassága CMJ és SJ felugrásoknál (lányok)</a:t>
            </a:r>
            <a:endParaRPr lang="en-US" sz="2400" b="1" dirty="0"/>
          </a:p>
        </p:txBody>
      </p:sp>
      <p:sp>
        <p:nvSpPr>
          <p:cNvPr id="4" name="Szövegdoboz 3"/>
          <p:cNvSpPr txBox="1"/>
          <p:nvPr/>
        </p:nvSpPr>
        <p:spPr>
          <a:xfrm>
            <a:off x="1403648" y="5877272"/>
            <a:ext cx="5832648" cy="369332"/>
          </a:xfrm>
          <a:prstGeom prst="rect">
            <a:avLst/>
          </a:prstGeom>
          <a:noFill/>
        </p:spPr>
        <p:txBody>
          <a:bodyPr wrap="square" rtlCol="0">
            <a:spAutoFit/>
          </a:bodyPr>
          <a:lstStyle/>
          <a:p>
            <a:r>
              <a:rPr lang="hu-HU" b="1" dirty="0" smtClean="0"/>
              <a:t>Kereszt és hosszmetszeti vizsgálatok</a:t>
            </a:r>
            <a:endParaRPr lang="en-US"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C:\USERS\TIHANY~1\APPDATA\LOCAL\TEMP\110_2.jpg"/>
          <p:cNvPicPr>
            <a:picLocks noChangeAspect="1" noChangeArrowheads="1"/>
          </p:cNvPicPr>
          <p:nvPr/>
        </p:nvPicPr>
        <p:blipFill>
          <a:blip r:embed="rId2" cstate="print"/>
          <a:srcRect/>
          <a:stretch>
            <a:fillRect/>
          </a:stretch>
        </p:blipFill>
        <p:spPr bwMode="auto">
          <a:xfrm>
            <a:off x="871537" y="1336129"/>
            <a:ext cx="7400925" cy="4829175"/>
          </a:xfrm>
          <a:prstGeom prst="rect">
            <a:avLst/>
          </a:prstGeom>
          <a:noFill/>
        </p:spPr>
      </p:pic>
      <p:sp>
        <p:nvSpPr>
          <p:cNvPr id="3" name="Szövegdoboz 2"/>
          <p:cNvSpPr txBox="1"/>
          <p:nvPr/>
        </p:nvSpPr>
        <p:spPr>
          <a:xfrm>
            <a:off x="1547664" y="476672"/>
            <a:ext cx="6552728" cy="830997"/>
          </a:xfrm>
          <a:prstGeom prst="rect">
            <a:avLst/>
          </a:prstGeom>
          <a:noFill/>
        </p:spPr>
        <p:txBody>
          <a:bodyPr wrap="square" rtlCol="0">
            <a:spAutoFit/>
          </a:bodyPr>
          <a:lstStyle/>
          <a:p>
            <a:pPr algn="ctr"/>
            <a:r>
              <a:rPr lang="hu-HU" sz="2400" b="1" dirty="0" smtClean="0"/>
              <a:t>8-13 éves gyerekek felugrási magassága CMJ és SJ felugrásoknál (fiúk)</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Picture 2" descr="C:\USERS\TIHANY~1\APPDATA\LOCAL\TEMP\109_1.jpg"/>
          <p:cNvPicPr>
            <a:picLocks noChangeAspect="1" noChangeArrowheads="1"/>
          </p:cNvPicPr>
          <p:nvPr/>
        </p:nvPicPr>
        <p:blipFill>
          <a:blip r:embed="rId2" cstate="print"/>
          <a:srcRect/>
          <a:stretch>
            <a:fillRect/>
          </a:stretch>
        </p:blipFill>
        <p:spPr bwMode="auto">
          <a:xfrm>
            <a:off x="1500166" y="785795"/>
            <a:ext cx="5443553" cy="2996828"/>
          </a:xfrm>
          <a:prstGeom prst="rect">
            <a:avLst/>
          </a:prstGeom>
          <a:noFill/>
        </p:spPr>
      </p:pic>
      <p:pic>
        <p:nvPicPr>
          <p:cNvPr id="79875" name="Picture 3" descr="C:\USERS\TIHANY~1\APPDATA\LOCAL\TEMP\109_2.jpg"/>
          <p:cNvPicPr>
            <a:picLocks noChangeAspect="1" noChangeArrowheads="1"/>
          </p:cNvPicPr>
          <p:nvPr/>
        </p:nvPicPr>
        <p:blipFill>
          <a:blip r:embed="rId3" cstate="print"/>
          <a:srcRect/>
          <a:stretch>
            <a:fillRect/>
          </a:stretch>
        </p:blipFill>
        <p:spPr bwMode="auto">
          <a:xfrm>
            <a:off x="1714480" y="3743365"/>
            <a:ext cx="5653104" cy="3114635"/>
          </a:xfrm>
          <a:prstGeom prst="rect">
            <a:avLst/>
          </a:prstGeom>
          <a:noFill/>
        </p:spPr>
      </p:pic>
      <p:sp>
        <p:nvSpPr>
          <p:cNvPr id="4" name="Szövegdoboz 3"/>
          <p:cNvSpPr txBox="1"/>
          <p:nvPr/>
        </p:nvSpPr>
        <p:spPr>
          <a:xfrm>
            <a:off x="1547664" y="260648"/>
            <a:ext cx="6552728" cy="707886"/>
          </a:xfrm>
          <a:prstGeom prst="rect">
            <a:avLst/>
          </a:prstGeom>
          <a:noFill/>
        </p:spPr>
        <p:txBody>
          <a:bodyPr wrap="square" rtlCol="0">
            <a:spAutoFit/>
          </a:bodyPr>
          <a:lstStyle/>
          <a:p>
            <a:pPr algn="ctr"/>
            <a:r>
              <a:rPr lang="hu-HU" sz="2000" b="1" dirty="0" smtClean="0"/>
              <a:t>7-17 éves gyerekek felugrási magassága CMJ és SJ felugrásoknál (lányok)</a:t>
            </a:r>
            <a:endParaRPr lang="en-US" sz="2000" b="1" dirty="0"/>
          </a:p>
        </p:txBody>
      </p:sp>
      <p:sp>
        <p:nvSpPr>
          <p:cNvPr id="5" name="Szövegdoboz 4"/>
          <p:cNvSpPr txBox="1"/>
          <p:nvPr/>
        </p:nvSpPr>
        <p:spPr>
          <a:xfrm>
            <a:off x="6588224" y="5229200"/>
            <a:ext cx="2232248" cy="369332"/>
          </a:xfrm>
          <a:prstGeom prst="rect">
            <a:avLst/>
          </a:prstGeom>
          <a:noFill/>
        </p:spPr>
        <p:txBody>
          <a:bodyPr wrap="square" rtlCol="0">
            <a:spAutoFit/>
          </a:bodyPr>
          <a:lstStyle/>
          <a:p>
            <a:r>
              <a:rPr lang="hu-HU" dirty="0" smtClean="0"/>
              <a:t>2010. 10. </a:t>
            </a:r>
            <a:r>
              <a:rPr lang="hu-HU" smtClean="0"/>
              <a:t>26.</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Picture 2" descr="C:\USERS\TIHANY~1\APPDATA\LOCAL\TEMP\111_1.jpg"/>
          <p:cNvPicPr>
            <a:picLocks noChangeAspect="1" noChangeArrowheads="1"/>
          </p:cNvPicPr>
          <p:nvPr/>
        </p:nvPicPr>
        <p:blipFill>
          <a:blip r:embed="rId2" cstate="print"/>
          <a:srcRect/>
          <a:stretch>
            <a:fillRect/>
          </a:stretch>
        </p:blipFill>
        <p:spPr bwMode="auto">
          <a:xfrm>
            <a:off x="904875" y="1323975"/>
            <a:ext cx="7334250" cy="4210050"/>
          </a:xfrm>
          <a:prstGeom prst="rect">
            <a:avLst/>
          </a:prstGeom>
          <a:noFill/>
        </p:spPr>
      </p:pic>
      <p:cxnSp>
        <p:nvCxnSpPr>
          <p:cNvPr id="6" name="Egyenes összekötő 5"/>
          <p:cNvCxnSpPr/>
          <p:nvPr/>
        </p:nvCxnSpPr>
        <p:spPr>
          <a:xfrm>
            <a:off x="1500166" y="2636838"/>
            <a:ext cx="457203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a:off x="1500166" y="3355974"/>
            <a:ext cx="457203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zövegdoboz 4"/>
          <p:cNvSpPr txBox="1"/>
          <p:nvPr/>
        </p:nvSpPr>
        <p:spPr>
          <a:xfrm>
            <a:off x="1547664" y="476672"/>
            <a:ext cx="6552728" cy="830997"/>
          </a:xfrm>
          <a:prstGeom prst="rect">
            <a:avLst/>
          </a:prstGeom>
          <a:noFill/>
        </p:spPr>
        <p:txBody>
          <a:bodyPr wrap="square" rtlCol="0">
            <a:spAutoFit/>
          </a:bodyPr>
          <a:lstStyle/>
          <a:p>
            <a:pPr algn="ctr"/>
            <a:r>
              <a:rPr lang="hu-HU" sz="2400" b="1" dirty="0" smtClean="0"/>
              <a:t>7-16 éves gyerekek felugrási magassága CMJ  felugrásoknál (lányok)</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50" name="Picture 2" descr="C:\USERS\TIHANY~1\APPDATA\LOCAL\TEMP\111_2.jpg"/>
          <p:cNvPicPr>
            <a:picLocks noChangeAspect="1" noChangeArrowheads="1"/>
          </p:cNvPicPr>
          <p:nvPr/>
        </p:nvPicPr>
        <p:blipFill>
          <a:blip r:embed="rId2" cstate="print"/>
          <a:srcRect/>
          <a:stretch>
            <a:fillRect/>
          </a:stretch>
        </p:blipFill>
        <p:spPr bwMode="auto">
          <a:xfrm>
            <a:off x="695325" y="1171575"/>
            <a:ext cx="7753350" cy="4514850"/>
          </a:xfrm>
          <a:prstGeom prst="rect">
            <a:avLst/>
          </a:prstGeom>
          <a:noFill/>
        </p:spPr>
      </p:pic>
      <p:cxnSp>
        <p:nvCxnSpPr>
          <p:cNvPr id="3" name="Egyenes összekötő 2"/>
          <p:cNvCxnSpPr/>
          <p:nvPr/>
        </p:nvCxnSpPr>
        <p:spPr>
          <a:xfrm>
            <a:off x="1500166" y="2000240"/>
            <a:ext cx="457203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Egyenes összekötő 3"/>
          <p:cNvCxnSpPr/>
          <p:nvPr/>
        </p:nvCxnSpPr>
        <p:spPr>
          <a:xfrm>
            <a:off x="1500166" y="2719376"/>
            <a:ext cx="457203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zövegdoboz 4"/>
          <p:cNvSpPr txBox="1"/>
          <p:nvPr/>
        </p:nvSpPr>
        <p:spPr>
          <a:xfrm>
            <a:off x="1547664" y="476672"/>
            <a:ext cx="6552728" cy="830997"/>
          </a:xfrm>
          <a:prstGeom prst="rect">
            <a:avLst/>
          </a:prstGeom>
          <a:noFill/>
        </p:spPr>
        <p:txBody>
          <a:bodyPr wrap="square" rtlCol="0">
            <a:spAutoFit/>
          </a:bodyPr>
          <a:lstStyle/>
          <a:p>
            <a:pPr algn="ctr"/>
            <a:r>
              <a:rPr lang="hu-HU" sz="2400" b="1" dirty="0" smtClean="0"/>
              <a:t>7-16 éves gyerekek felugrási magassága CMJ  felugrásoknál (fiúk)</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2" descr="C:\USERS\TIHANY~1\APPDATA\LOCAL\TEMP\120_1.jpg"/>
          <p:cNvPicPr>
            <a:picLocks noChangeAspect="1" noChangeArrowheads="1"/>
          </p:cNvPicPr>
          <p:nvPr/>
        </p:nvPicPr>
        <p:blipFill>
          <a:blip r:embed="rId2" cstate="print"/>
          <a:srcRect/>
          <a:stretch>
            <a:fillRect/>
          </a:stretch>
        </p:blipFill>
        <p:spPr bwMode="auto">
          <a:xfrm>
            <a:off x="814387" y="1028700"/>
            <a:ext cx="7515225" cy="4800600"/>
          </a:xfrm>
          <a:prstGeom prst="rect">
            <a:avLst/>
          </a:prstGeom>
          <a:noFill/>
        </p:spPr>
      </p:pic>
      <p:sp>
        <p:nvSpPr>
          <p:cNvPr id="3" name="Szövegdoboz 2"/>
          <p:cNvSpPr txBox="1"/>
          <p:nvPr/>
        </p:nvSpPr>
        <p:spPr>
          <a:xfrm>
            <a:off x="1547664" y="476672"/>
            <a:ext cx="6552728" cy="830997"/>
          </a:xfrm>
          <a:prstGeom prst="rect">
            <a:avLst/>
          </a:prstGeom>
          <a:noFill/>
        </p:spPr>
        <p:txBody>
          <a:bodyPr wrap="square" rtlCol="0">
            <a:spAutoFit/>
          </a:bodyPr>
          <a:lstStyle/>
          <a:p>
            <a:pPr algn="ctr"/>
            <a:r>
              <a:rPr lang="hu-HU" sz="2400" b="1" dirty="0" smtClean="0"/>
              <a:t> SJ  felugrási magasságok különböző sportágak képviselőinél</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descr="C:\USERS\TIHANY~1\APPDATA\LOCAL\TEMP\120_2.jpg"/>
          <p:cNvPicPr>
            <a:picLocks noChangeAspect="1" noChangeArrowheads="1"/>
          </p:cNvPicPr>
          <p:nvPr/>
        </p:nvPicPr>
        <p:blipFill>
          <a:blip r:embed="rId2" cstate="print"/>
          <a:srcRect/>
          <a:stretch>
            <a:fillRect/>
          </a:stretch>
        </p:blipFill>
        <p:spPr bwMode="auto">
          <a:xfrm>
            <a:off x="611560" y="1390228"/>
            <a:ext cx="7534275" cy="4991100"/>
          </a:xfrm>
          <a:prstGeom prst="rect">
            <a:avLst/>
          </a:prstGeom>
          <a:noFill/>
        </p:spPr>
      </p:pic>
      <p:sp>
        <p:nvSpPr>
          <p:cNvPr id="3" name="Szövegdoboz 2"/>
          <p:cNvSpPr txBox="1"/>
          <p:nvPr/>
        </p:nvSpPr>
        <p:spPr>
          <a:xfrm>
            <a:off x="1547664" y="476672"/>
            <a:ext cx="6552728" cy="830997"/>
          </a:xfrm>
          <a:prstGeom prst="rect">
            <a:avLst/>
          </a:prstGeom>
          <a:noFill/>
        </p:spPr>
        <p:txBody>
          <a:bodyPr wrap="square" rtlCol="0">
            <a:spAutoFit/>
          </a:bodyPr>
          <a:lstStyle/>
          <a:p>
            <a:pPr algn="ctr"/>
            <a:r>
              <a:rPr lang="hu-HU" sz="2400" b="1" dirty="0" smtClean="0"/>
              <a:t> CMJ  felugrási magasságok különböző sportágak képviselőinél</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4286</TotalTime>
  <Words>3095</Words>
  <Application>Microsoft Office PowerPoint</Application>
  <PresentationFormat>Diavetítés a képernyőre (4:3 oldalarány)</PresentationFormat>
  <Paragraphs>967</Paragraphs>
  <Slides>121</Slides>
  <Notes>9</Notes>
  <HiddenSlides>24</HiddenSlides>
  <MMClips>27</MMClips>
  <ScaleCrop>false</ScaleCrop>
  <HeadingPairs>
    <vt:vector size="6" baseType="variant">
      <vt:variant>
        <vt:lpstr>Téma</vt:lpstr>
      </vt:variant>
      <vt:variant>
        <vt:i4>1</vt:i4>
      </vt:variant>
      <vt:variant>
        <vt:lpstr>Beágyazott OLE kiszolgálók</vt:lpstr>
      </vt:variant>
      <vt:variant>
        <vt:i4>7</vt:i4>
      </vt:variant>
      <vt:variant>
        <vt:lpstr>Diacímek</vt:lpstr>
      </vt:variant>
      <vt:variant>
        <vt:i4>121</vt:i4>
      </vt:variant>
    </vt:vector>
  </HeadingPairs>
  <TitlesOfParts>
    <vt:vector size="129" baseType="lpstr">
      <vt:lpstr>Office-téma</vt:lpstr>
      <vt:lpstr>Chart</vt:lpstr>
      <vt:lpstr>Microsoft Excel 97-2003 Worksheet</vt:lpstr>
      <vt:lpstr>Munkalap</vt:lpstr>
      <vt:lpstr>Equation</vt:lpstr>
      <vt:lpstr>Bitkép alakzat</vt:lpstr>
      <vt:lpstr>Egyenlet</vt:lpstr>
      <vt:lpstr>Worksheet</vt:lpstr>
      <vt:lpstr>PowerPoint bemutató</vt:lpstr>
      <vt:lpstr>PowerPoint bemutató</vt:lpstr>
      <vt:lpstr>Az erő</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A súlypont helyének meghatározása 4 szegmentes testmodell segítségével</vt:lpstr>
      <vt:lpstr>Eredmények   A tömegközéppont függőleges útja az idő függvényében</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Tihanyi József</dc:creator>
  <cp:lastModifiedBy>Bence</cp:lastModifiedBy>
  <cp:revision>46</cp:revision>
  <dcterms:created xsi:type="dcterms:W3CDTF">2012-03-25T18:27:56Z</dcterms:created>
  <dcterms:modified xsi:type="dcterms:W3CDTF">2013-03-21T09:43:46Z</dcterms:modified>
</cp:coreProperties>
</file>