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Becsült multimédia forgalom</a:t>
            </a:r>
          </a:p>
        </c:rich>
      </c:tx>
      <c:layout>
        <c:manualLayout>
          <c:xMode val="edge"/>
          <c:yMode val="edge"/>
          <c:x val="0.19603869155634102"/>
          <c:y val="4.870623270393417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848584307723058"/>
          <c:y val="0.235829570372037"/>
          <c:w val="0.58186882952256214"/>
          <c:h val="0.60160666648982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Munka1!$L$35</c:f>
              <c:strCache>
                <c:ptCount val="1"/>
                <c:pt idx="0">
                  <c:v>Oktatás</c:v>
                </c:pt>
              </c:strCache>
            </c:strRef>
          </c:tx>
          <c:invertIfNegative val="0"/>
          <c:cat>
            <c:numRef>
              <c:f>Munka1!$M$34:$R$34</c:f>
              <c:numCache>
                <c:formatCode>General</c:formatCode>
                <c:ptCount val="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</c:numCache>
            </c:numRef>
          </c:cat>
          <c:val>
            <c:numRef>
              <c:f>Munka1!$M$35:$R$35</c:f>
              <c:numCache>
                <c:formatCode>General</c:formatCode>
                <c:ptCount val="6"/>
                <c:pt idx="0">
                  <c:v>100</c:v>
                </c:pt>
                <c:pt idx="1">
                  <c:v>160</c:v>
                </c:pt>
                <c:pt idx="2">
                  <c:v>256</c:v>
                </c:pt>
                <c:pt idx="3">
                  <c:v>410</c:v>
                </c:pt>
                <c:pt idx="4">
                  <c:v>655</c:v>
                </c:pt>
                <c:pt idx="5">
                  <c:v>1049</c:v>
                </c:pt>
              </c:numCache>
            </c:numRef>
          </c:val>
        </c:ser>
        <c:ser>
          <c:idx val="1"/>
          <c:order val="1"/>
          <c:tx>
            <c:strRef>
              <c:f>Munka1!$L$36</c:f>
              <c:strCache>
                <c:ptCount val="1"/>
                <c:pt idx="0">
                  <c:v>Háztartás</c:v>
                </c:pt>
              </c:strCache>
            </c:strRef>
          </c:tx>
          <c:invertIfNegative val="0"/>
          <c:cat>
            <c:numRef>
              <c:f>Munka1!$M$34:$R$34</c:f>
              <c:numCache>
                <c:formatCode>General</c:formatCode>
                <c:ptCount val="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</c:numCache>
            </c:numRef>
          </c:cat>
          <c:val>
            <c:numRef>
              <c:f>Munka1!$M$36:$R$36</c:f>
              <c:numCache>
                <c:formatCode>General</c:formatCode>
                <c:ptCount val="6"/>
                <c:pt idx="0">
                  <c:v>100</c:v>
                </c:pt>
                <c:pt idx="1">
                  <c:v>220</c:v>
                </c:pt>
                <c:pt idx="2">
                  <c:v>484</c:v>
                </c:pt>
                <c:pt idx="3">
                  <c:v>1065</c:v>
                </c:pt>
                <c:pt idx="4">
                  <c:v>2343</c:v>
                </c:pt>
                <c:pt idx="5">
                  <c:v>5154</c:v>
                </c:pt>
              </c:numCache>
            </c:numRef>
          </c:val>
        </c:ser>
        <c:ser>
          <c:idx val="2"/>
          <c:order val="2"/>
          <c:tx>
            <c:strRef>
              <c:f>Munka1!$L$37</c:f>
              <c:strCache>
                <c:ptCount val="1"/>
                <c:pt idx="0">
                  <c:v>Munkahely</c:v>
                </c:pt>
              </c:strCache>
            </c:strRef>
          </c:tx>
          <c:invertIfNegative val="0"/>
          <c:cat>
            <c:numRef>
              <c:f>Munka1!$M$34:$R$34</c:f>
              <c:numCache>
                <c:formatCode>General</c:formatCode>
                <c:ptCount val="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</c:numCache>
            </c:numRef>
          </c:cat>
          <c:val>
            <c:numRef>
              <c:f>Munka1!$M$37:$R$37</c:f>
              <c:numCache>
                <c:formatCode>General</c:formatCode>
                <c:ptCount val="6"/>
                <c:pt idx="0">
                  <c:v>550</c:v>
                </c:pt>
                <c:pt idx="1">
                  <c:v>880</c:v>
                </c:pt>
                <c:pt idx="2">
                  <c:v>1408</c:v>
                </c:pt>
                <c:pt idx="3">
                  <c:v>2253</c:v>
                </c:pt>
                <c:pt idx="4">
                  <c:v>3604</c:v>
                </c:pt>
                <c:pt idx="5">
                  <c:v>5767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94912"/>
        <c:axId val="34528000"/>
      </c:barChart>
      <c:catAx>
        <c:axId val="37094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Év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528000"/>
        <c:crosses val="autoZero"/>
        <c:auto val="1"/>
        <c:lblAlgn val="ctr"/>
        <c:lblOffset val="100"/>
        <c:noMultiLvlLbl val="0"/>
      </c:catAx>
      <c:valAx>
        <c:axId val="34528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Millió $</a:t>
                </a:r>
              </a:p>
            </c:rich>
          </c:tx>
          <c:layout>
            <c:manualLayout>
              <c:xMode val="edge"/>
              <c:yMode val="edge"/>
              <c:x val="3.1516260868193077E-2"/>
              <c:y val="0.461006090516250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7094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625381732653013"/>
          <c:y val="0.33545547293599948"/>
          <c:w val="0.17084111250511463"/>
          <c:h val="0.2535863771561622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Becsült multimédia forgalom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7314129483814522"/>
          <c:y val="0.15788203557888597"/>
          <c:w val="0.6062204724409449"/>
          <c:h val="0.627966608340624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Munka1!$L$35</c:f>
              <c:strCache>
                <c:ptCount val="1"/>
                <c:pt idx="0">
                  <c:v>Oktatás</c:v>
                </c:pt>
              </c:strCache>
            </c:strRef>
          </c:tx>
          <c:invertIfNegative val="0"/>
          <c:cat>
            <c:numRef>
              <c:f>Munka1!$M$34:$R$34</c:f>
              <c:numCache>
                <c:formatCode>General</c:formatCode>
                <c:ptCount val="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</c:numCache>
            </c:numRef>
          </c:cat>
          <c:val>
            <c:numRef>
              <c:f>Munka1!$M$35:$R$35</c:f>
              <c:numCache>
                <c:formatCode>General</c:formatCode>
                <c:ptCount val="6"/>
                <c:pt idx="0">
                  <c:v>100</c:v>
                </c:pt>
                <c:pt idx="1">
                  <c:v>160</c:v>
                </c:pt>
                <c:pt idx="2">
                  <c:v>256</c:v>
                </c:pt>
                <c:pt idx="3">
                  <c:v>410</c:v>
                </c:pt>
                <c:pt idx="4">
                  <c:v>655</c:v>
                </c:pt>
                <c:pt idx="5">
                  <c:v>1049</c:v>
                </c:pt>
              </c:numCache>
            </c:numRef>
          </c:val>
        </c:ser>
        <c:ser>
          <c:idx val="1"/>
          <c:order val="1"/>
          <c:tx>
            <c:strRef>
              <c:f>Munka1!$L$36</c:f>
              <c:strCache>
                <c:ptCount val="1"/>
                <c:pt idx="0">
                  <c:v>Háztartás</c:v>
                </c:pt>
              </c:strCache>
            </c:strRef>
          </c:tx>
          <c:invertIfNegative val="0"/>
          <c:cat>
            <c:numRef>
              <c:f>Munka1!$M$34:$R$34</c:f>
              <c:numCache>
                <c:formatCode>General</c:formatCode>
                <c:ptCount val="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</c:numCache>
            </c:numRef>
          </c:cat>
          <c:val>
            <c:numRef>
              <c:f>Munka1!$M$36:$R$36</c:f>
              <c:numCache>
                <c:formatCode>General</c:formatCode>
                <c:ptCount val="6"/>
                <c:pt idx="0">
                  <c:v>100</c:v>
                </c:pt>
                <c:pt idx="1">
                  <c:v>220</c:v>
                </c:pt>
                <c:pt idx="2">
                  <c:v>484</c:v>
                </c:pt>
                <c:pt idx="3">
                  <c:v>1065</c:v>
                </c:pt>
                <c:pt idx="4">
                  <c:v>2343</c:v>
                </c:pt>
                <c:pt idx="5">
                  <c:v>5154</c:v>
                </c:pt>
              </c:numCache>
            </c:numRef>
          </c:val>
        </c:ser>
        <c:ser>
          <c:idx val="2"/>
          <c:order val="2"/>
          <c:tx>
            <c:strRef>
              <c:f>Munka1!$L$37</c:f>
              <c:strCache>
                <c:ptCount val="1"/>
                <c:pt idx="0">
                  <c:v>Munkahely</c:v>
                </c:pt>
              </c:strCache>
            </c:strRef>
          </c:tx>
          <c:invertIfNegative val="0"/>
          <c:cat>
            <c:numRef>
              <c:f>Munka1!$M$34:$R$34</c:f>
              <c:numCache>
                <c:formatCode>General</c:formatCode>
                <c:ptCount val="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</c:numCache>
            </c:numRef>
          </c:cat>
          <c:val>
            <c:numRef>
              <c:f>Munka1!$M$37:$R$37</c:f>
              <c:numCache>
                <c:formatCode>General</c:formatCode>
                <c:ptCount val="6"/>
                <c:pt idx="0">
                  <c:v>550</c:v>
                </c:pt>
                <c:pt idx="1">
                  <c:v>880</c:v>
                </c:pt>
                <c:pt idx="2">
                  <c:v>1408</c:v>
                </c:pt>
                <c:pt idx="3">
                  <c:v>2253</c:v>
                </c:pt>
                <c:pt idx="4">
                  <c:v>3604</c:v>
                </c:pt>
                <c:pt idx="5">
                  <c:v>5767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183552"/>
        <c:axId val="93106112"/>
      </c:barChart>
      <c:catAx>
        <c:axId val="8418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Év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3106112"/>
        <c:crosses val="autoZero"/>
        <c:auto val="1"/>
        <c:lblAlgn val="ctr"/>
        <c:lblOffset val="100"/>
        <c:noMultiLvlLbl val="0"/>
      </c:catAx>
      <c:valAx>
        <c:axId val="93106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Millió $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41835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Becsült multimédia forgalom</a:t>
            </a:r>
          </a:p>
        </c:rich>
      </c:tx>
      <c:overlay val="1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293285214348207"/>
          <c:y val="7.4548702245552628E-2"/>
          <c:w val="0.54851837270341208"/>
          <c:h val="0.832619568387284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Munka1!$L$35</c:f>
              <c:strCache>
                <c:ptCount val="1"/>
                <c:pt idx="0">
                  <c:v>Oktatás</c:v>
                </c:pt>
              </c:strCache>
            </c:strRef>
          </c:tx>
          <c:invertIfNegative val="0"/>
          <c:cat>
            <c:numRef>
              <c:f>Munka1!$M$34:$R$34</c:f>
              <c:numCache>
                <c:formatCode>General</c:formatCode>
                <c:ptCount val="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</c:numCache>
            </c:numRef>
          </c:cat>
          <c:val>
            <c:numRef>
              <c:f>Munka1!$M$35:$R$35</c:f>
              <c:numCache>
                <c:formatCode>General</c:formatCode>
                <c:ptCount val="6"/>
                <c:pt idx="0">
                  <c:v>100</c:v>
                </c:pt>
                <c:pt idx="1">
                  <c:v>160</c:v>
                </c:pt>
                <c:pt idx="2">
                  <c:v>256</c:v>
                </c:pt>
                <c:pt idx="3">
                  <c:v>410</c:v>
                </c:pt>
                <c:pt idx="4">
                  <c:v>655</c:v>
                </c:pt>
                <c:pt idx="5">
                  <c:v>1049</c:v>
                </c:pt>
              </c:numCache>
            </c:numRef>
          </c:val>
        </c:ser>
        <c:ser>
          <c:idx val="1"/>
          <c:order val="1"/>
          <c:tx>
            <c:strRef>
              <c:f>Munka1!$L$36</c:f>
              <c:strCache>
                <c:ptCount val="1"/>
                <c:pt idx="0">
                  <c:v>Háztartás</c:v>
                </c:pt>
              </c:strCache>
            </c:strRef>
          </c:tx>
          <c:invertIfNegative val="0"/>
          <c:cat>
            <c:numRef>
              <c:f>Munka1!$M$34:$R$34</c:f>
              <c:numCache>
                <c:formatCode>General</c:formatCode>
                <c:ptCount val="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</c:numCache>
            </c:numRef>
          </c:cat>
          <c:val>
            <c:numRef>
              <c:f>Munka1!$M$36:$R$36</c:f>
              <c:numCache>
                <c:formatCode>General</c:formatCode>
                <c:ptCount val="6"/>
                <c:pt idx="0">
                  <c:v>100</c:v>
                </c:pt>
                <c:pt idx="1">
                  <c:v>220</c:v>
                </c:pt>
                <c:pt idx="2">
                  <c:v>484</c:v>
                </c:pt>
                <c:pt idx="3">
                  <c:v>1065</c:v>
                </c:pt>
                <c:pt idx="4">
                  <c:v>2343</c:v>
                </c:pt>
                <c:pt idx="5">
                  <c:v>5154</c:v>
                </c:pt>
              </c:numCache>
            </c:numRef>
          </c:val>
        </c:ser>
        <c:ser>
          <c:idx val="2"/>
          <c:order val="2"/>
          <c:tx>
            <c:strRef>
              <c:f>Munka1!$L$37</c:f>
              <c:strCache>
                <c:ptCount val="1"/>
                <c:pt idx="0">
                  <c:v>Munkahely</c:v>
                </c:pt>
              </c:strCache>
            </c:strRef>
          </c:tx>
          <c:invertIfNegative val="0"/>
          <c:cat>
            <c:numRef>
              <c:f>Munka1!$M$34:$R$34</c:f>
              <c:numCache>
                <c:formatCode>General</c:formatCode>
                <c:ptCount val="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</c:numCache>
            </c:numRef>
          </c:cat>
          <c:val>
            <c:numRef>
              <c:f>Munka1!$M$37:$R$37</c:f>
              <c:numCache>
                <c:formatCode>General</c:formatCode>
                <c:ptCount val="6"/>
                <c:pt idx="0">
                  <c:v>550</c:v>
                </c:pt>
                <c:pt idx="1">
                  <c:v>880</c:v>
                </c:pt>
                <c:pt idx="2">
                  <c:v>1408</c:v>
                </c:pt>
                <c:pt idx="3">
                  <c:v>2253</c:v>
                </c:pt>
                <c:pt idx="4">
                  <c:v>3604</c:v>
                </c:pt>
                <c:pt idx="5">
                  <c:v>5767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741760"/>
        <c:axId val="93108416"/>
        <c:axId val="95463296"/>
      </c:bar3DChart>
      <c:catAx>
        <c:axId val="82741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Év</a:t>
                </a:r>
              </a:p>
            </c:rich>
          </c:tx>
          <c:layout>
            <c:manualLayout>
              <c:xMode val="edge"/>
              <c:yMode val="edge"/>
              <c:x val="0.294496062992126"/>
              <c:y val="0.835598935549722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3108416"/>
        <c:crosses val="autoZero"/>
        <c:auto val="1"/>
        <c:lblAlgn val="ctr"/>
        <c:lblOffset val="100"/>
        <c:noMultiLvlLbl val="0"/>
      </c:catAx>
      <c:valAx>
        <c:axId val="93108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Miilió $</a:t>
                </a:r>
              </a:p>
            </c:rich>
          </c:tx>
          <c:layout>
            <c:manualLayout>
              <c:xMode val="edge"/>
              <c:yMode val="edge"/>
              <c:x val="2.1058836395450569E-2"/>
              <c:y val="0.380203776611256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2741760"/>
        <c:crosses val="autoZero"/>
        <c:crossBetween val="between"/>
      </c:valAx>
      <c:serAx>
        <c:axId val="95463296"/>
        <c:scaling>
          <c:orientation val="minMax"/>
        </c:scaling>
        <c:delete val="1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Csoportok</a:t>
                </a:r>
              </a:p>
            </c:rich>
          </c:tx>
          <c:overlay val="0"/>
        </c:title>
        <c:majorTickMark val="out"/>
        <c:minorTickMark val="none"/>
        <c:tickLblPos val="nextTo"/>
        <c:crossAx val="93108416"/>
        <c:crosses val="autoZero"/>
      </c:serAx>
    </c:plotArea>
    <c:legend>
      <c:legendPos val="r"/>
      <c:layout>
        <c:manualLayout>
          <c:xMode val="edge"/>
          <c:yMode val="edge"/>
          <c:x val="0.72901090186196804"/>
          <c:y val="0.23041981690143593"/>
          <c:w val="0.11713503464154101"/>
          <c:h val="0.1678563492945228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Munka1!$L$35</c:f>
              <c:strCache>
                <c:ptCount val="1"/>
                <c:pt idx="0">
                  <c:v>Oktatás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Munka1!$M$34:$R$34</c:f>
              <c:numCache>
                <c:formatCode>General</c:formatCode>
                <c:ptCount val="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</c:numCache>
            </c:numRef>
          </c:cat>
          <c:val>
            <c:numRef>
              <c:f>Munka1!$M$35:$R$35</c:f>
              <c:numCache>
                <c:formatCode>General</c:formatCode>
                <c:ptCount val="6"/>
                <c:pt idx="0">
                  <c:v>100</c:v>
                </c:pt>
                <c:pt idx="1">
                  <c:v>160</c:v>
                </c:pt>
                <c:pt idx="2">
                  <c:v>256</c:v>
                </c:pt>
                <c:pt idx="3">
                  <c:v>410</c:v>
                </c:pt>
                <c:pt idx="4">
                  <c:v>655</c:v>
                </c:pt>
                <c:pt idx="5">
                  <c:v>1049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Munka1!$L$36</c:f>
              <c:strCache>
                <c:ptCount val="1"/>
                <c:pt idx="0">
                  <c:v>Háztartás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Munka1!$M$34:$R$34</c:f>
              <c:numCache>
                <c:formatCode>General</c:formatCode>
                <c:ptCount val="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</c:numCache>
            </c:numRef>
          </c:cat>
          <c:val>
            <c:numRef>
              <c:f>Munka1!$M$36:$R$36</c:f>
              <c:numCache>
                <c:formatCode>General</c:formatCode>
                <c:ptCount val="6"/>
                <c:pt idx="0">
                  <c:v>100</c:v>
                </c:pt>
                <c:pt idx="1">
                  <c:v>220</c:v>
                </c:pt>
                <c:pt idx="2">
                  <c:v>484</c:v>
                </c:pt>
                <c:pt idx="3">
                  <c:v>1065</c:v>
                </c:pt>
                <c:pt idx="4">
                  <c:v>2343</c:v>
                </c:pt>
                <c:pt idx="5">
                  <c:v>5154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Munka1!$L$35</c:f>
              <c:strCache>
                <c:ptCount val="1"/>
                <c:pt idx="0">
                  <c:v>Oktatás</c:v>
                </c:pt>
              </c:strCache>
            </c:strRef>
          </c:tx>
          <c:cat>
            <c:numRef>
              <c:f>Munka1!$M$34:$R$34</c:f>
              <c:numCache>
                <c:formatCode>General</c:formatCode>
                <c:ptCount val="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</c:numCache>
            </c:numRef>
          </c:cat>
          <c:val>
            <c:numRef>
              <c:f>Munka1!$M$35:$R$35</c:f>
              <c:numCache>
                <c:formatCode>General</c:formatCode>
                <c:ptCount val="6"/>
                <c:pt idx="0">
                  <c:v>100</c:v>
                </c:pt>
                <c:pt idx="1">
                  <c:v>160</c:v>
                </c:pt>
                <c:pt idx="2">
                  <c:v>256</c:v>
                </c:pt>
                <c:pt idx="3">
                  <c:v>410</c:v>
                </c:pt>
                <c:pt idx="4">
                  <c:v>655</c:v>
                </c:pt>
                <c:pt idx="5">
                  <c:v>1049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Munka1!$L$36</c:f>
              <c:strCache>
                <c:ptCount val="1"/>
                <c:pt idx="0">
                  <c:v>Háztartás</c:v>
                </c:pt>
              </c:strCache>
            </c:strRef>
          </c:tx>
          <c:cat>
            <c:numRef>
              <c:f>Munka1!$M$34:$R$34</c:f>
              <c:numCache>
                <c:formatCode>General</c:formatCode>
                <c:ptCount val="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</c:numCache>
            </c:numRef>
          </c:cat>
          <c:val>
            <c:numRef>
              <c:f>Munka1!$M$36:$R$36</c:f>
              <c:numCache>
                <c:formatCode>General</c:formatCode>
                <c:ptCount val="6"/>
                <c:pt idx="0">
                  <c:v>100</c:v>
                </c:pt>
                <c:pt idx="1">
                  <c:v>220</c:v>
                </c:pt>
                <c:pt idx="2">
                  <c:v>484</c:v>
                </c:pt>
                <c:pt idx="3">
                  <c:v>1065</c:v>
                </c:pt>
                <c:pt idx="4">
                  <c:v>2343</c:v>
                </c:pt>
                <c:pt idx="5">
                  <c:v>5154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Munka1!$L$37</c:f>
              <c:strCache>
                <c:ptCount val="1"/>
                <c:pt idx="0">
                  <c:v>Munkahely</c:v>
                </c:pt>
              </c:strCache>
            </c:strRef>
          </c:tx>
          <c:cat>
            <c:numRef>
              <c:f>Munka1!$M$34:$R$34</c:f>
              <c:numCache>
                <c:formatCode>General</c:formatCode>
                <c:ptCount val="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</c:numCache>
            </c:numRef>
          </c:cat>
          <c:val>
            <c:numRef>
              <c:f>Munka1!$M$37:$R$37</c:f>
              <c:numCache>
                <c:formatCode>General</c:formatCode>
                <c:ptCount val="6"/>
                <c:pt idx="0">
                  <c:v>550</c:v>
                </c:pt>
                <c:pt idx="1">
                  <c:v>880</c:v>
                </c:pt>
                <c:pt idx="2">
                  <c:v>1408</c:v>
                </c:pt>
                <c:pt idx="3">
                  <c:v>2253</c:v>
                </c:pt>
                <c:pt idx="4">
                  <c:v>3604</c:v>
                </c:pt>
                <c:pt idx="5">
                  <c:v>5767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881024"/>
        <c:axId val="84324288"/>
      </c:lineChart>
      <c:catAx>
        <c:axId val="8288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324288"/>
        <c:crosses val="autoZero"/>
        <c:auto val="1"/>
        <c:lblAlgn val="ctr"/>
        <c:lblOffset val="100"/>
        <c:noMultiLvlLbl val="0"/>
      </c:catAx>
      <c:valAx>
        <c:axId val="84324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881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Munka1!$L$35</c:f>
              <c:strCache>
                <c:ptCount val="1"/>
                <c:pt idx="0">
                  <c:v>Oktatás</c:v>
                </c:pt>
              </c:strCache>
            </c:strRef>
          </c:tx>
          <c:cat>
            <c:numRef>
              <c:f>Munka1!$M$34:$R$34</c:f>
              <c:numCache>
                <c:formatCode>General</c:formatCode>
                <c:ptCount val="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</c:numCache>
            </c:numRef>
          </c:cat>
          <c:val>
            <c:numRef>
              <c:f>Munka1!$M$35:$R$35</c:f>
              <c:numCache>
                <c:formatCode>General</c:formatCode>
                <c:ptCount val="6"/>
                <c:pt idx="0">
                  <c:v>100</c:v>
                </c:pt>
                <c:pt idx="1">
                  <c:v>160</c:v>
                </c:pt>
                <c:pt idx="2">
                  <c:v>256</c:v>
                </c:pt>
                <c:pt idx="3">
                  <c:v>410</c:v>
                </c:pt>
                <c:pt idx="4">
                  <c:v>655</c:v>
                </c:pt>
                <c:pt idx="5">
                  <c:v>1049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Munka1!$L$36</c:f>
              <c:strCache>
                <c:ptCount val="1"/>
                <c:pt idx="0">
                  <c:v>Háztartás</c:v>
                </c:pt>
              </c:strCache>
            </c:strRef>
          </c:tx>
          <c:cat>
            <c:numRef>
              <c:f>Munka1!$M$34:$R$34</c:f>
              <c:numCache>
                <c:formatCode>General</c:formatCode>
                <c:ptCount val="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</c:numCache>
            </c:numRef>
          </c:cat>
          <c:val>
            <c:numRef>
              <c:f>Munka1!$M$36:$R$36</c:f>
              <c:numCache>
                <c:formatCode>General</c:formatCode>
                <c:ptCount val="6"/>
                <c:pt idx="0">
                  <c:v>100</c:v>
                </c:pt>
                <c:pt idx="1">
                  <c:v>220</c:v>
                </c:pt>
                <c:pt idx="2">
                  <c:v>484</c:v>
                </c:pt>
                <c:pt idx="3">
                  <c:v>1065</c:v>
                </c:pt>
                <c:pt idx="4">
                  <c:v>2343</c:v>
                </c:pt>
                <c:pt idx="5">
                  <c:v>5154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Munka1!$L$37</c:f>
              <c:strCache>
                <c:ptCount val="1"/>
                <c:pt idx="0">
                  <c:v>Munkahely</c:v>
                </c:pt>
              </c:strCache>
            </c:strRef>
          </c:tx>
          <c:cat>
            <c:numRef>
              <c:f>Munka1!$M$34:$R$34</c:f>
              <c:numCache>
                <c:formatCode>General</c:formatCode>
                <c:ptCount val="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</c:numCache>
            </c:numRef>
          </c:cat>
          <c:val>
            <c:numRef>
              <c:f>Munka1!$M$37:$R$37</c:f>
              <c:numCache>
                <c:formatCode>General</c:formatCode>
                <c:ptCount val="6"/>
                <c:pt idx="0">
                  <c:v>550</c:v>
                </c:pt>
                <c:pt idx="1">
                  <c:v>880</c:v>
                </c:pt>
                <c:pt idx="2">
                  <c:v>1408</c:v>
                </c:pt>
                <c:pt idx="3">
                  <c:v>2253</c:v>
                </c:pt>
                <c:pt idx="4">
                  <c:v>3604</c:v>
                </c:pt>
                <c:pt idx="5">
                  <c:v>5767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025280"/>
        <c:axId val="84326592"/>
        <c:axId val="95463936"/>
      </c:line3DChart>
      <c:catAx>
        <c:axId val="8502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326592"/>
        <c:crosses val="autoZero"/>
        <c:auto val="1"/>
        <c:lblAlgn val="ctr"/>
        <c:lblOffset val="100"/>
        <c:noMultiLvlLbl val="0"/>
      </c:catAx>
      <c:valAx>
        <c:axId val="84326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025280"/>
        <c:crosses val="autoZero"/>
        <c:crossBetween val="between"/>
      </c:valAx>
      <c:serAx>
        <c:axId val="95463936"/>
        <c:scaling>
          <c:orientation val="minMax"/>
        </c:scaling>
        <c:delete val="0"/>
        <c:axPos val="b"/>
        <c:majorTickMark val="out"/>
        <c:minorTickMark val="none"/>
        <c:tickLblPos val="nextTo"/>
        <c:crossAx val="84326592"/>
        <c:crosses val="autoZero"/>
      </c:serAx>
    </c:plotArea>
    <c:legend>
      <c:legendPos val="r"/>
      <c:layout>
        <c:manualLayout>
          <c:xMode val="edge"/>
          <c:yMode val="edge"/>
          <c:x val="0.79761017763302111"/>
          <c:y val="0.34530456660068942"/>
          <c:w val="0.11871818890742934"/>
          <c:h val="0.1743820332788304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5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7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8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2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4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1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3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7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2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1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8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2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355976" y="3789040"/>
            <a:ext cx="4244008" cy="36004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Táblázatkezelés</a:t>
            </a:r>
            <a:endParaRPr lang="hu-H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365104"/>
            <a:ext cx="4240560" cy="504056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Oktató: Bock Ádám 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Adattípusok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 startAt="4"/>
            </a:pPr>
            <a:r>
              <a:rPr lang="hu-HU" i="1" dirty="0" smtClean="0">
                <a:solidFill>
                  <a:schemeClr val="accent1">
                    <a:lumMod val="75000"/>
                  </a:schemeClr>
                </a:solidFill>
              </a:rPr>
              <a:t>Szöveges adatok</a:t>
            </a:r>
          </a:p>
          <a:p>
            <a:pPr marL="0" indent="0">
              <a:buNone/>
            </a:pPr>
            <a:endParaRPr lang="hu-HU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Bármilyen karakter ide tartozik.</a:t>
            </a:r>
          </a:p>
          <a:p>
            <a:pPr lvl="1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Ha számot, vagy = jelet szeretnénk szövegként megjeleníteni,  ’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-jellel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kezdjük a cellába írni.</a:t>
            </a:r>
          </a:p>
          <a:p>
            <a:pPr lvl="1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Ekkor a cella jelzi megjegyzésben a bevitelt.</a:t>
            </a:r>
          </a:p>
          <a:p>
            <a:pPr lvl="1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Ezekkel a cellákkal számolni nem lehet (műveletet végezni).</a:t>
            </a:r>
          </a:p>
          <a:p>
            <a:pPr marL="457200" lvl="1" indent="0"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84429"/>
            <a:ext cx="2554004" cy="129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88966"/>
            <a:ext cx="2015493" cy="109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>
            <a:off x="5292080" y="4149080"/>
            <a:ext cx="72008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8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b="1">
                <a:solidFill>
                  <a:schemeClr val="accent1">
                    <a:lumMod val="75000"/>
                  </a:schemeClr>
                </a:solidFill>
              </a:rPr>
              <a:t>Adattípusok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5"/>
            </a:pPr>
            <a:r>
              <a:rPr lang="hu-HU" i="1" dirty="0" smtClean="0">
                <a:solidFill>
                  <a:schemeClr val="accent1">
                    <a:lumMod val="75000"/>
                  </a:schemeClr>
                </a:solidFill>
              </a:rPr>
              <a:t>Képletek</a:t>
            </a:r>
          </a:p>
          <a:p>
            <a:pPr marL="0" indent="0">
              <a:buNone/>
            </a:pPr>
            <a:endParaRPr lang="hu-HU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képlet mindig = jellel kezdődik.</a:t>
            </a:r>
          </a:p>
          <a:p>
            <a:pPr lvl="1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Egyszerű képletek az egyszerű számítások begépelve (+, -, x, /), entert nyomva az Excel kiszámolja az eredményt. (Vagy pl. gyorsbillentyű.)</a:t>
            </a:r>
          </a:p>
          <a:p>
            <a:pPr lvl="1"/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Tartalmazhat:</a:t>
            </a:r>
          </a:p>
          <a:p>
            <a:pPr lvl="3"/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</a:rPr>
              <a:t>ivatkozásokat,</a:t>
            </a:r>
          </a:p>
          <a:p>
            <a:pPr lvl="3"/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</a:rPr>
              <a:t>Függvényeket.</a:t>
            </a:r>
          </a:p>
          <a:p>
            <a:pPr marL="0" indent="0">
              <a:buNone/>
            </a:pPr>
            <a:endParaRPr lang="hu-HU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17162"/>
            <a:ext cx="2004045" cy="179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 flipH="1">
            <a:off x="7596336" y="3933056"/>
            <a:ext cx="648072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5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Hivatkozások</a:t>
            </a:r>
          </a:p>
          <a:p>
            <a:pPr marL="0" indent="0">
              <a:buNone/>
            </a:pP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Relatív cellahivatkozás</a:t>
            </a:r>
          </a:p>
          <a:p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Például =A1</a:t>
            </a:r>
          </a:p>
          <a:p>
            <a:pPr marL="0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Ilyenkor a képlet másolásánál az A1-es hivatkozás egyes részei (oszlop/sor) az iránynak megfelelően változnak. 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963119" cy="197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33730"/>
            <a:ext cx="3963119" cy="172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7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Hivatkozások</a:t>
            </a:r>
          </a:p>
          <a:p>
            <a:pPr marL="0" indent="0">
              <a:buNone/>
            </a:pP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Abszolút cellahivatkozás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(jele: $), például =$A$1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(F4 billentyű az A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fölött)</a:t>
            </a:r>
          </a:p>
          <a:p>
            <a:pPr marL="0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Ilyenkor a képlet másolásánál a $A$1-es hivatkozás egyik része sem változik az irány változásánál.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785220" cy="167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940005"/>
            <a:ext cx="3751506" cy="159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3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Hivatkozások</a:t>
            </a:r>
          </a:p>
          <a:p>
            <a:pPr marL="0" indent="0">
              <a:buNone/>
            </a:pP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Vegyes cellahivatkozás</a:t>
            </a:r>
          </a:p>
          <a:p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Például =A$1,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vagy  =$A1</a:t>
            </a:r>
          </a:p>
          <a:p>
            <a:pPr marL="0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Ilyenkor a képlet másolásánál a hivatkozás adott (relatív) része változik az irány változásánál.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55" y="7105"/>
            <a:ext cx="3962422" cy="176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23" y="1774020"/>
            <a:ext cx="3972462" cy="171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5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664"/>
            <a:ext cx="8435280" cy="57214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Hivatkozások</a:t>
            </a:r>
          </a:p>
          <a:p>
            <a:pPr marL="0" indent="0">
              <a:buNone/>
            </a:pPr>
            <a:endParaRPr lang="hu-HU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téglalap-tartomány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(:)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A1:C3</a:t>
            </a: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teljes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oszlop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sor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(:)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A:A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vagy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A:C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vagy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1:1</a:t>
            </a: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másik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munkalap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(!):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Munka1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 másik munkafüzet []:   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pl. [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teszt.xls</a:t>
            </a:r>
            <a:r>
              <a:rPr lang="hu-HU" dirty="0">
                <a:latin typeface="Times New Roman" pitchFamily="18" charset="0"/>
              </a:rPr>
              <a:t>]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4586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sz="4000" b="1" dirty="0" smtClean="0">
                <a:solidFill>
                  <a:schemeClr val="accent1">
                    <a:lumMod val="75000"/>
                  </a:schemeClr>
                </a:solidFill>
              </a:rPr>
              <a:t>Műveletek 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Másolás, kivágás, beillesztés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Windowsban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szokásos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módszerek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(ctrl C,X,V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800" b="1" i="1" dirty="0" smtClean="0">
                <a:solidFill>
                  <a:schemeClr val="accent1">
                    <a:lumMod val="75000"/>
                  </a:schemeClr>
                </a:solidFill>
              </a:rPr>
              <a:t>kezdőlap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menüpont</a:t>
            </a:r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vágólapon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lévő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cella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jelzése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beillesztés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és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vágólap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törlése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Enter</a:t>
            </a: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szerkesztés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irányított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beillesztés</a:t>
            </a:r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</a:rPr>
              <a:t> (adott formátumban szúrja be a vágólap tartalmát),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</a:rPr>
              <a:t>ezeknél (C,X,V) a h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ivatkozások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típusai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nem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változnak</a:t>
            </a:r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u-H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532" y="2492896"/>
            <a:ext cx="1750774" cy="153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11792"/>
            <a:ext cx="1542830" cy="76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>
            <a:off x="4139952" y="2708920"/>
            <a:ext cx="283897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599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sz="4000" b="1" dirty="0" smtClean="0">
                <a:solidFill>
                  <a:schemeClr val="accent1">
                    <a:lumMod val="75000"/>
                  </a:schemeClr>
                </a:solidFill>
              </a:rPr>
              <a:t>Műveletek 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Sorok / oszlopok beszúrása, kivágása</a:t>
            </a:r>
          </a:p>
          <a:p>
            <a:pPr marL="0" indent="0">
              <a:buNone/>
            </a:pPr>
            <a:endParaRPr lang="hu-H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Kezdőlap </a:t>
            </a: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beszúrás menü,</a:t>
            </a:r>
            <a:endParaRPr lang="hu-HU" sz="2800" dirty="0" smtClean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Jobb egér gomb a cella fölött,</a:t>
            </a:r>
          </a:p>
          <a:p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Jobb egér gomb a sor / oszlop</a:t>
            </a:r>
          </a:p>
          <a:p>
            <a:pPr marL="0" indent="0">
              <a:buNone/>
            </a:pP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azonosító fölött.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2" y="1556792"/>
            <a:ext cx="3461931" cy="236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47091"/>
            <a:ext cx="22002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15" y="4261429"/>
            <a:ext cx="18764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93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Feltöltést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segítő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funkciók</a:t>
            </a:r>
            <a:endParaRPr lang="hu-H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Sorozatok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számok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dátumok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napok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hónapok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...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általunk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definiált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sorozatok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(pl.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névsorok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hu-H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AutoKitölt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gomb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hu-HU" dirty="0"/>
          </a:p>
          <a:p>
            <a:pPr lvl="1">
              <a:spcBef>
                <a:spcPct val="50000"/>
              </a:spcBef>
              <a:buFontTx/>
              <a:buChar char="•"/>
            </a:pPr>
            <a:endParaRPr lang="hu-H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endParaRPr lang="hu-H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Relatív cellahivatkozások használata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Állapotsorban lévő függvények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52936"/>
            <a:ext cx="2397093" cy="115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Egyenes összekötő nyíllal 5"/>
          <p:cNvCxnSpPr/>
          <p:nvPr/>
        </p:nvCxnSpPr>
        <p:spPr>
          <a:xfrm>
            <a:off x="3635896" y="3141947"/>
            <a:ext cx="2232248" cy="3590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6228184" y="3501008"/>
            <a:ext cx="1080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6068993" y="3653408"/>
            <a:ext cx="0" cy="6396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83689"/>
            <a:ext cx="17621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380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Egyéb hasznos funkciók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Rendezések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adatok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sorba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rendezés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...)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Diagramok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rajzok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Objektumok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beszúrás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objektum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Hiperhivatkozások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5.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Táblázat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felosztása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ablak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feloszt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24743"/>
            <a:ext cx="2086347" cy="303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27" y="4459155"/>
            <a:ext cx="3240360" cy="238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3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A számítógépes táblázatkezelés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hu-HU" u="sng" dirty="0" smtClean="0">
                <a:solidFill>
                  <a:schemeClr val="accent1">
                    <a:lumMod val="50000"/>
                  </a:schemeClr>
                </a:solidFill>
              </a:rPr>
              <a:t>Előnyei: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táblázatok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gyorsan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elkészíthetők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könnyen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javítható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változtatható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könnyen formázható, esztétikus formátum,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a számító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gép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végzi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műveleteket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 a cellákkal.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u-H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nincsenek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számítási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hibák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hu-H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hu-HU" u="sng" dirty="0" smtClean="0">
                <a:solidFill>
                  <a:schemeClr val="accent1">
                    <a:lumMod val="50000"/>
                  </a:schemeClr>
                </a:solidFill>
              </a:rPr>
              <a:t>Szoftverek: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Excel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 (Microsoft Office része), Open Office,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</a:rPr>
              <a:t>Quattro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</a:rPr>
              <a:t>Kingsoft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</a:rPr>
              <a:t>Spreadsheets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 free,…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Függvények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számításokat ezek segítségével végezzük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203179" cy="432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. sz. felirat 3"/>
          <p:cNvSpPr/>
          <p:nvPr/>
        </p:nvSpPr>
        <p:spPr>
          <a:xfrm>
            <a:off x="323528" y="2060848"/>
            <a:ext cx="1872208" cy="1008112"/>
          </a:xfrm>
          <a:prstGeom prst="borderCallout1">
            <a:avLst>
              <a:gd name="adj1" fmla="val 884"/>
              <a:gd name="adj2" fmla="val 99709"/>
              <a:gd name="adj3" fmla="val -41422"/>
              <a:gd name="adj4" fmla="val 182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Meglévő függvény beszúrása</a:t>
            </a:r>
            <a:endParaRPr lang="hu-HU" sz="2400" dirty="0"/>
          </a:p>
        </p:txBody>
      </p:sp>
      <p:sp>
        <p:nvSpPr>
          <p:cNvPr id="6" name="1. sz. felirat 5"/>
          <p:cNvSpPr/>
          <p:nvPr/>
        </p:nvSpPr>
        <p:spPr>
          <a:xfrm>
            <a:off x="179512" y="3647644"/>
            <a:ext cx="1872208" cy="717460"/>
          </a:xfrm>
          <a:prstGeom prst="borderCallout1">
            <a:avLst>
              <a:gd name="adj1" fmla="val 51091"/>
              <a:gd name="adj2" fmla="val 98229"/>
              <a:gd name="adj3" fmla="val 99545"/>
              <a:gd name="adj4" fmla="val 1252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Fő csoportok</a:t>
            </a:r>
            <a:endParaRPr lang="hu-HU" sz="2400" dirty="0"/>
          </a:p>
        </p:txBody>
      </p:sp>
      <p:sp>
        <p:nvSpPr>
          <p:cNvPr id="7" name="1. sz. felirat 6"/>
          <p:cNvSpPr/>
          <p:nvPr/>
        </p:nvSpPr>
        <p:spPr>
          <a:xfrm>
            <a:off x="7092280" y="2095663"/>
            <a:ext cx="1872208" cy="1008112"/>
          </a:xfrm>
          <a:prstGeom prst="borderCallout1">
            <a:avLst>
              <a:gd name="adj1" fmla="val 51733"/>
              <a:gd name="adj2" fmla="val 2768"/>
              <a:gd name="adj3" fmla="val 193584"/>
              <a:gd name="adj4" fmla="val -68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Konkrét függvények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6866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Függvények</a:t>
            </a:r>
            <a:endParaRPr lang="hu-H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11036"/>
            <a:ext cx="675322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. sz. felirat 3"/>
          <p:cNvSpPr/>
          <p:nvPr/>
        </p:nvSpPr>
        <p:spPr>
          <a:xfrm>
            <a:off x="323528" y="548680"/>
            <a:ext cx="1800200" cy="864096"/>
          </a:xfrm>
          <a:prstGeom prst="borderCallout1">
            <a:avLst>
              <a:gd name="adj1" fmla="val 95712"/>
              <a:gd name="adj2" fmla="val 97104"/>
              <a:gd name="adj3" fmla="val 245579"/>
              <a:gd name="adj4" fmla="val 1432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Paraméterek</a:t>
            </a:r>
            <a:endParaRPr lang="hu-HU" dirty="0"/>
          </a:p>
        </p:txBody>
      </p:sp>
      <p:sp>
        <p:nvSpPr>
          <p:cNvPr id="6" name="1. sz. felirat 5"/>
          <p:cNvSpPr/>
          <p:nvPr/>
        </p:nvSpPr>
        <p:spPr>
          <a:xfrm>
            <a:off x="-8892" y="2798683"/>
            <a:ext cx="1800200" cy="864096"/>
          </a:xfrm>
          <a:prstGeom prst="borderCallout1">
            <a:avLst>
              <a:gd name="adj1" fmla="val 7528"/>
              <a:gd name="adj2" fmla="val 98643"/>
              <a:gd name="adj3" fmla="val -35008"/>
              <a:gd name="adj4" fmla="val 122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Függvény név</a:t>
            </a:r>
            <a:endParaRPr lang="hu-HU" dirty="0"/>
          </a:p>
        </p:txBody>
      </p:sp>
      <p:sp>
        <p:nvSpPr>
          <p:cNvPr id="7" name="1. sz. felirat 6"/>
          <p:cNvSpPr/>
          <p:nvPr/>
        </p:nvSpPr>
        <p:spPr>
          <a:xfrm>
            <a:off x="3520120" y="4941168"/>
            <a:ext cx="1800200" cy="864096"/>
          </a:xfrm>
          <a:prstGeom prst="borderCallout1">
            <a:avLst>
              <a:gd name="adj1" fmla="val 49215"/>
              <a:gd name="adj2" fmla="val 902"/>
              <a:gd name="adj3" fmla="val -17371"/>
              <a:gd name="adj4" fmla="val -47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Érték</a:t>
            </a:r>
            <a:endParaRPr lang="hu-HU" dirty="0"/>
          </a:p>
        </p:txBody>
      </p:sp>
      <p:sp>
        <p:nvSpPr>
          <p:cNvPr id="8" name="1. sz. felirat 7"/>
          <p:cNvSpPr/>
          <p:nvPr/>
        </p:nvSpPr>
        <p:spPr>
          <a:xfrm>
            <a:off x="6896733" y="2798683"/>
            <a:ext cx="1800200" cy="864096"/>
          </a:xfrm>
          <a:prstGeom prst="borderCallout1">
            <a:avLst>
              <a:gd name="adj1" fmla="val 49215"/>
              <a:gd name="adj2" fmla="val 902"/>
              <a:gd name="adj3" fmla="val 139758"/>
              <a:gd name="adj4" fmla="val -544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Rövid leírás</a:t>
            </a:r>
            <a:endParaRPr lang="hu-HU" dirty="0"/>
          </a:p>
        </p:txBody>
      </p:sp>
      <p:sp>
        <p:nvSpPr>
          <p:cNvPr id="9" name="1. sz. felirat 8"/>
          <p:cNvSpPr/>
          <p:nvPr/>
        </p:nvSpPr>
        <p:spPr>
          <a:xfrm>
            <a:off x="7164288" y="5230965"/>
            <a:ext cx="1800200" cy="864096"/>
          </a:xfrm>
          <a:prstGeom prst="borderCallout1">
            <a:avLst>
              <a:gd name="adj1" fmla="val 49215"/>
              <a:gd name="adj2" fmla="val 902"/>
              <a:gd name="adj3" fmla="val -15768"/>
              <a:gd name="adj4" fmla="val -35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Jóváhagyás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67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Formázás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szokásos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szövegformázások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igazítás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behúzás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színezés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keretezés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stb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hu-H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endParaRPr lang="hu-HU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cellák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formázása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(ctrl+1)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formátum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igazítás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betűtípus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szegély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védelem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sorok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oszlopok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formázása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méretezése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elrejtése</a:t>
            </a:r>
            <a:endParaRPr lang="hu-HU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automatikus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formázási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lehetőségek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92" y="2054277"/>
            <a:ext cx="6290080" cy="115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11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Diagramok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diagramok segítségével az adatokat grafikusan jelenítjük meg.</a:t>
            </a:r>
          </a:p>
          <a:p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Számtalan megjelenítési forma, típus áll rendelkezésünkre.</a:t>
            </a:r>
          </a:p>
          <a:p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diagramot az Excel a kijelölt adatokból készíti.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98541"/>
            <a:ext cx="5828109" cy="443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. sz. felirat 3"/>
          <p:cNvSpPr/>
          <p:nvPr/>
        </p:nvSpPr>
        <p:spPr>
          <a:xfrm>
            <a:off x="611560" y="202641"/>
            <a:ext cx="2160240" cy="504056"/>
          </a:xfrm>
          <a:prstGeom prst="borderCallout1">
            <a:avLst>
              <a:gd name="adj1" fmla="val 101208"/>
              <a:gd name="adj2" fmla="val 49388"/>
              <a:gd name="adj3" fmla="val 203204"/>
              <a:gd name="adj4" fmla="val 80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Adatsorok</a:t>
            </a:r>
            <a:endParaRPr lang="hu-HU" dirty="0"/>
          </a:p>
        </p:txBody>
      </p:sp>
      <p:sp>
        <p:nvSpPr>
          <p:cNvPr id="7" name="1. sz. felirat 6"/>
          <p:cNvSpPr/>
          <p:nvPr/>
        </p:nvSpPr>
        <p:spPr>
          <a:xfrm>
            <a:off x="6084168" y="2316948"/>
            <a:ext cx="2160240" cy="504056"/>
          </a:xfrm>
          <a:prstGeom prst="borderCallout1">
            <a:avLst>
              <a:gd name="adj1" fmla="val 54482"/>
              <a:gd name="adj2" fmla="val -637"/>
              <a:gd name="adj3" fmla="val 93259"/>
              <a:gd name="adj4" fmla="val -47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Grafikon</a:t>
            </a:r>
            <a:endParaRPr lang="hu-HU" dirty="0"/>
          </a:p>
        </p:txBody>
      </p:sp>
      <p:sp>
        <p:nvSpPr>
          <p:cNvPr id="8" name="1. sz. felirat 7"/>
          <p:cNvSpPr/>
          <p:nvPr/>
        </p:nvSpPr>
        <p:spPr>
          <a:xfrm>
            <a:off x="6539408" y="3978366"/>
            <a:ext cx="2160240" cy="504056"/>
          </a:xfrm>
          <a:prstGeom prst="borderCallout1">
            <a:avLst>
              <a:gd name="adj1" fmla="val 54482"/>
              <a:gd name="adj2" fmla="val -637"/>
              <a:gd name="adj3" fmla="val -52418"/>
              <a:gd name="adj4" fmla="val -32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Jelmagyarázat</a:t>
            </a:r>
            <a:endParaRPr lang="hu-HU" dirty="0"/>
          </a:p>
        </p:txBody>
      </p:sp>
      <p:sp>
        <p:nvSpPr>
          <p:cNvPr id="9" name="1. sz. felirat 8"/>
          <p:cNvSpPr/>
          <p:nvPr/>
        </p:nvSpPr>
        <p:spPr>
          <a:xfrm>
            <a:off x="1403648" y="5409220"/>
            <a:ext cx="2160240" cy="504056"/>
          </a:xfrm>
          <a:prstGeom prst="borderCallout1">
            <a:avLst>
              <a:gd name="adj1" fmla="val -490"/>
              <a:gd name="adj2" fmla="val 49388"/>
              <a:gd name="adj3" fmla="val -85402"/>
              <a:gd name="adj4" fmla="val 860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Tengelycím</a:t>
            </a:r>
            <a:endParaRPr lang="hu-HU" dirty="0"/>
          </a:p>
        </p:txBody>
      </p:sp>
      <p:sp>
        <p:nvSpPr>
          <p:cNvPr id="12" name="1. sz. felirat 11"/>
          <p:cNvSpPr/>
          <p:nvPr/>
        </p:nvSpPr>
        <p:spPr>
          <a:xfrm>
            <a:off x="6300192" y="294485"/>
            <a:ext cx="2160240" cy="504056"/>
          </a:xfrm>
          <a:prstGeom prst="borderCallout1">
            <a:avLst>
              <a:gd name="adj1" fmla="val 54482"/>
              <a:gd name="adj2" fmla="val -637"/>
              <a:gd name="adj3" fmla="val 115248"/>
              <a:gd name="adj4" fmla="val -47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Tengelyfelirat</a:t>
            </a:r>
            <a:endParaRPr lang="hu-HU" dirty="0"/>
          </a:p>
        </p:txBody>
      </p:sp>
      <p:sp>
        <p:nvSpPr>
          <p:cNvPr id="13" name="1. sz. felirat 12"/>
          <p:cNvSpPr/>
          <p:nvPr/>
        </p:nvSpPr>
        <p:spPr>
          <a:xfrm>
            <a:off x="6539408" y="1196752"/>
            <a:ext cx="2353072" cy="504056"/>
          </a:xfrm>
          <a:prstGeom prst="borderCallout1">
            <a:avLst>
              <a:gd name="adj1" fmla="val 54482"/>
              <a:gd name="adj2" fmla="val -637"/>
              <a:gd name="adj3" fmla="val 13549"/>
              <a:gd name="adj4" fmla="val -21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Adatpont (cella)</a:t>
            </a:r>
            <a:endParaRPr lang="hu-HU" dirty="0"/>
          </a:p>
        </p:txBody>
      </p:sp>
      <p:cxnSp>
        <p:nvCxnSpPr>
          <p:cNvPr id="10" name="Egyenes összekötő 9"/>
          <p:cNvCxnSpPr>
            <a:stCxn id="4" idx="1"/>
          </p:cNvCxnSpPr>
          <p:nvPr/>
        </p:nvCxnSpPr>
        <p:spPr>
          <a:xfrm>
            <a:off x="1691680" y="706697"/>
            <a:ext cx="792088" cy="74208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8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Diagramok fajtái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1.a  Oszlopdiagram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686630"/>
              </p:ext>
            </p:extLst>
          </p:nvPr>
        </p:nvGraphicFramePr>
        <p:xfrm>
          <a:off x="1043608" y="1772816"/>
          <a:ext cx="5904656" cy="386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. sz. felirat 4"/>
          <p:cNvSpPr/>
          <p:nvPr/>
        </p:nvSpPr>
        <p:spPr>
          <a:xfrm>
            <a:off x="6084168" y="1124744"/>
            <a:ext cx="2880320" cy="1656184"/>
          </a:xfrm>
          <a:prstGeom prst="borderCallout1">
            <a:avLst>
              <a:gd name="adj1" fmla="val 49482"/>
              <a:gd name="adj2" fmla="val 467"/>
              <a:gd name="adj3" fmla="val 77366"/>
              <a:gd name="adj4" fmla="val -20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Az adatok így könnyen összehasonlíthatóak.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2982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Diagramok fajtái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1.b  Halmozott, vagy összevont oszlopdiagram</a:t>
            </a:r>
          </a:p>
        </p:txBody>
      </p:sp>
      <p:sp>
        <p:nvSpPr>
          <p:cNvPr id="5" name="1. sz. felirat 4"/>
          <p:cNvSpPr/>
          <p:nvPr/>
        </p:nvSpPr>
        <p:spPr>
          <a:xfrm>
            <a:off x="5796136" y="4293096"/>
            <a:ext cx="3168352" cy="1656184"/>
          </a:xfrm>
          <a:prstGeom prst="borderCallout1">
            <a:avLst>
              <a:gd name="adj1" fmla="val 98001"/>
              <a:gd name="adj2" fmla="val -408"/>
              <a:gd name="adj3" fmla="val 56453"/>
              <a:gd name="adj4" fmla="val -20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/>
              <a:t>Az ábráról jól leolvashatók az összteljesítmények és a részpontszámok is.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655826"/>
              </p:ext>
            </p:extLst>
          </p:nvPr>
        </p:nvGraphicFramePr>
        <p:xfrm>
          <a:off x="611560" y="1916832"/>
          <a:ext cx="648072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91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Diagramok fajtái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1.c  Térbeli oszlopdiagram</a:t>
            </a:r>
          </a:p>
        </p:txBody>
      </p:sp>
      <p:sp>
        <p:nvSpPr>
          <p:cNvPr id="5" name="1. sz. felirat 4"/>
          <p:cNvSpPr/>
          <p:nvPr/>
        </p:nvSpPr>
        <p:spPr>
          <a:xfrm>
            <a:off x="5796136" y="3429000"/>
            <a:ext cx="3168352" cy="2520280"/>
          </a:xfrm>
          <a:prstGeom prst="borderCallout1">
            <a:avLst>
              <a:gd name="adj1" fmla="val 98001"/>
              <a:gd name="adj2" fmla="val -408"/>
              <a:gd name="adj3" fmla="val 56453"/>
              <a:gd name="adj4" fmla="val -20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/>
              <a:t>Alkalmas arra, hogy </a:t>
            </a:r>
            <a:r>
              <a:rPr lang="hu-HU" sz="2400" dirty="0" smtClean="0"/>
              <a:t>több </a:t>
            </a:r>
            <a:r>
              <a:rPr lang="hu-HU" sz="2400" dirty="0"/>
              <a:t>tengely mentén is összehasonlíthassunk adatokat.</a:t>
            </a: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610715"/>
              </p:ext>
            </p:extLst>
          </p:nvPr>
        </p:nvGraphicFramePr>
        <p:xfrm>
          <a:off x="467544" y="1628800"/>
          <a:ext cx="676875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1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Diagramok fajtái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2.a  Kördiagram</a:t>
            </a:r>
          </a:p>
        </p:txBody>
      </p:sp>
      <p:sp>
        <p:nvSpPr>
          <p:cNvPr id="5" name="1. sz. felirat 4"/>
          <p:cNvSpPr/>
          <p:nvPr/>
        </p:nvSpPr>
        <p:spPr>
          <a:xfrm>
            <a:off x="5652120" y="2780928"/>
            <a:ext cx="3168352" cy="1872208"/>
          </a:xfrm>
          <a:prstGeom prst="borderCallout1">
            <a:avLst>
              <a:gd name="adj1" fmla="val 52120"/>
              <a:gd name="adj2" fmla="val -408"/>
              <a:gd name="adj3" fmla="val 56453"/>
              <a:gd name="adj4" fmla="val -20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/>
              <a:t>Egy adatsor ábrázolására alkalmas. </a:t>
            </a:r>
            <a:r>
              <a:rPr lang="hu-HU" sz="2400" dirty="0" smtClean="0"/>
              <a:t>(százalékosan </a:t>
            </a:r>
            <a:r>
              <a:rPr lang="hu-HU" sz="2400" dirty="0"/>
              <a:t>is </a:t>
            </a:r>
            <a:r>
              <a:rPr lang="hu-HU" sz="2400" dirty="0" smtClean="0"/>
              <a:t>kifejezhetjük).</a:t>
            </a:r>
            <a:endParaRPr lang="hu-HU" sz="2400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499949"/>
              </p:ext>
            </p:extLst>
          </p:nvPr>
        </p:nvGraphicFramePr>
        <p:xfrm>
          <a:off x="395536" y="1916832"/>
          <a:ext cx="6462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04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Diagramok fajtái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2.b  Tortadiagram</a:t>
            </a:r>
          </a:p>
        </p:txBody>
      </p:sp>
      <p:sp>
        <p:nvSpPr>
          <p:cNvPr id="5" name="1. sz. felirat 4"/>
          <p:cNvSpPr/>
          <p:nvPr/>
        </p:nvSpPr>
        <p:spPr>
          <a:xfrm>
            <a:off x="5148064" y="1196752"/>
            <a:ext cx="3600400" cy="468052"/>
          </a:xfrm>
          <a:prstGeom prst="borderCallout1">
            <a:avLst>
              <a:gd name="adj1" fmla="val 52120"/>
              <a:gd name="adj2" fmla="val -408"/>
              <a:gd name="adj3" fmla="val 142294"/>
              <a:gd name="adj4" fmla="val -20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A kördiagram térbeli párja.</a:t>
            </a:r>
            <a:endParaRPr lang="hu-HU" sz="2400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096348"/>
              </p:ext>
            </p:extLst>
          </p:nvPr>
        </p:nvGraphicFramePr>
        <p:xfrm>
          <a:off x="1259632" y="1844824"/>
          <a:ext cx="619268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. sz. felirat 7"/>
          <p:cNvSpPr/>
          <p:nvPr/>
        </p:nvSpPr>
        <p:spPr>
          <a:xfrm>
            <a:off x="539552" y="5161548"/>
            <a:ext cx="6624736" cy="643715"/>
          </a:xfrm>
          <a:prstGeom prst="borderCallout1">
            <a:avLst>
              <a:gd name="adj1" fmla="val 465"/>
              <a:gd name="adj2" fmla="val 219"/>
              <a:gd name="adj3" fmla="val -124588"/>
              <a:gd name="adj4" fmla="val 300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/>
              <a:t>Ez a diagram is egy adatsor ábrázolására alkalmas</a:t>
            </a:r>
            <a:r>
              <a:rPr lang="hu-HU" sz="2400" dirty="0" smtClean="0"/>
              <a:t>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816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b="1" u="sng" dirty="0" smtClean="0">
                <a:solidFill>
                  <a:schemeClr val="accent1">
                    <a:lumMod val="50000"/>
                  </a:schemeClr>
                </a:solidFill>
              </a:rPr>
              <a:t>Felépítés</a:t>
            </a:r>
          </a:p>
          <a:p>
            <a:pPr marL="0" indent="0">
              <a:buNone/>
            </a:pPr>
            <a:endParaRPr lang="hu-HU" sz="3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sz="3600" b="1" u="sng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Az Excel táblázatkezelő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959763" y="1927733"/>
            <a:ext cx="5040560" cy="70788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accent1">
                    <a:lumMod val="50000"/>
                  </a:schemeClr>
                </a:solidFill>
              </a:rPr>
              <a:t>MUNKAFÜZET</a:t>
            </a:r>
            <a:r>
              <a:rPr lang="hu-HU" sz="4000" dirty="0" smtClean="0">
                <a:solidFill>
                  <a:schemeClr val="accent1">
                    <a:lumMod val="50000"/>
                  </a:schemeClr>
                </a:solidFill>
              </a:rPr>
              <a:t> (.</a:t>
            </a:r>
            <a:r>
              <a:rPr lang="hu-HU" sz="4000" dirty="0" err="1" smtClean="0">
                <a:solidFill>
                  <a:schemeClr val="accent1">
                    <a:lumMod val="50000"/>
                  </a:schemeClr>
                </a:solidFill>
              </a:rPr>
              <a:t>xls</a:t>
            </a:r>
            <a:r>
              <a:rPr lang="hu-HU" sz="4000" dirty="0" smtClean="0">
                <a:solidFill>
                  <a:schemeClr val="accent1">
                    <a:lumMod val="50000"/>
                  </a:schemeClr>
                </a:solidFill>
              </a:rPr>
              <a:t> file)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15647" y="3174782"/>
            <a:ext cx="2232248" cy="5232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</a:rPr>
              <a:t>MUNKALAP 1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192729" y="3166809"/>
            <a:ext cx="2268163" cy="5232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</a:rPr>
              <a:t>MUNKALAP 2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946188" y="3197843"/>
            <a:ext cx="2196333" cy="5232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</a:rPr>
              <a:t>MUNKALAP 3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587739" y="4437112"/>
            <a:ext cx="792088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CELLA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563719" y="4978930"/>
            <a:ext cx="792088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CELLA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564753" y="4437112"/>
            <a:ext cx="792088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CELLA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476952" y="4437112"/>
            <a:ext cx="792088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CELLA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564753" y="4976356"/>
            <a:ext cx="792088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CELLA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452932" y="4978930"/>
            <a:ext cx="792088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CELLA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132156" y="4437112"/>
            <a:ext cx="792088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CELLA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7044355" y="4437112"/>
            <a:ext cx="792088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CELLA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132156" y="4976356"/>
            <a:ext cx="792088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CELLA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7020335" y="4978930"/>
            <a:ext cx="792088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CELLA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729203" y="4437112"/>
            <a:ext cx="792088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CELLA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729203" y="4976356"/>
            <a:ext cx="792088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CELLA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4" name="Egyenes összekötő 23"/>
          <p:cNvCxnSpPr>
            <a:stCxn id="5" idx="2"/>
            <a:endCxn id="6" idx="0"/>
          </p:cNvCxnSpPr>
          <p:nvPr/>
        </p:nvCxnSpPr>
        <p:spPr>
          <a:xfrm flipH="1">
            <a:off x="1631771" y="2635619"/>
            <a:ext cx="2848272" cy="539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>
            <a:stCxn id="5" idx="2"/>
            <a:endCxn id="7" idx="0"/>
          </p:cNvCxnSpPr>
          <p:nvPr/>
        </p:nvCxnSpPr>
        <p:spPr>
          <a:xfrm flipH="1">
            <a:off x="4326811" y="2635619"/>
            <a:ext cx="153232" cy="531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>
            <a:stCxn id="5" idx="2"/>
            <a:endCxn id="8" idx="0"/>
          </p:cNvCxnSpPr>
          <p:nvPr/>
        </p:nvCxnSpPr>
        <p:spPr>
          <a:xfrm>
            <a:off x="4480043" y="2635619"/>
            <a:ext cx="2564312" cy="562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>
            <a:stCxn id="6" idx="2"/>
            <a:endCxn id="21" idx="0"/>
          </p:cNvCxnSpPr>
          <p:nvPr/>
        </p:nvCxnSpPr>
        <p:spPr>
          <a:xfrm flipH="1">
            <a:off x="1125247" y="3698002"/>
            <a:ext cx="506524" cy="739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>
            <a:stCxn id="6" idx="2"/>
            <a:endCxn id="10" idx="0"/>
          </p:cNvCxnSpPr>
          <p:nvPr/>
        </p:nvCxnSpPr>
        <p:spPr>
          <a:xfrm>
            <a:off x="1631771" y="3698002"/>
            <a:ext cx="352012" cy="739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>
            <a:stCxn id="6" idx="2"/>
          </p:cNvCxnSpPr>
          <p:nvPr/>
        </p:nvCxnSpPr>
        <p:spPr>
          <a:xfrm flipH="1">
            <a:off x="1521291" y="3698002"/>
            <a:ext cx="110480" cy="1278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 flipH="1">
            <a:off x="3970428" y="3690029"/>
            <a:ext cx="506524" cy="739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/>
          <p:nvPr/>
        </p:nvCxnSpPr>
        <p:spPr>
          <a:xfrm>
            <a:off x="4476952" y="3690029"/>
            <a:ext cx="352012" cy="739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 flipH="1">
            <a:off x="4366472" y="3690029"/>
            <a:ext cx="110480" cy="1278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 flipH="1">
            <a:off x="8404158" y="3721063"/>
            <a:ext cx="383910" cy="900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>
            <a:off x="8788068" y="3721063"/>
            <a:ext cx="176006" cy="900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 flipH="1">
            <a:off x="8677588" y="3721063"/>
            <a:ext cx="110480" cy="1278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>
            <a:stCxn id="5" idx="2"/>
          </p:cNvCxnSpPr>
          <p:nvPr/>
        </p:nvCxnSpPr>
        <p:spPr>
          <a:xfrm>
            <a:off x="4480043" y="2635619"/>
            <a:ext cx="4008365" cy="541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zövegdoboz 42"/>
          <p:cNvSpPr txBox="1"/>
          <p:nvPr/>
        </p:nvSpPr>
        <p:spPr>
          <a:xfrm>
            <a:off x="8516447" y="3207605"/>
            <a:ext cx="504056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…</a:t>
            </a:r>
            <a:endParaRPr lang="hu-HU" sz="2400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8404158" y="5038796"/>
            <a:ext cx="504056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…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9709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Diagramok fajtái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3.a  Vonaldiagram</a:t>
            </a:r>
          </a:p>
        </p:txBody>
      </p:sp>
      <p:sp>
        <p:nvSpPr>
          <p:cNvPr id="8" name="1. sz. felirat 7"/>
          <p:cNvSpPr/>
          <p:nvPr/>
        </p:nvSpPr>
        <p:spPr>
          <a:xfrm>
            <a:off x="1547664" y="5435644"/>
            <a:ext cx="6624736" cy="643715"/>
          </a:xfrm>
          <a:prstGeom prst="borderCallout1">
            <a:avLst>
              <a:gd name="adj1" fmla="val -1687"/>
              <a:gd name="adj2" fmla="val 88892"/>
              <a:gd name="adj3" fmla="val -169786"/>
              <a:gd name="adj4" fmla="val 70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Jól kirajzolja az adatok menetét (lineáris, parabolikus, stb.)</a:t>
            </a:r>
            <a:endParaRPr lang="hu-HU" sz="2400" dirty="0"/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712880"/>
              </p:ext>
            </p:extLst>
          </p:nvPr>
        </p:nvGraphicFramePr>
        <p:xfrm>
          <a:off x="1187624" y="1664804"/>
          <a:ext cx="5670376" cy="3135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57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Diagramok fajtái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3.b  Szalagdiagram</a:t>
            </a:r>
          </a:p>
        </p:txBody>
      </p:sp>
      <p:sp>
        <p:nvSpPr>
          <p:cNvPr id="8" name="1. sz. felirat 7"/>
          <p:cNvSpPr/>
          <p:nvPr/>
        </p:nvSpPr>
        <p:spPr>
          <a:xfrm>
            <a:off x="1547664" y="5301208"/>
            <a:ext cx="5976664" cy="778151"/>
          </a:xfrm>
          <a:prstGeom prst="borderCallout1">
            <a:avLst>
              <a:gd name="adj1" fmla="val -1687"/>
              <a:gd name="adj2" fmla="val 88892"/>
              <a:gd name="adj3" fmla="val -150573"/>
              <a:gd name="adj4" fmla="val 855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A vonalak metszésekor jobban kivehetőek az adatok. </a:t>
            </a:r>
            <a:endParaRPr lang="hu-HU" sz="2400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965224"/>
              </p:ext>
            </p:extLst>
          </p:nvPr>
        </p:nvGraphicFramePr>
        <p:xfrm>
          <a:off x="827584" y="1484784"/>
          <a:ext cx="6678488" cy="3950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48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Diagrameszközök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752528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diagramra kattintva a menüsorban megjelenik. </a:t>
            </a:r>
          </a:p>
          <a:p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Tervezés „fül”: a tartalom (adatsorok) megjelenítésére adhatunk utasításokat.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895600"/>
            <a:ext cx="8905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>
            <a:off x="2915816" y="1916832"/>
            <a:ext cx="4536504" cy="9787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V="1">
            <a:off x="1763688" y="3284984"/>
            <a:ext cx="5184576" cy="129614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7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Diagrameszközök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752528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Elrendezés „fül”:</a:t>
            </a:r>
          </a:p>
          <a:p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Megadhatjuk például a diagram címkéit, feliratait.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186854"/>
            <a:ext cx="87630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Egyenes összekötő nyíllal 5"/>
          <p:cNvCxnSpPr/>
          <p:nvPr/>
        </p:nvCxnSpPr>
        <p:spPr>
          <a:xfrm>
            <a:off x="3707904" y="1412776"/>
            <a:ext cx="3600400" cy="100811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elfelé nyíl 10"/>
          <p:cNvSpPr/>
          <p:nvPr/>
        </p:nvSpPr>
        <p:spPr>
          <a:xfrm>
            <a:off x="4572000" y="3573015"/>
            <a:ext cx="864096" cy="10081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9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Diagrameszközök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752528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Formátum „fül”:</a:t>
            </a:r>
          </a:p>
          <a:p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diagram küllemét tudjuk formázni, például a keret formázását.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636912"/>
            <a:ext cx="87725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elfelé nyíl 4"/>
          <p:cNvSpPr/>
          <p:nvPr/>
        </p:nvSpPr>
        <p:spPr>
          <a:xfrm>
            <a:off x="3707904" y="4077072"/>
            <a:ext cx="504056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3707904" y="1412776"/>
            <a:ext cx="4608512" cy="144016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7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További formázási lehetőségek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diagram áthelyezése</a:t>
            </a:r>
          </a:p>
          <a:p>
            <a:pPr marL="514350" indent="-514350">
              <a:buFont typeface="+mj-lt"/>
              <a:buAutoNum type="arabicPeriod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A diagramot kijelöljük,</a:t>
            </a:r>
          </a:p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majd a diagram területére állunk az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egérrel,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bal gombot nyomva tartva át tudjuk helyezni a diagramot a kívánt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helyre.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621976"/>
            <a:ext cx="4210775" cy="250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8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További formázási lehetőségek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 startAt="2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diagram átméretezése:</a:t>
            </a:r>
          </a:p>
          <a:p>
            <a:pPr marL="514350" indent="-514350">
              <a:buFont typeface="+mj-lt"/>
              <a:buAutoNum type="arabicPeriod"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Kijelöljük a diagramot.</a:t>
            </a:r>
          </a:p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Az egérrel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megragadva valamelyik oldalt (bal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gomb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lenyo-másával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) kicsinyíthetjük,nagyíthatjuk.</a:t>
            </a:r>
          </a:p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Ha arányos méretezést akarunk,akkor a SHIFT gombot is lenyomva kell tartanunk.</a:t>
            </a:r>
          </a:p>
          <a:p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4038467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4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Diagram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elemeinek további szépítése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514350" indent="-514350">
              <a:buAutoNum type="arabicPeriod" startAt="3"/>
            </a:pP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Ha duplán kattintunk a diagram bármely elemére,akkor azok tovább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formázhatóak (betűstílus,típus,számok stílusa-pénznem).</a:t>
            </a:r>
          </a:p>
          <a:p>
            <a:pPr marL="0" indent="0">
              <a:buNone/>
            </a:pP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Maga az adatsor az egér jobb gombjának lenyomásával formázható.</a:t>
            </a:r>
          </a:p>
          <a:p>
            <a:pPr marL="514350" indent="-514350">
              <a:buAutoNum type="arabicPeriod" startAt="3"/>
            </a:pPr>
            <a:endParaRPr lang="hu-H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További formázási lehetőségek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Adatszéria utólagos beszúrása a grafikonba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1. kijelöljük az új adatsort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2.Menjünk a kijelölt adatsor sarkához és amikor az egérnél látható kis kereszt átvált, akkor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3. Az egér bal gombját és a  CTRL gombot     nyomva tartva húzzuk be a grafikonba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4. Ha a grafikon fölé érünk ,akkor elengedhetjük a gombokat.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65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A diagram menü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9" t="1" r="30714" b="42116"/>
          <a:stretch/>
        </p:blipFill>
        <p:spPr bwMode="auto">
          <a:xfrm>
            <a:off x="899592" y="1124744"/>
            <a:ext cx="4675224" cy="450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. sz. felirat 3"/>
          <p:cNvSpPr/>
          <p:nvPr/>
        </p:nvSpPr>
        <p:spPr>
          <a:xfrm>
            <a:off x="6228184" y="2420888"/>
            <a:ext cx="2232248" cy="1872208"/>
          </a:xfrm>
          <a:prstGeom prst="borderCallout1">
            <a:avLst>
              <a:gd name="adj1" fmla="val 49830"/>
              <a:gd name="adj2" fmla="val 977"/>
              <a:gd name="adj3" fmla="val -2202"/>
              <a:gd name="adj4" fmla="val -84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Számos lehetőségünk van a diagram formázására.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3461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hu-HU" u="sng" dirty="0" smtClean="0">
                <a:solidFill>
                  <a:schemeClr val="accent1">
                    <a:lumMod val="50000"/>
                  </a:schemeClr>
                </a:solidFill>
              </a:rPr>
              <a:t>Képernyő</a:t>
            </a:r>
          </a:p>
          <a:p>
            <a:pPr marL="0" indent="0">
              <a:buNone/>
            </a:pPr>
            <a:endParaRPr lang="hu-HU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9" y="2615952"/>
            <a:ext cx="705953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. sz. felirat 3"/>
          <p:cNvSpPr/>
          <p:nvPr/>
        </p:nvSpPr>
        <p:spPr>
          <a:xfrm>
            <a:off x="1979712" y="1281336"/>
            <a:ext cx="1440160" cy="711696"/>
          </a:xfrm>
          <a:prstGeom prst="borderCallout1">
            <a:avLst>
              <a:gd name="adj1" fmla="val 57230"/>
              <a:gd name="adj2" fmla="val -87"/>
              <a:gd name="adj3" fmla="val 202288"/>
              <a:gd name="adj4" fmla="val -41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CÍMSOR</a:t>
            </a:r>
            <a:endParaRPr lang="hu-HU" dirty="0"/>
          </a:p>
        </p:txBody>
      </p:sp>
      <p:sp>
        <p:nvSpPr>
          <p:cNvPr id="7" name="1. sz. felirat 6"/>
          <p:cNvSpPr/>
          <p:nvPr/>
        </p:nvSpPr>
        <p:spPr>
          <a:xfrm>
            <a:off x="4211960" y="849288"/>
            <a:ext cx="1728192" cy="787896"/>
          </a:xfrm>
          <a:prstGeom prst="borderCallout1">
            <a:avLst>
              <a:gd name="adj1" fmla="val 57230"/>
              <a:gd name="adj2" fmla="val -87"/>
              <a:gd name="adj3" fmla="val 281835"/>
              <a:gd name="adj4" fmla="val -97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MENÜSOR</a:t>
            </a:r>
            <a:endParaRPr lang="hu-HU" sz="2800" dirty="0"/>
          </a:p>
        </p:txBody>
      </p:sp>
      <p:sp>
        <p:nvSpPr>
          <p:cNvPr id="8" name="1. sz. felirat 7"/>
          <p:cNvSpPr/>
          <p:nvPr/>
        </p:nvSpPr>
        <p:spPr>
          <a:xfrm>
            <a:off x="6444208" y="696888"/>
            <a:ext cx="2232248" cy="940296"/>
          </a:xfrm>
          <a:prstGeom prst="borderCallout1">
            <a:avLst>
              <a:gd name="adj1" fmla="val 57230"/>
              <a:gd name="adj2" fmla="val -87"/>
              <a:gd name="adj3" fmla="val 309840"/>
              <a:gd name="adj4" fmla="val -86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ESZKÖZTÁRAK</a:t>
            </a:r>
            <a:endParaRPr lang="hu-HU" dirty="0"/>
          </a:p>
        </p:txBody>
      </p:sp>
      <p:sp>
        <p:nvSpPr>
          <p:cNvPr id="10" name="1. sz. felirat 9"/>
          <p:cNvSpPr/>
          <p:nvPr/>
        </p:nvSpPr>
        <p:spPr>
          <a:xfrm>
            <a:off x="6176633" y="4297288"/>
            <a:ext cx="2520280" cy="940296"/>
          </a:xfrm>
          <a:prstGeom prst="borderCallout1">
            <a:avLst>
              <a:gd name="adj1" fmla="val 57230"/>
              <a:gd name="adj2" fmla="val -87"/>
              <a:gd name="adj3" fmla="val 12209"/>
              <a:gd name="adj4" fmla="val -84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SZERKESZTŐLÉC</a:t>
            </a:r>
            <a:endParaRPr lang="hu-HU" dirty="0"/>
          </a:p>
        </p:txBody>
      </p:sp>
      <p:sp>
        <p:nvSpPr>
          <p:cNvPr id="11" name="1. sz. felirat 10"/>
          <p:cNvSpPr/>
          <p:nvPr/>
        </p:nvSpPr>
        <p:spPr>
          <a:xfrm>
            <a:off x="1979712" y="4597210"/>
            <a:ext cx="2016224" cy="648072"/>
          </a:xfrm>
          <a:prstGeom prst="borderCallout1">
            <a:avLst>
              <a:gd name="adj1" fmla="val 52955"/>
              <a:gd name="adj2" fmla="val -775"/>
              <a:gd name="adj3" fmla="val -35009"/>
              <a:gd name="adj4" fmla="val -24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CELLA HIVATKOZÁS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10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>
                <a:solidFill>
                  <a:schemeClr val="accent1">
                    <a:lumMod val="75000"/>
                  </a:schemeClr>
                </a:solidFill>
              </a:rPr>
              <a:t>Köszönöm a figyelmet!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460899" cy="444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09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494409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81128"/>
            <a:ext cx="4271949" cy="156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195736" y="1412776"/>
            <a:ext cx="201622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MUNKALAP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1. sz. felirat 4"/>
          <p:cNvSpPr/>
          <p:nvPr/>
        </p:nvSpPr>
        <p:spPr>
          <a:xfrm>
            <a:off x="6372200" y="3789040"/>
            <a:ext cx="2016224" cy="648072"/>
          </a:xfrm>
          <a:prstGeom prst="borderCallout1">
            <a:avLst>
              <a:gd name="adj1" fmla="val 52955"/>
              <a:gd name="adj2" fmla="val -775"/>
              <a:gd name="adj3" fmla="val 289938"/>
              <a:gd name="adj4" fmla="val -30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AKTÍV MUNKALAP</a:t>
            </a:r>
            <a:endParaRPr lang="hu-HU" dirty="0"/>
          </a:p>
        </p:txBody>
      </p:sp>
      <p:sp>
        <p:nvSpPr>
          <p:cNvPr id="8" name="1. sz. felirat 7"/>
          <p:cNvSpPr/>
          <p:nvPr/>
        </p:nvSpPr>
        <p:spPr>
          <a:xfrm>
            <a:off x="6228184" y="800499"/>
            <a:ext cx="2016224" cy="648072"/>
          </a:xfrm>
          <a:prstGeom prst="borderCallout1">
            <a:avLst>
              <a:gd name="adj1" fmla="val 52955"/>
              <a:gd name="adj2" fmla="val -775"/>
              <a:gd name="adj3" fmla="val -11493"/>
              <a:gd name="adj4" fmla="val -43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OSZLOP AZONOSÍTÓK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539552" y="3609020"/>
            <a:ext cx="2242592" cy="1008112"/>
          </a:xfrm>
          <a:prstGeom prst="borderCallout1">
            <a:avLst>
              <a:gd name="adj1" fmla="val -315"/>
              <a:gd name="adj2" fmla="val 8934"/>
              <a:gd name="adj3" fmla="val -76282"/>
              <a:gd name="adj4" fmla="val 8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hu-HU" sz="2800" dirty="0" smtClean="0"/>
              <a:t>SOR AZONOSÍTÓK</a:t>
            </a:r>
            <a:endParaRPr lang="hu-HU" sz="3600" dirty="0"/>
          </a:p>
        </p:txBody>
      </p:sp>
      <p:sp>
        <p:nvSpPr>
          <p:cNvPr id="13" name="1. sz. felirat 12"/>
          <p:cNvSpPr/>
          <p:nvPr/>
        </p:nvSpPr>
        <p:spPr>
          <a:xfrm>
            <a:off x="5796136" y="2276872"/>
            <a:ext cx="2016224" cy="648072"/>
          </a:xfrm>
          <a:prstGeom prst="borderCallout1">
            <a:avLst>
              <a:gd name="adj1" fmla="val 46236"/>
              <a:gd name="adj2" fmla="val 1385"/>
              <a:gd name="adj3" fmla="val -11493"/>
              <a:gd name="adj4" fmla="val -43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CELLÁK</a:t>
            </a:r>
            <a:endParaRPr lang="hu-HU" dirty="0"/>
          </a:p>
        </p:txBody>
      </p:sp>
      <p:cxnSp>
        <p:nvCxnSpPr>
          <p:cNvPr id="7" name="Egyenes összekötő 6"/>
          <p:cNvCxnSpPr>
            <a:stCxn id="13" idx="2"/>
          </p:cNvCxnSpPr>
          <p:nvPr/>
        </p:nvCxnSpPr>
        <p:spPr>
          <a:xfrm flipH="1" flipV="1">
            <a:off x="4427984" y="2420888"/>
            <a:ext cx="1368152" cy="18002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>
            <a:stCxn id="13" idx="2"/>
          </p:cNvCxnSpPr>
          <p:nvPr/>
        </p:nvCxnSpPr>
        <p:spPr>
          <a:xfrm flipH="1" flipV="1">
            <a:off x="5292080" y="1874442"/>
            <a:ext cx="504056" cy="72646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. sz. felirat 19"/>
          <p:cNvSpPr/>
          <p:nvPr/>
        </p:nvSpPr>
        <p:spPr>
          <a:xfrm>
            <a:off x="1907704" y="5229200"/>
            <a:ext cx="2016224" cy="648072"/>
          </a:xfrm>
          <a:prstGeom prst="borderCallout1">
            <a:avLst>
              <a:gd name="adj1" fmla="val 52955"/>
              <a:gd name="adj2" fmla="val 100236"/>
              <a:gd name="adj3" fmla="val 86846"/>
              <a:gd name="adj4" fmla="val 123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LAPOZÓK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06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Cellatartományok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Egy cella, vagy több cella együttese.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Kijelölése:</a:t>
            </a:r>
          </a:p>
          <a:p>
            <a:pPr lvl="3"/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Bal egér gombbal,</a:t>
            </a:r>
          </a:p>
          <a:p>
            <a:pPr lvl="3"/>
            <a:r>
              <a:rPr lang="hu-HU" sz="2400" dirty="0" err="1" smtClean="0">
                <a:solidFill>
                  <a:schemeClr val="accent1">
                    <a:lumMod val="75000"/>
                  </a:schemeClr>
                </a:solidFill>
              </a:rPr>
              <a:t>Ctrl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 gombbal (több független cella megadása),</a:t>
            </a:r>
          </a:p>
          <a:p>
            <a:pPr lvl="3"/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Shift gombbal (téglalap tartomány megadása).</a:t>
            </a:r>
            <a:endParaRPr lang="hu-H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85986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. sz. felirat 3"/>
          <p:cNvSpPr/>
          <p:nvPr/>
        </p:nvSpPr>
        <p:spPr>
          <a:xfrm>
            <a:off x="971600" y="3573016"/>
            <a:ext cx="2304256" cy="720080"/>
          </a:xfrm>
          <a:prstGeom prst="borderCallout1">
            <a:avLst>
              <a:gd name="adj1" fmla="val 47610"/>
              <a:gd name="adj2" fmla="val 99894"/>
              <a:gd name="adj3" fmla="val 78509"/>
              <a:gd name="adj4" fmla="val 179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Teljes táblázat kijelölése</a:t>
            </a:r>
            <a:endParaRPr lang="hu-HU" sz="2400" dirty="0"/>
          </a:p>
        </p:txBody>
      </p:sp>
      <p:sp>
        <p:nvSpPr>
          <p:cNvPr id="6" name="1. sz. felirat 5"/>
          <p:cNvSpPr/>
          <p:nvPr/>
        </p:nvSpPr>
        <p:spPr>
          <a:xfrm>
            <a:off x="827584" y="4717771"/>
            <a:ext cx="2304256" cy="720080"/>
          </a:xfrm>
          <a:prstGeom prst="borderCallout1">
            <a:avLst>
              <a:gd name="adj1" fmla="val 47610"/>
              <a:gd name="adj2" fmla="val 99894"/>
              <a:gd name="adj3" fmla="val 32332"/>
              <a:gd name="adj4" fmla="val 176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Sorok kijelölése</a:t>
            </a:r>
            <a:endParaRPr lang="hu-HU" sz="2400" dirty="0"/>
          </a:p>
        </p:txBody>
      </p:sp>
      <p:sp>
        <p:nvSpPr>
          <p:cNvPr id="7" name="1. sz. felirat 6"/>
          <p:cNvSpPr/>
          <p:nvPr/>
        </p:nvSpPr>
        <p:spPr>
          <a:xfrm>
            <a:off x="6477423" y="1556792"/>
            <a:ext cx="2304256" cy="720080"/>
          </a:xfrm>
          <a:prstGeom prst="borderCallout1">
            <a:avLst>
              <a:gd name="adj1" fmla="val 101483"/>
              <a:gd name="adj2" fmla="val 81856"/>
              <a:gd name="adj3" fmla="val 315164"/>
              <a:gd name="adj4" fmla="val 82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Oszlopok kijelölése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1115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9187" y="0"/>
            <a:ext cx="8229600" cy="850106"/>
          </a:xfrm>
        </p:spPr>
        <p:txBody>
          <a:bodyPr/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Adattípusok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i="1" dirty="0" smtClean="0">
                <a:solidFill>
                  <a:schemeClr val="accent1">
                    <a:lumMod val="75000"/>
                  </a:schemeClr>
                </a:solidFill>
              </a:rPr>
              <a:t>Numerikus adatok</a:t>
            </a:r>
          </a:p>
          <a:p>
            <a:pPr lvl="3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Számjegyek bevitele, legfeljebb 11 jegy egy sorban.</a:t>
            </a:r>
          </a:p>
          <a:p>
            <a:pPr lvl="3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12 jegytől normál alakban adja meg (123456789123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1,234567E+11 jelentése: 1,234567 x 10</a:t>
            </a:r>
            <a:r>
              <a:rPr lang="hu-HU" baseline="300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11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)</a:t>
            </a:r>
          </a:p>
          <a:p>
            <a:pPr lvl="3"/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Ha ez a rövidített forma sem fér ki a cella kis mérete miatt, akkor #### jelenik meg.</a:t>
            </a:r>
          </a:p>
          <a:p>
            <a:pPr lvl="3"/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Ha helyesen adjuk meg a számot, jobbra igazítja az Excel, ezekkel végzi a számításokat.</a:t>
            </a:r>
          </a:p>
          <a:p>
            <a:pPr lvl="3"/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2688271" cy="166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. sz. felirat 3"/>
          <p:cNvSpPr/>
          <p:nvPr/>
        </p:nvSpPr>
        <p:spPr>
          <a:xfrm>
            <a:off x="683568" y="4077072"/>
            <a:ext cx="1224136" cy="432048"/>
          </a:xfrm>
          <a:prstGeom prst="borderCallout1">
            <a:avLst>
              <a:gd name="adj1" fmla="val 50817"/>
              <a:gd name="adj2" fmla="val 100237"/>
              <a:gd name="adj3" fmla="val 158463"/>
              <a:gd name="adj4" fmla="val 172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Pénznem</a:t>
            </a:r>
            <a:endParaRPr lang="hu-HU" dirty="0"/>
          </a:p>
        </p:txBody>
      </p:sp>
      <p:sp>
        <p:nvSpPr>
          <p:cNvPr id="6" name="1. sz. felirat 5"/>
          <p:cNvSpPr/>
          <p:nvPr/>
        </p:nvSpPr>
        <p:spPr>
          <a:xfrm>
            <a:off x="704497" y="4908942"/>
            <a:ext cx="1224136" cy="432048"/>
          </a:xfrm>
          <a:prstGeom prst="borderCallout1">
            <a:avLst>
              <a:gd name="adj1" fmla="val 50817"/>
              <a:gd name="adj2" fmla="val 100237"/>
              <a:gd name="adj3" fmla="val 14160"/>
              <a:gd name="adj4" fmla="val 226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Százalék</a:t>
            </a:r>
            <a:endParaRPr lang="hu-HU" dirty="0"/>
          </a:p>
        </p:txBody>
      </p:sp>
      <p:sp>
        <p:nvSpPr>
          <p:cNvPr id="7" name="1. sz. felirat 6"/>
          <p:cNvSpPr/>
          <p:nvPr/>
        </p:nvSpPr>
        <p:spPr>
          <a:xfrm>
            <a:off x="2627784" y="5545151"/>
            <a:ext cx="1956203" cy="432048"/>
          </a:xfrm>
          <a:prstGeom prst="borderCallout1">
            <a:avLst>
              <a:gd name="adj1" fmla="val -490"/>
              <a:gd name="adj2" fmla="val 51369"/>
              <a:gd name="adj3" fmla="val -139762"/>
              <a:gd name="adj4" fmla="val 70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Ezres csoportosítás</a:t>
            </a:r>
            <a:endParaRPr lang="hu-HU" dirty="0"/>
          </a:p>
        </p:txBody>
      </p:sp>
      <p:sp>
        <p:nvSpPr>
          <p:cNvPr id="8" name="1. sz. felirat 7"/>
          <p:cNvSpPr/>
          <p:nvPr/>
        </p:nvSpPr>
        <p:spPr>
          <a:xfrm>
            <a:off x="4789938" y="5545151"/>
            <a:ext cx="2446358" cy="432048"/>
          </a:xfrm>
          <a:prstGeom prst="borderCallout1">
            <a:avLst>
              <a:gd name="adj1" fmla="val -490"/>
              <a:gd name="adj2" fmla="val 20221"/>
              <a:gd name="adj3" fmla="val -126935"/>
              <a:gd name="adj4" fmla="val -2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Tizedes helyek növelése</a:t>
            </a:r>
            <a:endParaRPr lang="hu-HU" dirty="0"/>
          </a:p>
        </p:txBody>
      </p:sp>
      <p:sp>
        <p:nvSpPr>
          <p:cNvPr id="9" name="1. sz. felirat 8"/>
          <p:cNvSpPr/>
          <p:nvPr/>
        </p:nvSpPr>
        <p:spPr>
          <a:xfrm>
            <a:off x="5749849" y="4695339"/>
            <a:ext cx="2782591" cy="432048"/>
          </a:xfrm>
          <a:prstGeom prst="borderCallout1">
            <a:avLst>
              <a:gd name="adj1" fmla="val 57231"/>
              <a:gd name="adj2" fmla="val -413"/>
              <a:gd name="adj3" fmla="val 43021"/>
              <a:gd name="adj4" fmla="val -17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Tizedes helyek </a:t>
            </a:r>
            <a:r>
              <a:rPr lang="hu-HU" dirty="0" smtClean="0"/>
              <a:t>csökkentése</a:t>
            </a:r>
            <a:endParaRPr lang="hu-HU" dirty="0"/>
          </a:p>
        </p:txBody>
      </p:sp>
      <p:sp>
        <p:nvSpPr>
          <p:cNvPr id="10" name="1. sz. felirat 9"/>
          <p:cNvSpPr/>
          <p:nvPr/>
        </p:nvSpPr>
        <p:spPr>
          <a:xfrm>
            <a:off x="6228184" y="3429000"/>
            <a:ext cx="2016224" cy="648072"/>
          </a:xfrm>
          <a:prstGeom prst="borderCallout1">
            <a:avLst>
              <a:gd name="adj1" fmla="val 50817"/>
              <a:gd name="adj2" fmla="val -1623"/>
              <a:gd name="adj3" fmla="val 132809"/>
              <a:gd name="adj4" fmla="val -57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Számformátum megadása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7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hu-HU" i="1" dirty="0" smtClean="0">
                <a:solidFill>
                  <a:schemeClr val="accent1">
                    <a:lumMod val="75000"/>
                  </a:schemeClr>
                </a:solidFill>
              </a:rPr>
              <a:t>Dátum</a:t>
            </a:r>
            <a:endParaRPr lang="hu-HU" i="1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rabicPeriod" startAt="2"/>
            </a:pPr>
            <a:endParaRPr lang="hu-HU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rabicPeriod" startAt="2"/>
            </a:pPr>
            <a:endParaRPr lang="hu-HU" i="1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rabicPeriod" startAt="2"/>
            </a:pPr>
            <a:endParaRPr lang="hu-HU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rabicPeriod" startAt="2"/>
            </a:pPr>
            <a:endParaRPr lang="hu-HU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rabicPeriod" startAt="2"/>
            </a:pPr>
            <a:endParaRPr lang="hu-HU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Számos formában megadhatjuk a dátumot.</a:t>
            </a:r>
          </a:p>
          <a:p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A megadott érték tulajdonképpen szám dátum formátumban.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Adattípusok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7189602" cy="257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5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hu-HU" i="1" dirty="0" smtClean="0">
                <a:solidFill>
                  <a:schemeClr val="accent1">
                    <a:lumMod val="75000"/>
                  </a:schemeClr>
                </a:solidFill>
              </a:rPr>
              <a:t>Idő</a:t>
            </a:r>
          </a:p>
          <a:p>
            <a:pPr marL="0" indent="0">
              <a:buNone/>
            </a:pPr>
            <a:endParaRPr lang="hu-HU" i="1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rabicPeriod" startAt="2"/>
            </a:pPr>
            <a:endParaRPr lang="hu-HU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rabicPeriod" startAt="2"/>
            </a:pPr>
            <a:endParaRPr lang="hu-HU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u-HU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Számos formában megadhatjuk a dátumot.</a:t>
            </a:r>
          </a:p>
          <a:p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A megadott érték tulajdonképpen szám dátum formátumban.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Adattípusok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6637442" cy="185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4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964</Words>
  <Application>Microsoft Office PowerPoint</Application>
  <PresentationFormat>Diavetítés a képernyőre (4:3 oldalarány)</PresentationFormat>
  <Paragraphs>279</Paragraphs>
  <Slides>40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1" baseType="lpstr">
      <vt:lpstr>1_Office-téma</vt:lpstr>
      <vt:lpstr>Táblázatkezelés</vt:lpstr>
      <vt:lpstr>A számítógépes táblázatkezelés</vt:lpstr>
      <vt:lpstr>Az Excel táblázatkezelő</vt:lpstr>
      <vt:lpstr>PowerPoint bemutató</vt:lpstr>
      <vt:lpstr>PowerPoint bemutató</vt:lpstr>
      <vt:lpstr>Cellatartományok</vt:lpstr>
      <vt:lpstr>Adattípusok</vt:lpstr>
      <vt:lpstr>Adattípusok</vt:lpstr>
      <vt:lpstr>Adattípusok</vt:lpstr>
      <vt:lpstr>Adattípusok</vt:lpstr>
      <vt:lpstr>Adattípusok</vt:lpstr>
      <vt:lpstr>PowerPoint bemutató</vt:lpstr>
      <vt:lpstr>PowerPoint bemutató</vt:lpstr>
      <vt:lpstr>PowerPoint bemutató</vt:lpstr>
      <vt:lpstr>PowerPoint bemutató</vt:lpstr>
      <vt:lpstr>Műveletek </vt:lpstr>
      <vt:lpstr>Műveletek </vt:lpstr>
      <vt:lpstr>Feltöltést segítő funkciók</vt:lpstr>
      <vt:lpstr>Egyéb hasznos funkciók</vt:lpstr>
      <vt:lpstr>Függvények</vt:lpstr>
      <vt:lpstr>Függvények</vt:lpstr>
      <vt:lpstr>Formázás</vt:lpstr>
      <vt:lpstr>Diagramok</vt:lpstr>
      <vt:lpstr>PowerPoint bemutató</vt:lpstr>
      <vt:lpstr>Diagramok fajtái</vt:lpstr>
      <vt:lpstr>Diagramok fajtái</vt:lpstr>
      <vt:lpstr>Diagramok fajtái</vt:lpstr>
      <vt:lpstr>Diagramok fajtái</vt:lpstr>
      <vt:lpstr>Diagramok fajtái</vt:lpstr>
      <vt:lpstr>Diagramok fajtái</vt:lpstr>
      <vt:lpstr>Diagramok fajtái</vt:lpstr>
      <vt:lpstr>Diagrameszközök</vt:lpstr>
      <vt:lpstr>Diagrameszközök</vt:lpstr>
      <vt:lpstr>Diagrameszközök</vt:lpstr>
      <vt:lpstr>További formázási lehetőségek</vt:lpstr>
      <vt:lpstr>További formázási lehetőségek</vt:lpstr>
      <vt:lpstr>További formázási lehetőségek</vt:lpstr>
      <vt:lpstr>Adatszéria utólagos beszúrása a grafikonba</vt:lpstr>
      <vt:lpstr>A diagram menü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Fizioterápia I.</dc:title>
  <dc:creator>Ádám</dc:creator>
  <cp:lastModifiedBy>Ádám</cp:lastModifiedBy>
  <cp:revision>76</cp:revision>
  <dcterms:created xsi:type="dcterms:W3CDTF">2015-08-29T15:25:09Z</dcterms:created>
  <dcterms:modified xsi:type="dcterms:W3CDTF">2015-10-20T07:44:45Z</dcterms:modified>
</cp:coreProperties>
</file>